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 ContentType="image/ti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6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mj-lt"/>
        <a:ea typeface="+mj-ea"/>
        <a:cs typeface="+mj-cs"/>
        <a:sym typeface="Gill Sans"/>
      </a:defRPr>
    </a:lvl1pPr>
    <a:lvl2pPr marL="0" marR="0" indent="3429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mj-lt"/>
        <a:ea typeface="+mj-ea"/>
        <a:cs typeface="+mj-cs"/>
        <a:sym typeface="Gill Sans"/>
      </a:defRPr>
    </a:lvl2pPr>
    <a:lvl3pPr marL="0" marR="0" indent="6858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mj-lt"/>
        <a:ea typeface="+mj-ea"/>
        <a:cs typeface="+mj-cs"/>
        <a:sym typeface="Gill Sans"/>
      </a:defRPr>
    </a:lvl3pPr>
    <a:lvl4pPr marL="0" marR="0" indent="10287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mj-lt"/>
        <a:ea typeface="+mj-ea"/>
        <a:cs typeface="+mj-cs"/>
        <a:sym typeface="Gill Sans"/>
      </a:defRPr>
    </a:lvl4pPr>
    <a:lvl5pPr marL="0" marR="0" indent="13716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mj-lt"/>
        <a:ea typeface="+mj-ea"/>
        <a:cs typeface="+mj-cs"/>
        <a:sym typeface="Gill Sans"/>
      </a:defRPr>
    </a:lvl5pPr>
    <a:lvl6pPr marL="0" marR="0" indent="17145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mj-lt"/>
        <a:ea typeface="+mj-ea"/>
        <a:cs typeface="+mj-cs"/>
        <a:sym typeface="Gill Sans"/>
      </a:defRPr>
    </a:lvl6pPr>
    <a:lvl7pPr marL="0" marR="0" indent="20574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mj-lt"/>
        <a:ea typeface="+mj-ea"/>
        <a:cs typeface="+mj-cs"/>
        <a:sym typeface="Gill Sans"/>
      </a:defRPr>
    </a:lvl7pPr>
    <a:lvl8pPr marL="0" marR="0" indent="24003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mj-lt"/>
        <a:ea typeface="+mj-ea"/>
        <a:cs typeface="+mj-cs"/>
        <a:sym typeface="Gill Sans"/>
      </a:defRPr>
    </a:lvl8pPr>
    <a:lvl9pPr marL="0" marR="0" indent="274320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mj-lt"/>
        <a:ea typeface="+mj-ea"/>
        <a:cs typeface="+mj-cs"/>
        <a:sym typeface="Gill San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Avenir Next Medium"/>
          <a:ea typeface="Avenir Next Medium"/>
          <a:cs typeface="Avenir Next Medium"/>
        </a:font>
        <a:srgbClr val="5B5854"/>
      </a:tcTxStyle>
      <a:tcStyle>
        <a:tcBdr>
          <a:left>
            <a:ln w="25400" cap="flat">
              <a:solidFill>
                <a:srgbClr val="5B5854"/>
              </a:solidFill>
              <a:custDash>
                <a:ds d="200000" sp="200000"/>
              </a:custDash>
              <a:miter lim="400000"/>
            </a:ln>
          </a:left>
          <a:right>
            <a:ln w="25400" cap="flat">
              <a:solidFill>
                <a:srgbClr val="5B5854"/>
              </a:solidFill>
              <a:custDash>
                <a:ds d="200000" sp="200000"/>
              </a:custDash>
              <a:miter lim="400000"/>
            </a:ln>
          </a:right>
          <a:top>
            <a:ln w="12700" cap="flat">
              <a:solidFill>
                <a:srgbClr val="5B5854"/>
              </a:solidFill>
              <a:prstDash val="solid"/>
              <a:miter lim="400000"/>
            </a:ln>
          </a:top>
          <a:bottom>
            <a:ln w="12700" cap="flat">
              <a:solidFill>
                <a:srgbClr val="5B5854"/>
              </a:solidFill>
              <a:prstDash val="solid"/>
              <a:miter lim="400000"/>
            </a:ln>
          </a:bottom>
          <a:insideH>
            <a:ln w="12700" cap="flat">
              <a:solidFill>
                <a:srgbClr val="5B5854"/>
              </a:solidFill>
              <a:prstDash val="solid"/>
              <a:miter lim="400000"/>
            </a:ln>
          </a:insideH>
          <a:insideV>
            <a:ln w="25400" cap="flat">
              <a:solidFill>
                <a:srgbClr val="5B5854"/>
              </a:solidFill>
              <a:custDash>
                <a:ds d="200000" sp="200000"/>
              </a:custDash>
              <a:miter lim="400000"/>
            </a:ln>
          </a:insideV>
        </a:tcBdr>
        <a:fill>
          <a:noFill/>
        </a:fill>
      </a:tcStyle>
    </a:wholeTbl>
    <a:band2H>
      <a:tcTxStyle/>
      <a:tcStyle>
        <a:tcBdr/>
        <a:fill>
          <a:solidFill>
            <a:schemeClr val="accent2">
              <a:hueOff val="-1122706"/>
              <a:satOff val="6504"/>
              <a:lumOff val="15871"/>
              <a:alpha val="17000"/>
            </a:schemeClr>
          </a:solidFill>
        </a:fill>
      </a:tcStyle>
    </a:band2H>
    <a:firstCol>
      <a:tcTxStyle b="on" i="off">
        <a:font>
          <a:latin typeface="Avenir Next Demi Bold"/>
          <a:ea typeface="Avenir Next Demi Bold"/>
          <a:cs typeface="Avenir Next Demi Bold"/>
        </a:font>
        <a:srgbClr val="5B5854"/>
      </a:tcTxStyle>
      <a:tcStyle>
        <a:tcBdr>
          <a:left>
            <a:ln w="12700" cap="flat">
              <a:noFill/>
              <a:miter lim="400000"/>
            </a:ln>
          </a:left>
          <a:right>
            <a:ln w="38100" cap="flat">
              <a:solidFill>
                <a:srgbClr val="5B5854"/>
              </a:solidFill>
              <a:prstDash val="solid"/>
              <a:miter lim="400000"/>
            </a:ln>
          </a:right>
          <a:top>
            <a:ln w="12700" cap="flat">
              <a:solidFill>
                <a:srgbClr val="5B5854"/>
              </a:solidFill>
              <a:prstDash val="solid"/>
              <a:miter lim="400000"/>
            </a:ln>
          </a:top>
          <a:bottom>
            <a:ln w="12700" cap="flat">
              <a:solidFill>
                <a:srgbClr val="5B5854"/>
              </a:solidFill>
              <a:prstDash val="solid"/>
              <a:miter lim="400000"/>
            </a:ln>
          </a:bottom>
          <a:insideH>
            <a:ln w="12700" cap="flat">
              <a:solidFill>
                <a:srgbClr val="5B5854"/>
              </a:solidFill>
              <a:prstDash val="solid"/>
              <a:miter lim="400000"/>
            </a:ln>
          </a:insideH>
          <a:insideV>
            <a:ln w="12700" cap="flat">
              <a:solidFill>
                <a:srgbClr val="5B5854"/>
              </a:solidFill>
              <a:prstDash val="solid"/>
              <a:miter lim="400000"/>
            </a:ln>
          </a:insideV>
        </a:tcBdr>
        <a:fill>
          <a:solidFill>
            <a:srgbClr val="809E35">
              <a:alpha val="10000"/>
            </a:srgbClr>
          </a:solidFill>
        </a:fill>
      </a:tcStyle>
    </a:firstCol>
    <a:lastRow>
      <a:tcTxStyle b="on" i="off">
        <a:font>
          <a:latin typeface="Avenir Next Demi Bold"/>
          <a:ea typeface="Avenir Next Demi Bold"/>
          <a:cs typeface="Avenir Next Demi Bold"/>
        </a:font>
        <a:srgbClr val="5B5854"/>
      </a:tcTxStyle>
      <a:tcStyle>
        <a:tcBdr>
          <a:left>
            <a:ln w="12700" cap="flat">
              <a:solidFill>
                <a:srgbClr val="5B5854"/>
              </a:solidFill>
              <a:prstDash val="solid"/>
              <a:miter lim="400000"/>
            </a:ln>
          </a:left>
          <a:right>
            <a:ln w="12700" cap="flat">
              <a:solidFill>
                <a:srgbClr val="5B5854"/>
              </a:solidFill>
              <a:prstDash val="solid"/>
              <a:miter lim="400000"/>
            </a:ln>
          </a:right>
          <a:top>
            <a:ln w="38100" cap="flat">
              <a:solidFill>
                <a:srgbClr val="5B5854"/>
              </a:solidFill>
              <a:prstDash val="solid"/>
              <a:miter lim="400000"/>
            </a:ln>
          </a:top>
          <a:bottom>
            <a:ln w="12700" cap="flat">
              <a:noFill/>
              <a:miter lim="400000"/>
            </a:ln>
          </a:bottom>
          <a:insideH>
            <a:ln w="12700" cap="flat">
              <a:solidFill>
                <a:srgbClr val="5B5854"/>
              </a:solidFill>
              <a:prstDash val="solid"/>
              <a:miter lim="400000"/>
            </a:ln>
          </a:insideH>
          <a:insideV>
            <a:ln w="12700" cap="flat">
              <a:solidFill>
                <a:srgbClr val="5B5854"/>
              </a:solidFill>
              <a:prstDash val="solid"/>
              <a:miter lim="400000"/>
            </a:ln>
          </a:insideV>
        </a:tcBdr>
        <a:fill>
          <a:noFill/>
        </a:fill>
      </a:tcStyle>
    </a:lastRow>
    <a:firstRow>
      <a:tcTxStyle b="on" i="off">
        <a:font>
          <a:latin typeface="Avenir Next Demi Bold"/>
          <a:ea typeface="Avenir Next Demi Bold"/>
          <a:cs typeface="Avenir Next Demi Bold"/>
        </a:font>
        <a:srgbClr val="5B5854"/>
      </a:tcTxStyle>
      <a:tcStyle>
        <a:tcBdr>
          <a:left>
            <a:ln w="12700" cap="flat">
              <a:solidFill>
                <a:srgbClr val="5B5854"/>
              </a:solidFill>
              <a:prstDash val="solid"/>
              <a:miter lim="400000"/>
            </a:ln>
          </a:left>
          <a:right>
            <a:ln w="12700" cap="flat">
              <a:solidFill>
                <a:srgbClr val="5B5854"/>
              </a:solidFill>
              <a:prstDash val="solid"/>
              <a:miter lim="400000"/>
            </a:ln>
          </a:right>
          <a:top>
            <a:ln w="12700" cap="flat">
              <a:noFill/>
              <a:miter lim="400000"/>
            </a:ln>
          </a:top>
          <a:bottom>
            <a:ln w="38100" cap="flat">
              <a:solidFill>
                <a:srgbClr val="5B5854"/>
              </a:solidFill>
              <a:prstDash val="solid"/>
              <a:miter lim="400000"/>
            </a:ln>
          </a:bottom>
          <a:insideH>
            <a:ln w="12700" cap="flat">
              <a:solidFill>
                <a:srgbClr val="5B5854"/>
              </a:solidFill>
              <a:prstDash val="solid"/>
              <a:miter lim="400000"/>
            </a:ln>
          </a:insideH>
          <a:insideV>
            <a:ln w="12700" cap="flat">
              <a:solidFill>
                <a:srgbClr val="5B5854"/>
              </a:solidFill>
              <a:prstDash val="solid"/>
              <a:miter lim="400000"/>
            </a:ln>
          </a:insideV>
        </a:tcBdr>
        <a:fill>
          <a:solidFill>
            <a:srgbClr val="619E5C">
              <a:alpha val="15000"/>
            </a:srgbClr>
          </a:solidFill>
        </a:fill>
      </a:tcStyle>
    </a:firstRow>
  </a:tblStyle>
  <a:tblStyle styleId="{C7B018BB-80A7-4F77-B60F-C8B233D01FF8}" styleName="">
    <a:tblBg/>
    <a:wholeTbl>
      <a:tcTxStyle b="off" i="off">
        <a:font>
          <a:latin typeface="Avenir Next Medium"/>
          <a:ea typeface="Avenir Next Medium"/>
          <a:cs typeface="Avenir Next Medium"/>
        </a:font>
        <a:srgbClr val="5B5854"/>
      </a:tcTxStyle>
      <a:tcStyle>
        <a:tcBdr>
          <a:left>
            <a:ln w="12700" cap="flat">
              <a:solidFill>
                <a:srgbClr val="BDBBB3"/>
              </a:solidFill>
              <a:prstDash val="solid"/>
              <a:miter lim="400000"/>
            </a:ln>
          </a:left>
          <a:right>
            <a:ln w="12700" cap="flat">
              <a:solidFill>
                <a:srgbClr val="BDBBB3"/>
              </a:solidFill>
              <a:prstDash val="solid"/>
              <a:miter lim="400000"/>
            </a:ln>
          </a:right>
          <a:top>
            <a:ln w="12700" cap="flat">
              <a:solidFill>
                <a:srgbClr val="A5A59F"/>
              </a:solidFill>
              <a:prstDash val="solid"/>
              <a:miter lim="400000"/>
            </a:ln>
          </a:top>
          <a:bottom>
            <a:ln w="12700" cap="flat">
              <a:solidFill>
                <a:srgbClr val="A5A59F"/>
              </a:solidFill>
              <a:prstDash val="solid"/>
              <a:miter lim="400000"/>
            </a:ln>
          </a:bottom>
          <a:insideH>
            <a:ln w="12700" cap="flat">
              <a:solidFill>
                <a:srgbClr val="A5A59F"/>
              </a:solidFill>
              <a:prstDash val="solid"/>
              <a:miter lim="400000"/>
            </a:ln>
          </a:insideH>
          <a:insideV>
            <a:ln w="12700" cap="flat">
              <a:solidFill>
                <a:srgbClr val="BDBBB3"/>
              </a:solidFill>
              <a:prstDash val="solid"/>
              <a:miter lim="400000"/>
            </a:ln>
          </a:insideV>
        </a:tcBdr>
        <a:fill>
          <a:solidFill>
            <a:srgbClr val="E7E3D2"/>
          </a:solidFill>
        </a:fill>
      </a:tcStyle>
    </a:wholeTbl>
    <a:band2H>
      <a:tcTxStyle/>
      <a:tcStyle>
        <a:tcBdr/>
        <a:fill>
          <a:solidFill>
            <a:srgbClr val="F6F2E5"/>
          </a:solidFill>
        </a:fill>
      </a:tcStyle>
    </a:band2H>
    <a:firstCol>
      <a:tcTxStyle b="on" i="off">
        <a:font>
          <a:latin typeface="Avenir Next Demi Bold"/>
          <a:ea typeface="Avenir Next Demi Bold"/>
          <a:cs typeface="Avenir Next Demi Bold"/>
        </a:font>
        <a:srgbClr val="5B5854"/>
      </a:tcTxStyle>
      <a:tcStyle>
        <a:tcBdr>
          <a:left>
            <a:ln w="12700" cap="flat">
              <a:noFill/>
              <a:miter lim="400000"/>
            </a:ln>
          </a:left>
          <a:right>
            <a:ln w="12700" cap="flat">
              <a:solidFill>
                <a:srgbClr val="A5A59F"/>
              </a:solidFill>
              <a:prstDash val="solid"/>
              <a:miter lim="400000"/>
            </a:ln>
          </a:right>
          <a:top>
            <a:ln w="12700" cap="flat">
              <a:solidFill>
                <a:srgbClr val="A5A59F"/>
              </a:solidFill>
              <a:prstDash val="solid"/>
              <a:miter lim="400000"/>
            </a:ln>
          </a:top>
          <a:bottom>
            <a:ln w="12700" cap="flat">
              <a:solidFill>
                <a:srgbClr val="A5A59F"/>
              </a:solidFill>
              <a:prstDash val="solid"/>
              <a:miter lim="400000"/>
            </a:ln>
          </a:bottom>
          <a:insideH>
            <a:ln w="12700" cap="flat">
              <a:solidFill>
                <a:srgbClr val="A5A59F"/>
              </a:solidFill>
              <a:prstDash val="solid"/>
              <a:miter lim="400000"/>
            </a:ln>
          </a:insideH>
          <a:insideV>
            <a:ln w="12700" cap="flat">
              <a:solidFill>
                <a:srgbClr val="A5A59F"/>
              </a:solidFill>
              <a:prstDash val="solid"/>
              <a:miter lim="400000"/>
            </a:ln>
          </a:insideV>
        </a:tcBdr>
        <a:fill>
          <a:solidFill>
            <a:srgbClr val="D3CDB7"/>
          </a:solidFill>
        </a:fill>
      </a:tcStyle>
    </a:firstCol>
    <a:lastRow>
      <a:tcTxStyle b="on" i="off">
        <a:font>
          <a:latin typeface="Avenir Next Demi Bold"/>
          <a:ea typeface="Avenir Next Demi Bold"/>
          <a:cs typeface="Avenir Next Demi Bold"/>
        </a:font>
        <a:srgbClr val="5B5854"/>
      </a:tcTxStyle>
      <a:tcStyle>
        <a:tcBdr>
          <a:left>
            <a:ln w="12700" cap="flat">
              <a:solidFill>
                <a:srgbClr val="A5A59F"/>
              </a:solidFill>
              <a:prstDash val="solid"/>
              <a:miter lim="400000"/>
            </a:ln>
          </a:left>
          <a:right>
            <a:ln w="12700" cap="flat">
              <a:solidFill>
                <a:srgbClr val="A5A59F"/>
              </a:solidFill>
              <a:prstDash val="solid"/>
              <a:miter lim="400000"/>
            </a:ln>
          </a:right>
          <a:top>
            <a:ln w="12700" cap="flat">
              <a:solidFill>
                <a:srgbClr val="A5A59F"/>
              </a:solidFill>
              <a:prstDash val="solid"/>
              <a:miter lim="400000"/>
            </a:ln>
          </a:top>
          <a:bottom>
            <a:ln w="12700" cap="flat">
              <a:noFill/>
              <a:miter lim="400000"/>
            </a:ln>
          </a:bottom>
          <a:insideH>
            <a:ln w="12700" cap="flat">
              <a:solidFill>
                <a:srgbClr val="A5A59F"/>
              </a:solidFill>
              <a:prstDash val="solid"/>
              <a:miter lim="400000"/>
            </a:ln>
          </a:insideH>
          <a:insideV>
            <a:ln w="12700" cap="flat">
              <a:solidFill>
                <a:srgbClr val="A5A59F"/>
              </a:solidFill>
              <a:prstDash val="solid"/>
              <a:miter lim="400000"/>
            </a:ln>
          </a:insideV>
        </a:tcBdr>
        <a:fill>
          <a:noFill/>
        </a:fill>
      </a:tcStyle>
    </a:lastRow>
    <a:firstRow>
      <a:tcTxStyle b="on" i="off">
        <a:font>
          <a:latin typeface="Avenir Next Demi Bold"/>
          <a:ea typeface="Avenir Next Demi Bold"/>
          <a:cs typeface="Avenir Next Demi Bold"/>
        </a:font>
        <a:srgbClr val="FFFFFF"/>
      </a:tcTxStyle>
      <a:tcStyle>
        <a:tcBdr>
          <a:left>
            <a:ln w="12700" cap="flat">
              <a:solidFill>
                <a:srgbClr val="8E755A"/>
              </a:solidFill>
              <a:prstDash val="solid"/>
              <a:miter lim="400000"/>
            </a:ln>
          </a:left>
          <a:right>
            <a:ln w="12700" cap="flat">
              <a:solidFill>
                <a:srgbClr val="8E755A"/>
              </a:solidFill>
              <a:prstDash val="solid"/>
              <a:miter lim="400000"/>
            </a:ln>
          </a:right>
          <a:top>
            <a:ln w="12700" cap="flat">
              <a:noFill/>
              <a:miter lim="400000"/>
            </a:ln>
          </a:top>
          <a:bottom>
            <a:ln w="12700" cap="flat">
              <a:solidFill>
                <a:srgbClr val="A5A59F"/>
              </a:solidFill>
              <a:prstDash val="solid"/>
              <a:miter lim="400000"/>
            </a:ln>
          </a:bottom>
          <a:insideH>
            <a:ln w="12700" cap="flat">
              <a:solidFill>
                <a:srgbClr val="8E755A"/>
              </a:solidFill>
              <a:prstDash val="solid"/>
              <a:miter lim="400000"/>
            </a:ln>
          </a:insideH>
          <a:insideV>
            <a:ln w="12700" cap="flat">
              <a:solidFill>
                <a:srgbClr val="8E755A"/>
              </a:solidFill>
              <a:prstDash val="solid"/>
              <a:miter lim="400000"/>
            </a:ln>
          </a:insideV>
        </a:tcBdr>
        <a:fill>
          <a:noFill/>
        </a:fill>
      </a:tcStyle>
    </a:firstRow>
  </a:tblStyle>
  <a:tblStyle styleId="{EEE7283C-3CF3-47DC-8721-378D4A62B228}" styleName="">
    <a:tblBg/>
    <a:wholeTbl>
      <a:tcTxStyle b="off" i="off">
        <a:font>
          <a:latin typeface="Avenir Next Medium"/>
          <a:ea typeface="Avenir Next Medium"/>
          <a:cs typeface="Avenir Next Medium"/>
        </a:font>
        <a:srgbClr val="5B5854"/>
      </a:tcTxStyle>
      <a:tcStyle>
        <a:tcBdr>
          <a:left>
            <a:ln w="12700" cap="flat">
              <a:noFill/>
              <a:miter lim="400000"/>
            </a:ln>
          </a:left>
          <a:right>
            <a:ln w="12700" cap="flat">
              <a:noFill/>
              <a:miter lim="400000"/>
            </a:ln>
          </a:right>
          <a:top>
            <a:ln w="12700" cap="flat">
              <a:solidFill>
                <a:srgbClr val="BDBBB3"/>
              </a:solidFill>
              <a:prstDash val="solid"/>
              <a:miter lim="400000"/>
            </a:ln>
          </a:top>
          <a:bottom>
            <a:ln w="12700" cap="flat">
              <a:solidFill>
                <a:srgbClr val="BDBBB3"/>
              </a:solidFill>
              <a:prstDash val="solid"/>
              <a:miter lim="400000"/>
            </a:ln>
          </a:bottom>
          <a:insideH>
            <a:ln w="12700" cap="flat">
              <a:solidFill>
                <a:srgbClr val="BDBBB3"/>
              </a:solidFill>
              <a:prstDash val="solid"/>
              <a:miter lim="400000"/>
            </a:ln>
          </a:insideH>
          <a:insideV>
            <a:ln w="12700" cap="flat">
              <a:noFill/>
              <a:miter lim="400000"/>
            </a:ln>
          </a:insideV>
        </a:tcBdr>
        <a:fill>
          <a:solidFill>
            <a:srgbClr val="E6E3DA"/>
          </a:solidFill>
        </a:fill>
      </a:tcStyle>
    </a:wholeTbl>
    <a:band2H>
      <a:tcTxStyle/>
      <a:tcStyle>
        <a:tcBdr/>
        <a:fill>
          <a:solidFill>
            <a:srgbClr val="F9F5E8"/>
          </a:solidFill>
        </a:fill>
      </a:tcStyle>
    </a:band2H>
    <a:firstCol>
      <a:tcTxStyle b="on" i="off">
        <a:font>
          <a:latin typeface="Avenir Next Demi Bold"/>
          <a:ea typeface="Avenir Next Demi Bold"/>
          <a:cs typeface="Avenir Next Demi Bold"/>
        </a:font>
        <a:srgbClr val="5B5854"/>
      </a:tcTxStyle>
      <a:tcStyle>
        <a:tcBdr>
          <a:left>
            <a:ln w="12700" cap="flat">
              <a:solidFill>
                <a:srgbClr val="A5A59F"/>
              </a:solidFill>
              <a:prstDash val="solid"/>
              <a:miter lim="400000"/>
            </a:ln>
          </a:left>
          <a:right>
            <a:ln w="12700" cap="flat">
              <a:solidFill>
                <a:srgbClr val="A5A59F"/>
              </a:solidFill>
              <a:prstDash val="solid"/>
              <a:miter lim="400000"/>
            </a:ln>
          </a:right>
          <a:top>
            <a:ln w="12700" cap="flat">
              <a:solidFill>
                <a:srgbClr val="A5A59F"/>
              </a:solidFill>
              <a:prstDash val="solid"/>
              <a:miter lim="400000"/>
            </a:ln>
          </a:top>
          <a:bottom>
            <a:ln w="12700" cap="flat">
              <a:solidFill>
                <a:srgbClr val="A5A59F"/>
              </a:solidFill>
              <a:prstDash val="solid"/>
              <a:miter lim="400000"/>
            </a:ln>
          </a:bottom>
          <a:insideH>
            <a:ln w="12700" cap="flat">
              <a:solidFill>
                <a:srgbClr val="A5A59F"/>
              </a:solidFill>
              <a:prstDash val="solid"/>
              <a:miter lim="400000"/>
            </a:ln>
          </a:insideH>
          <a:insideV>
            <a:ln w="12700" cap="flat">
              <a:noFill/>
              <a:miter lim="400000"/>
            </a:ln>
          </a:insideV>
        </a:tcBdr>
        <a:fill>
          <a:solidFill>
            <a:srgbClr val="D6D5D0"/>
          </a:solidFill>
        </a:fill>
      </a:tcStyle>
    </a:firstCol>
    <a:lastRow>
      <a:tcTxStyle b="on" i="off">
        <a:font>
          <a:latin typeface="Avenir Next Demi Bold"/>
          <a:ea typeface="Avenir Next Demi Bold"/>
          <a:cs typeface="Avenir Next Demi Bold"/>
        </a:font>
        <a:srgbClr val="FFFFFF"/>
      </a:tcTxStyle>
      <a:tcStyle>
        <a:tcBdr>
          <a:left>
            <a:ln w="12700" cap="flat">
              <a:noFill/>
              <a:miter lim="400000"/>
            </a:ln>
          </a:left>
          <a:right>
            <a:ln w="12700" cap="flat">
              <a:noFill/>
              <a:miter lim="400000"/>
            </a:ln>
          </a:right>
          <a:top>
            <a:ln w="12700" cap="flat">
              <a:solidFill>
                <a:srgbClr val="BDBBB3"/>
              </a:solidFill>
              <a:prstDash val="solid"/>
              <a:miter lim="400000"/>
            </a:ln>
          </a:top>
          <a:bottom>
            <a:ln w="12700" cap="flat">
              <a:solidFill>
                <a:srgbClr val="A5A59F"/>
              </a:solidFill>
              <a:prstDash val="solid"/>
              <a:miter lim="400000"/>
            </a:ln>
          </a:bottom>
          <a:insideH>
            <a:ln w="12700" cap="flat">
              <a:solidFill>
                <a:srgbClr val="4D6166"/>
              </a:solidFill>
              <a:prstDash val="solid"/>
              <a:miter lim="400000"/>
            </a:ln>
          </a:insideH>
          <a:insideV>
            <a:ln w="12700" cap="flat">
              <a:noFill/>
              <a:miter lim="400000"/>
            </a:ln>
          </a:insideV>
        </a:tcBdr>
        <a:fill>
          <a:noFill/>
        </a:fill>
      </a:tcStyle>
    </a:lastRow>
    <a:firstRow>
      <a:tcTxStyle b="on" i="off">
        <a:font>
          <a:latin typeface="Avenir Next Demi Bold"/>
          <a:ea typeface="Avenir Next Demi Bold"/>
          <a:cs typeface="Avenir Next Demi Bold"/>
        </a:font>
        <a:srgbClr val="FFFFFF"/>
      </a:tcTxStyle>
      <a:tcStyle>
        <a:tcBdr>
          <a:left>
            <a:ln w="12700" cap="flat">
              <a:noFill/>
              <a:miter lim="400000"/>
            </a:ln>
          </a:left>
          <a:right>
            <a:ln w="12700" cap="flat">
              <a:noFill/>
              <a:miter lim="400000"/>
            </a:ln>
          </a:right>
          <a:top>
            <a:ln w="12700" cap="flat">
              <a:solidFill>
                <a:srgbClr val="A5A59F"/>
              </a:solidFill>
              <a:prstDash val="solid"/>
              <a:miter lim="400000"/>
            </a:ln>
          </a:top>
          <a:bottom>
            <a:ln w="12700" cap="flat">
              <a:solidFill>
                <a:srgbClr val="BDBBB3"/>
              </a:solidFill>
              <a:prstDash val="solid"/>
              <a:miter lim="400000"/>
            </a:ln>
          </a:bottom>
          <a:insideH>
            <a:ln w="12700" cap="flat">
              <a:solidFill>
                <a:srgbClr val="657477"/>
              </a:solidFill>
              <a:prstDash val="solid"/>
              <a:miter lim="400000"/>
            </a:ln>
          </a:insideH>
          <a:insideV>
            <a:ln w="12700" cap="flat">
              <a:noFill/>
              <a:miter lim="400000"/>
            </a:ln>
          </a:insideV>
        </a:tcBdr>
        <a:fill>
          <a:noFill/>
        </a:fill>
      </a:tcStyle>
    </a:firstRow>
  </a:tblStyle>
  <a:tblStyle styleId="{CF821DB8-F4EB-4A41-A1BA-3FCAFE7338EE}" styleName="">
    <a:tblBg/>
    <a:wholeTbl>
      <a:tcTxStyle b="off" i="off">
        <a:font>
          <a:latin typeface="Avenir Next Medium"/>
          <a:ea typeface="Avenir Next Medium"/>
          <a:cs typeface="Avenir Next Medium"/>
        </a:font>
        <a:srgbClr val="5B5854"/>
      </a:tcTxStyle>
      <a:tcStyle>
        <a:tcBdr>
          <a:left>
            <a:ln w="12700" cap="flat">
              <a:noFill/>
              <a:miter lim="400000"/>
            </a:ln>
          </a:left>
          <a:right>
            <a:ln w="12700" cap="flat">
              <a:noFill/>
              <a:miter lim="400000"/>
            </a:ln>
          </a:right>
          <a:top>
            <a:ln w="12700" cap="flat">
              <a:solidFill>
                <a:srgbClr val="AAA6A6"/>
              </a:solidFill>
              <a:custDash>
                <a:ds d="200000" sp="200000"/>
              </a:custDash>
              <a:miter lim="400000"/>
            </a:ln>
          </a:top>
          <a:bottom>
            <a:ln w="12700" cap="flat">
              <a:solidFill>
                <a:srgbClr val="AAA6A6"/>
              </a:solidFill>
              <a:custDash>
                <a:ds d="200000" sp="200000"/>
              </a:custDash>
              <a:miter lim="400000"/>
            </a:ln>
          </a:bottom>
          <a:insideH>
            <a:ln w="12700" cap="flat">
              <a:solidFill>
                <a:srgbClr val="AAA6A6"/>
              </a:solidFill>
              <a:custDash>
                <a:ds d="200000" sp="200000"/>
              </a:custDash>
              <a:miter lim="400000"/>
            </a:ln>
          </a:insideH>
          <a:insideV>
            <a:ln w="12700" cap="flat">
              <a:noFill/>
              <a:miter lim="400000"/>
            </a:ln>
          </a:insideV>
        </a:tcBdr>
        <a:fill>
          <a:solidFill>
            <a:srgbClr val="EFECE2"/>
          </a:solidFill>
        </a:fill>
      </a:tcStyle>
    </a:wholeTbl>
    <a:band2H>
      <a:tcTxStyle/>
      <a:tcStyle>
        <a:tcBdr/>
        <a:fill>
          <a:solidFill>
            <a:srgbClr val="FFFBF1"/>
          </a:solidFill>
        </a:fill>
      </a:tcStyle>
    </a:band2H>
    <a:firstCol>
      <a:tcTxStyle b="on" i="off">
        <a:font>
          <a:latin typeface="Avenir Next Demi Bold"/>
          <a:ea typeface="Avenir Next Demi Bold"/>
          <a:cs typeface="Avenir Next Demi Bold"/>
        </a:font>
        <a:srgbClr val="5B5854"/>
      </a:tcTxStyle>
      <a:tcStyle>
        <a:tcBdr>
          <a:left>
            <a:ln w="12700" cap="flat">
              <a:solidFill>
                <a:srgbClr val="000000"/>
              </a:solidFill>
              <a:prstDash val="solid"/>
              <a:miter lim="400000"/>
            </a:ln>
          </a:left>
          <a:right>
            <a:ln w="12700" cap="flat">
              <a:solidFill>
                <a:srgbClr val="A29A85"/>
              </a:solidFill>
              <a:prstDash val="solid"/>
              <a:miter lim="400000"/>
            </a:ln>
          </a:right>
          <a:top>
            <a:ln w="12700" cap="flat">
              <a:solidFill>
                <a:srgbClr val="AAA6A6"/>
              </a:solidFill>
              <a:custDash>
                <a:ds d="200000" sp="200000"/>
              </a:custDash>
              <a:miter lim="400000"/>
            </a:ln>
          </a:top>
          <a:bottom>
            <a:ln w="12700" cap="flat">
              <a:solidFill>
                <a:srgbClr val="AAA6A6"/>
              </a:solidFill>
              <a:custDash>
                <a:ds d="200000" sp="200000"/>
              </a:custDash>
              <a:miter lim="400000"/>
            </a:ln>
          </a:bottom>
          <a:insideH>
            <a:ln w="12700" cap="flat">
              <a:solidFill>
                <a:srgbClr val="AAA6A6"/>
              </a:solidFill>
              <a:custDash>
                <a:ds d="200000" sp="200000"/>
              </a:custDash>
              <a:miter lim="400000"/>
            </a:ln>
          </a:insideH>
          <a:insideV>
            <a:ln w="12700" cap="flat">
              <a:noFill/>
              <a:miter lim="400000"/>
            </a:ln>
          </a:insideV>
        </a:tcBdr>
        <a:fill>
          <a:solidFill>
            <a:srgbClr val="E8E4D8"/>
          </a:solidFill>
        </a:fill>
      </a:tcStyle>
    </a:firstCol>
    <a:lastRow>
      <a:tcTxStyle b="on" i="off">
        <a:font>
          <a:latin typeface="Avenir Next Demi Bold"/>
          <a:ea typeface="Avenir Next Demi Bold"/>
          <a:cs typeface="Avenir Next Demi Bold"/>
        </a:font>
        <a:srgbClr val="FFFFFF"/>
      </a:tcTxStyle>
      <a:tcStyle>
        <a:tcBdr>
          <a:left>
            <a:ln w="12700" cap="flat">
              <a:noFill/>
              <a:miter lim="400000"/>
            </a:ln>
          </a:left>
          <a:right>
            <a:ln w="12700" cap="flat">
              <a:noFill/>
              <a:miter lim="400000"/>
            </a:ln>
          </a:right>
          <a:top>
            <a:ln w="12700" cap="flat">
              <a:solidFill>
                <a:srgbClr val="A29A85"/>
              </a:solidFill>
              <a:prstDash val="solid"/>
              <a:miter lim="400000"/>
            </a:ln>
          </a:top>
          <a:bottom>
            <a:ln w="12700" cap="flat">
              <a:solidFill>
                <a:srgbClr val="000000"/>
              </a:solidFill>
              <a:prstDash val="solid"/>
              <a:miter lim="400000"/>
            </a:ln>
          </a:bottom>
          <a:insideH>
            <a:ln w="12700" cap="flat">
              <a:solidFill>
                <a:srgbClr val="A29A85"/>
              </a:solidFill>
              <a:prstDash val="solid"/>
              <a:miter lim="400000"/>
            </a:ln>
          </a:insideH>
          <a:insideV>
            <a:ln w="12700" cap="flat">
              <a:noFill/>
              <a:miter lim="400000"/>
            </a:ln>
          </a:insideV>
        </a:tcBdr>
        <a:fill>
          <a:noFill/>
        </a:fill>
      </a:tcStyle>
    </a:lastRow>
    <a:firstRow>
      <a:tcTxStyle b="on" i="off">
        <a:font>
          <a:latin typeface="Avenir Next Demi Bold"/>
          <a:ea typeface="Avenir Next Demi Bold"/>
          <a:cs typeface="Avenir Next Demi Bold"/>
        </a:font>
        <a:srgbClr val="FFFFFF"/>
      </a:tcTxStyle>
      <a:tcStyle>
        <a:tcBdr>
          <a:left>
            <a:ln w="12700" cap="flat">
              <a:noFill/>
              <a:miter lim="400000"/>
            </a:ln>
          </a:left>
          <a:right>
            <a:ln w="12700" cap="flat">
              <a:noFill/>
              <a:miter lim="400000"/>
            </a:ln>
          </a:right>
          <a:top>
            <a:ln w="12700" cap="flat">
              <a:solidFill>
                <a:srgbClr val="000000"/>
              </a:solidFill>
              <a:prstDash val="solid"/>
              <a:miter lim="400000"/>
            </a:ln>
          </a:top>
          <a:bottom>
            <a:ln w="12700" cap="flat">
              <a:solidFill>
                <a:srgbClr val="A29A85"/>
              </a:solidFill>
              <a:prstDash val="solid"/>
              <a:miter lim="400000"/>
            </a:ln>
          </a:bottom>
          <a:insideH>
            <a:ln w="12700" cap="flat">
              <a:solidFill>
                <a:srgbClr val="A29A85"/>
              </a:solidFill>
              <a:prstDash val="solid"/>
              <a:miter lim="400000"/>
            </a:ln>
          </a:insideH>
          <a:insideV>
            <a:ln w="12700" cap="flat">
              <a:noFill/>
              <a:miter lim="400000"/>
            </a:ln>
          </a:insideV>
        </a:tcBdr>
        <a:fill>
          <a:noFill/>
        </a:fill>
      </a:tcStyle>
    </a:firstRow>
  </a:tblStyle>
  <a:tblStyle styleId="{33BA23B1-9221-436E-865A-0063620EA4FD}" styleName="">
    <a:tblBg/>
    <a:wholeTbl>
      <a:tcTxStyle b="off" i="off">
        <a:font>
          <a:latin typeface="Avenir Next Medium"/>
          <a:ea typeface="Avenir Next Medium"/>
          <a:cs typeface="Avenir Next Medium"/>
        </a:font>
        <a:srgbClr val="5B5854"/>
      </a:tcTxStyle>
      <a:tcStyle>
        <a:tcBdr>
          <a:left>
            <a:ln w="12700" cap="flat">
              <a:noFill/>
              <a:miter lim="400000"/>
            </a:ln>
          </a:left>
          <a:right>
            <a:ln w="12700" cap="flat">
              <a:noFill/>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noFill/>
              <a:miter lim="400000"/>
            </a:ln>
          </a:insideV>
        </a:tcBdr>
        <a:fill>
          <a:solidFill>
            <a:srgbClr val="D6D2C0">
              <a:alpha val="50000"/>
            </a:srgbClr>
          </a:solidFill>
        </a:fill>
      </a:tcStyle>
    </a:wholeTbl>
    <a:band2H>
      <a:tcTxStyle/>
      <a:tcStyle>
        <a:tcBdr/>
        <a:fill>
          <a:solidFill>
            <a:srgbClr val="E9E7DC"/>
          </a:solidFill>
        </a:fill>
      </a:tcStyle>
    </a:band2H>
    <a:firstCol>
      <a:tcTxStyle b="on" i="off">
        <a:font>
          <a:latin typeface="Avenir Next Demi Bold"/>
          <a:ea typeface="Avenir Next Demi Bold"/>
          <a:cs typeface="Avenir Next Demi Bold"/>
        </a:font>
        <a:srgbClr val="5B5854"/>
      </a:tcTxStyle>
      <a:tcStyle>
        <a:tcBdr>
          <a:left>
            <a:ln w="12700" cap="flat">
              <a:solidFill>
                <a:srgbClr val="FFFFFF"/>
              </a:solidFill>
              <a:prstDash val="solid"/>
              <a:miter lim="400000"/>
            </a:ln>
          </a:left>
          <a:right>
            <a:ln w="254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noFill/>
              <a:miter lim="400000"/>
            </a:ln>
          </a:insideV>
        </a:tcBdr>
        <a:fill>
          <a:solidFill>
            <a:srgbClr val="C5BEAA"/>
          </a:solidFill>
        </a:fill>
      </a:tcStyle>
    </a:firstCol>
    <a:lastRow>
      <a:tcTxStyle b="on" i="off">
        <a:font>
          <a:latin typeface="Avenir Next Demi Bold"/>
          <a:ea typeface="Avenir Next Demi Bold"/>
          <a:cs typeface="Avenir Next Demi Bold"/>
        </a:font>
        <a:srgbClr val="5B5854"/>
      </a:tcTxStyle>
      <a:tcStyle>
        <a:tcBdr>
          <a:left>
            <a:ln w="12700" cap="flat">
              <a:noFill/>
              <a:miter lim="400000"/>
            </a:ln>
          </a:left>
          <a:right>
            <a:ln w="12700" cap="flat">
              <a:noFill/>
              <a:miter lim="400000"/>
            </a:ln>
          </a:right>
          <a:top>
            <a:ln w="25400" cap="flat">
              <a:solidFill>
                <a:srgbClr val="000000"/>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noFill/>
              <a:miter lim="400000"/>
            </a:ln>
          </a:insideV>
        </a:tcBdr>
        <a:fill>
          <a:solidFill>
            <a:srgbClr val="D6D2C0">
              <a:alpha val="25000"/>
            </a:srgbClr>
          </a:solidFill>
        </a:fill>
      </a:tcStyle>
    </a:lastRow>
    <a:firstRow>
      <a:tcTxStyle b="on" i="off">
        <a:font>
          <a:latin typeface="Avenir Next Demi Bold"/>
          <a:ea typeface="Avenir Next Demi Bold"/>
          <a:cs typeface="Avenir Next Demi Bold"/>
        </a:font>
        <a:srgbClr val="FFFFFF"/>
      </a:tcTxStyle>
      <a:tcStyle>
        <a:tcBdr>
          <a:left>
            <a:ln w="12700" cap="flat">
              <a:noFill/>
              <a:miter lim="400000"/>
            </a:ln>
          </a:left>
          <a:right>
            <a:ln w="12700" cap="flat">
              <a:noFill/>
              <a:miter lim="400000"/>
            </a:ln>
          </a:right>
          <a:top>
            <a:ln w="12700" cap="flat">
              <a:solidFill>
                <a:srgbClr val="FFFFFF"/>
              </a:solidFill>
              <a:prstDash val="solid"/>
              <a:miter lim="400000"/>
            </a:ln>
          </a:top>
          <a:bottom>
            <a:ln w="25400" cap="flat">
              <a:solidFill>
                <a:srgbClr val="FFFFFF"/>
              </a:solidFill>
              <a:prstDash val="solid"/>
              <a:miter lim="400000"/>
            </a:ln>
          </a:bottom>
          <a:insideH>
            <a:ln w="12700" cap="flat">
              <a:solidFill>
                <a:srgbClr val="FFFFFF"/>
              </a:solidFill>
              <a:prstDash val="solid"/>
              <a:miter lim="400000"/>
            </a:ln>
          </a:insideH>
          <a:insideV>
            <a:ln w="12700" cap="flat">
              <a:noFill/>
              <a:miter lim="400000"/>
            </a:ln>
          </a:insideV>
        </a:tcBdr>
        <a:fill>
          <a:solidFill>
            <a:srgbClr val="928C7D"/>
          </a:solidFill>
        </a:fill>
      </a:tcStyle>
    </a:firstRow>
  </a:tblStyle>
  <a:tblStyle styleId="{2708684C-4D16-4618-839F-0558EEFCDFE6}" styleName="">
    <a:tblBg/>
    <a:wholeTbl>
      <a:tcTxStyle b="off" i="off">
        <a:font>
          <a:latin typeface="Avenir Next Medium"/>
          <a:ea typeface="Avenir Next Medium"/>
          <a:cs typeface="Avenir Next Medium"/>
        </a:font>
        <a:srgbClr val="5B5854"/>
      </a:tcTxStyle>
      <a:tcStyle>
        <a:tcBdr>
          <a:left>
            <a:ln w="38100" cap="flat">
              <a:solidFill>
                <a:schemeClr val="accent2">
                  <a:hueOff val="-1122706"/>
                  <a:satOff val="6504"/>
                  <a:lumOff val="15871"/>
                  <a:alpha val="64999"/>
                </a:schemeClr>
              </a:solidFill>
              <a:prstDash val="solid"/>
              <a:miter lim="400000"/>
            </a:ln>
          </a:left>
          <a:right>
            <a:ln w="38100" cap="flat">
              <a:solidFill>
                <a:schemeClr val="accent2">
                  <a:hueOff val="-1122706"/>
                  <a:satOff val="6504"/>
                  <a:lumOff val="15871"/>
                  <a:alpha val="64999"/>
                </a:schemeClr>
              </a:solidFill>
              <a:prstDash val="solid"/>
              <a:miter lim="400000"/>
            </a:ln>
          </a:right>
          <a:top>
            <a:ln w="38100" cap="flat">
              <a:solidFill>
                <a:schemeClr val="accent2">
                  <a:hueOff val="-1122706"/>
                  <a:satOff val="6504"/>
                  <a:lumOff val="15871"/>
                  <a:alpha val="64999"/>
                </a:schemeClr>
              </a:solidFill>
              <a:prstDash val="solid"/>
              <a:miter lim="400000"/>
            </a:ln>
          </a:top>
          <a:bottom>
            <a:ln w="38100" cap="flat">
              <a:solidFill>
                <a:schemeClr val="accent2">
                  <a:hueOff val="-1122706"/>
                  <a:satOff val="6504"/>
                  <a:lumOff val="15871"/>
                  <a:alpha val="64999"/>
                </a:schemeClr>
              </a:solidFill>
              <a:prstDash val="solid"/>
              <a:miter lim="400000"/>
            </a:ln>
          </a:bottom>
          <a:insideH>
            <a:ln w="38100" cap="flat">
              <a:solidFill>
                <a:schemeClr val="accent2">
                  <a:hueOff val="-1122706"/>
                  <a:satOff val="6504"/>
                  <a:lumOff val="15871"/>
                  <a:alpha val="64999"/>
                </a:schemeClr>
              </a:solidFill>
              <a:prstDash val="solid"/>
              <a:miter lim="400000"/>
            </a:ln>
          </a:insideH>
          <a:insideV>
            <a:ln w="38100" cap="flat">
              <a:solidFill>
                <a:schemeClr val="accent2">
                  <a:hueOff val="-1122706"/>
                  <a:satOff val="6504"/>
                  <a:lumOff val="15871"/>
                  <a:alpha val="64999"/>
                </a:schemeClr>
              </a:solidFill>
              <a:prstDash val="solid"/>
              <a:miter lim="400000"/>
            </a:ln>
          </a:insideV>
        </a:tcBdr>
        <a:fill>
          <a:noFill/>
        </a:fill>
      </a:tcStyle>
    </a:wholeTbl>
    <a:band2H>
      <a:tcTxStyle/>
      <a:tcStyle>
        <a:tcBdr/>
        <a:fill>
          <a:solidFill>
            <a:schemeClr val="accent2">
              <a:hueOff val="-1122706"/>
              <a:satOff val="6504"/>
              <a:lumOff val="15871"/>
              <a:alpha val="12000"/>
            </a:schemeClr>
          </a:solidFill>
        </a:fill>
      </a:tcStyle>
    </a:band2H>
    <a:firstCol>
      <a:tcTxStyle b="on" i="off">
        <a:font>
          <a:latin typeface="Avenir Next Demi Bold"/>
          <a:ea typeface="Avenir Next Demi Bold"/>
          <a:cs typeface="Avenir Next Demi Bold"/>
        </a:font>
        <a:srgbClr val="5B5854"/>
      </a:tcTxStyle>
      <a:tcStyle>
        <a:tcBdr>
          <a:left>
            <a:ln w="12700" cap="flat">
              <a:noFill/>
              <a:miter lim="400000"/>
            </a:ln>
          </a:left>
          <a:right>
            <a:ln w="50800" cap="flat">
              <a:solidFill>
                <a:schemeClr val="accent5">
                  <a:alpha val="75000"/>
                </a:schemeClr>
              </a:solidFill>
              <a:prstDash val="solid"/>
              <a:miter lim="400000"/>
            </a:ln>
          </a:right>
          <a:top>
            <a:ln w="38100" cap="flat">
              <a:solidFill>
                <a:schemeClr val="accent2">
                  <a:hueOff val="-1122706"/>
                  <a:satOff val="6504"/>
                  <a:lumOff val="15871"/>
                  <a:alpha val="64999"/>
                </a:schemeClr>
              </a:solidFill>
              <a:prstDash val="solid"/>
              <a:miter lim="400000"/>
            </a:ln>
          </a:top>
          <a:bottom>
            <a:ln w="38100" cap="flat">
              <a:solidFill>
                <a:schemeClr val="accent2">
                  <a:hueOff val="-1122706"/>
                  <a:satOff val="6504"/>
                  <a:lumOff val="15871"/>
                  <a:alpha val="64999"/>
                </a:schemeClr>
              </a:solidFill>
              <a:prstDash val="solid"/>
              <a:miter lim="400000"/>
            </a:ln>
          </a:bottom>
          <a:insideH>
            <a:ln w="38100" cap="flat">
              <a:solidFill>
                <a:schemeClr val="accent2">
                  <a:hueOff val="-1122706"/>
                  <a:satOff val="6504"/>
                  <a:lumOff val="15871"/>
                  <a:alpha val="64999"/>
                </a:schemeClr>
              </a:solidFill>
              <a:prstDash val="solid"/>
              <a:miter lim="400000"/>
            </a:ln>
          </a:insideH>
          <a:insideV>
            <a:ln w="38100" cap="flat">
              <a:solidFill>
                <a:schemeClr val="accent2">
                  <a:hueOff val="-1122706"/>
                  <a:satOff val="6504"/>
                  <a:lumOff val="15871"/>
                  <a:alpha val="64999"/>
                </a:schemeClr>
              </a:solidFill>
              <a:prstDash val="solid"/>
              <a:miter lim="400000"/>
            </a:ln>
          </a:insideV>
        </a:tcBdr>
        <a:fill>
          <a:noFill/>
        </a:fill>
      </a:tcStyle>
    </a:firstCol>
    <a:lastRow>
      <a:tcTxStyle b="on" i="off">
        <a:font>
          <a:latin typeface="Avenir Next Demi Bold"/>
          <a:ea typeface="Avenir Next Demi Bold"/>
          <a:cs typeface="Avenir Next Demi Bold"/>
        </a:font>
        <a:srgbClr val="5B5854"/>
      </a:tcTxStyle>
      <a:tcStyle>
        <a:tcBdr>
          <a:left>
            <a:ln w="38100" cap="flat">
              <a:solidFill>
                <a:schemeClr val="accent2">
                  <a:hueOff val="-1122706"/>
                  <a:satOff val="6504"/>
                  <a:lumOff val="15871"/>
                  <a:alpha val="64999"/>
                </a:schemeClr>
              </a:solidFill>
              <a:prstDash val="solid"/>
              <a:miter lim="400000"/>
            </a:ln>
          </a:left>
          <a:right>
            <a:ln w="38100" cap="flat">
              <a:solidFill>
                <a:schemeClr val="accent2">
                  <a:hueOff val="-1122706"/>
                  <a:satOff val="6504"/>
                  <a:lumOff val="15871"/>
                  <a:alpha val="64999"/>
                </a:schemeClr>
              </a:solidFill>
              <a:prstDash val="solid"/>
              <a:miter lim="400000"/>
            </a:ln>
          </a:right>
          <a:top>
            <a:ln w="50800" cap="flat">
              <a:solidFill>
                <a:schemeClr val="accent5">
                  <a:alpha val="75000"/>
                </a:schemeClr>
              </a:solidFill>
              <a:prstDash val="solid"/>
              <a:miter lim="400000"/>
            </a:ln>
          </a:top>
          <a:bottom>
            <a:ln w="12700" cap="flat">
              <a:noFill/>
              <a:miter lim="400000"/>
            </a:ln>
          </a:bottom>
          <a:insideH>
            <a:ln w="38100" cap="flat">
              <a:solidFill>
                <a:schemeClr val="accent2">
                  <a:hueOff val="-1122706"/>
                  <a:satOff val="6504"/>
                  <a:lumOff val="15871"/>
                  <a:alpha val="64999"/>
                </a:schemeClr>
              </a:solidFill>
              <a:prstDash val="solid"/>
              <a:miter lim="400000"/>
            </a:ln>
          </a:insideH>
          <a:insideV>
            <a:ln w="38100" cap="flat">
              <a:solidFill>
                <a:schemeClr val="accent2">
                  <a:hueOff val="-1122706"/>
                  <a:satOff val="6504"/>
                  <a:lumOff val="15871"/>
                  <a:alpha val="64999"/>
                </a:schemeClr>
              </a:solidFill>
              <a:prstDash val="solid"/>
              <a:miter lim="400000"/>
            </a:ln>
          </a:insideV>
        </a:tcBdr>
        <a:fill>
          <a:noFill/>
        </a:fill>
      </a:tcStyle>
    </a:lastRow>
    <a:firstRow>
      <a:tcTxStyle b="on" i="off">
        <a:font>
          <a:latin typeface="Avenir Next Demi Bold"/>
          <a:ea typeface="Avenir Next Demi Bold"/>
          <a:cs typeface="Avenir Next Demi Bold"/>
        </a:font>
        <a:srgbClr val="5B5854"/>
      </a:tcTxStyle>
      <a:tcStyle>
        <a:tcBdr>
          <a:left>
            <a:ln w="38100" cap="flat">
              <a:solidFill>
                <a:schemeClr val="accent2">
                  <a:hueOff val="-1122706"/>
                  <a:satOff val="6504"/>
                  <a:lumOff val="15871"/>
                  <a:alpha val="64999"/>
                </a:schemeClr>
              </a:solidFill>
              <a:prstDash val="solid"/>
              <a:miter lim="400000"/>
            </a:ln>
          </a:left>
          <a:right>
            <a:ln w="38100" cap="flat">
              <a:solidFill>
                <a:schemeClr val="accent2">
                  <a:hueOff val="-1122706"/>
                  <a:satOff val="6504"/>
                  <a:lumOff val="15871"/>
                  <a:alpha val="64999"/>
                </a:schemeClr>
              </a:solidFill>
              <a:prstDash val="solid"/>
              <a:miter lim="400000"/>
            </a:ln>
          </a:right>
          <a:top>
            <a:ln w="12700" cap="flat">
              <a:noFill/>
              <a:miter lim="400000"/>
            </a:ln>
          </a:top>
          <a:bottom>
            <a:ln w="50800" cap="flat">
              <a:solidFill>
                <a:schemeClr val="accent5">
                  <a:alpha val="75000"/>
                </a:schemeClr>
              </a:solidFill>
              <a:prstDash val="solid"/>
              <a:miter lim="400000"/>
            </a:ln>
          </a:bottom>
          <a:insideH>
            <a:ln w="38100" cap="flat">
              <a:solidFill>
                <a:schemeClr val="accent2">
                  <a:hueOff val="-1122706"/>
                  <a:satOff val="6504"/>
                  <a:lumOff val="15871"/>
                  <a:alpha val="64999"/>
                </a:schemeClr>
              </a:solidFill>
              <a:prstDash val="solid"/>
              <a:miter lim="400000"/>
            </a:ln>
          </a:insideH>
          <a:insideV>
            <a:ln w="38100" cap="flat">
              <a:solidFill>
                <a:schemeClr val="accent2">
                  <a:hueOff val="-1122706"/>
                  <a:satOff val="6504"/>
                  <a:lumOff val="15871"/>
                  <a:alpha val="64999"/>
                </a:schemeClr>
              </a:solidFill>
              <a:prstDash val="solid"/>
              <a:miter lim="400000"/>
            </a:ln>
          </a:insideV>
        </a:tcBdr>
        <a:fill>
          <a:noFill/>
        </a:fill>
      </a:tcStyle>
    </a:firstRow>
  </a:tblStyle>
  <a:tblStyle styleId="{8F44A2F1-9E1F-4B54-A3A2-5F16C0AD49E2}" styleName="">
    <a:tblBg/>
    <a:wholeTbl>
      <a:tcTxStyle b="off" i="off">
        <a:fontRef idx="major">
          <a:srgbClr val="000000"/>
        </a:fontRef>
        <a:srgbClr val="000000"/>
      </a:tcTxStyle>
      <a:tcStyle>
        <a:tcBdr>
          <a:left>
            <a:ln w="25400" cap="flat">
              <a:solidFill>
                <a:srgbClr val="000000"/>
              </a:solidFill>
              <a:prstDash val="solid"/>
              <a:miter lim="400000"/>
            </a:ln>
          </a:left>
          <a:right>
            <a:ln w="25400" cap="flat">
              <a:solidFill>
                <a:srgbClr val="000000"/>
              </a:solidFill>
              <a:prstDash val="solid"/>
              <a:miter lim="400000"/>
            </a:ln>
          </a:right>
          <a:top>
            <a:ln w="25400" cap="flat">
              <a:solidFill>
                <a:srgbClr val="000000"/>
              </a:solidFill>
              <a:prstDash val="solid"/>
              <a:miter lim="400000"/>
            </a:ln>
          </a:top>
          <a:bottom>
            <a:ln w="25400" cap="flat">
              <a:solidFill>
                <a:srgbClr val="000000"/>
              </a:solidFill>
              <a:prstDash val="solid"/>
              <a:miter lim="400000"/>
            </a:ln>
          </a:bottom>
          <a:insideH>
            <a:ln w="25400" cap="flat">
              <a:solidFill>
                <a:srgbClr val="000000"/>
              </a:solidFill>
              <a:prstDash val="solid"/>
              <a:miter lim="400000"/>
            </a:ln>
          </a:insideH>
          <a:insideV>
            <a:ln w="25400" cap="flat">
              <a:solidFill>
                <a:srgbClr val="000000"/>
              </a:solidFill>
              <a:prstDash val="solid"/>
              <a:miter lim="400000"/>
            </a:ln>
          </a:insideV>
        </a:tcBdr>
        <a:fill>
          <a:noFill/>
        </a:fill>
      </a:tcStyle>
    </a:wholeTbl>
    <a:band2H>
      <a:tcTxStyle/>
      <a:tcStyle>
        <a:tcBdr/>
        <a:fill>
          <a:solidFill>
            <a:srgbClr val="C5C7C9">
              <a:alpha val="30000"/>
            </a:srgbClr>
          </a:solidFill>
        </a:fill>
      </a:tcStyle>
    </a:band2H>
    <a:firstCol>
      <a:tcTxStyle b="off" i="off">
        <a:fontRef idx="major">
          <a:srgbClr val="FFFFFF"/>
        </a:fontRef>
        <a:srgbClr val="FFFFFF"/>
      </a:tcTxStyle>
      <a:tcStyle>
        <a:tcBdr>
          <a:left>
            <a:ln w="25400" cap="flat">
              <a:solidFill>
                <a:srgbClr val="000000"/>
              </a:solidFill>
              <a:prstDash val="solid"/>
              <a:miter lim="400000"/>
            </a:ln>
          </a:left>
          <a:right>
            <a:ln w="25400" cap="flat">
              <a:solidFill>
                <a:srgbClr val="000000"/>
              </a:solidFill>
              <a:prstDash val="solid"/>
              <a:miter lim="400000"/>
            </a:ln>
          </a:right>
          <a:top>
            <a:ln w="25400" cap="flat">
              <a:solidFill>
                <a:srgbClr val="000000"/>
              </a:solidFill>
              <a:prstDash val="solid"/>
              <a:miter lim="400000"/>
            </a:ln>
          </a:top>
          <a:bottom>
            <a:ln w="25400" cap="flat">
              <a:solidFill>
                <a:srgbClr val="000000"/>
              </a:solidFill>
              <a:prstDash val="solid"/>
              <a:miter lim="400000"/>
            </a:ln>
          </a:bottom>
          <a:insideH>
            <a:ln w="25400" cap="flat">
              <a:solidFill>
                <a:srgbClr val="000000"/>
              </a:solidFill>
              <a:prstDash val="solid"/>
              <a:miter lim="400000"/>
            </a:ln>
          </a:insideH>
          <a:insideV>
            <a:ln w="25400" cap="flat">
              <a:solidFill>
                <a:srgbClr val="000000"/>
              </a:solidFill>
              <a:prstDash val="solid"/>
              <a:miter lim="400000"/>
            </a:ln>
          </a:insideV>
        </a:tcBdr>
        <a:fill>
          <a:noFill/>
        </a:fill>
      </a:tcStyle>
    </a:firstCol>
    <a:lastRow>
      <a:tcTxStyle b="off" i="off">
        <a:fontRef idx="major">
          <a:srgbClr val="FFFFFF"/>
        </a:fontRef>
        <a:srgbClr val="FFFFFF"/>
      </a:tcTxStyle>
      <a:tcStyle>
        <a:tcBdr>
          <a:left>
            <a:ln w="25400" cap="flat">
              <a:solidFill>
                <a:srgbClr val="000000"/>
              </a:solidFill>
              <a:prstDash val="solid"/>
              <a:miter lim="400000"/>
            </a:ln>
          </a:left>
          <a:right>
            <a:ln w="25400" cap="flat">
              <a:solidFill>
                <a:srgbClr val="000000"/>
              </a:solidFill>
              <a:prstDash val="solid"/>
              <a:miter lim="400000"/>
            </a:ln>
          </a:right>
          <a:top>
            <a:ln w="25400" cap="flat">
              <a:solidFill>
                <a:srgbClr val="000000"/>
              </a:solidFill>
              <a:prstDash val="solid"/>
              <a:miter lim="400000"/>
            </a:ln>
          </a:top>
          <a:bottom>
            <a:ln w="25400" cap="flat">
              <a:solidFill>
                <a:srgbClr val="000000"/>
              </a:solidFill>
              <a:prstDash val="solid"/>
              <a:miter lim="400000"/>
            </a:ln>
          </a:bottom>
          <a:insideH>
            <a:ln w="25400" cap="flat">
              <a:solidFill>
                <a:srgbClr val="000000"/>
              </a:solidFill>
              <a:prstDash val="solid"/>
              <a:miter lim="400000"/>
            </a:ln>
          </a:insideH>
          <a:insideV>
            <a:ln w="25400" cap="flat">
              <a:solidFill>
                <a:srgbClr val="000000"/>
              </a:solidFill>
              <a:prstDash val="solid"/>
              <a:miter lim="400000"/>
            </a:ln>
          </a:insideV>
        </a:tcBdr>
        <a:fill>
          <a:noFill/>
        </a:fill>
      </a:tcStyle>
    </a:lastRow>
    <a:firstRow>
      <a:tcTxStyle b="off" i="off">
        <a:fontRef idx="major">
          <a:srgbClr val="FFFFFF"/>
        </a:fontRef>
        <a:srgbClr val="FFFFFF"/>
      </a:tcTxStyle>
      <a:tcStyle>
        <a:tcBdr>
          <a:left>
            <a:ln w="25400" cap="flat">
              <a:solidFill>
                <a:srgbClr val="000000"/>
              </a:solidFill>
              <a:prstDash val="solid"/>
              <a:miter lim="400000"/>
            </a:ln>
          </a:left>
          <a:right>
            <a:ln w="25400" cap="flat">
              <a:solidFill>
                <a:srgbClr val="000000"/>
              </a:solidFill>
              <a:prstDash val="solid"/>
              <a:miter lim="400000"/>
            </a:ln>
          </a:right>
          <a:top>
            <a:ln w="25400" cap="flat">
              <a:solidFill>
                <a:srgbClr val="000000"/>
              </a:solidFill>
              <a:prstDash val="solid"/>
              <a:miter lim="400000"/>
            </a:ln>
          </a:top>
          <a:bottom>
            <a:ln w="25400" cap="flat">
              <a:solidFill>
                <a:srgbClr val="000000"/>
              </a:solidFill>
              <a:prstDash val="solid"/>
              <a:miter lim="400000"/>
            </a:ln>
          </a:bottom>
          <a:insideH>
            <a:ln w="25400" cap="flat">
              <a:solidFill>
                <a:srgbClr val="000000"/>
              </a:solidFill>
              <a:prstDash val="solid"/>
              <a:miter lim="400000"/>
            </a:ln>
          </a:insideH>
          <a:insideV>
            <a:ln w="25400" cap="flat">
              <a:solidFill>
                <a:srgbClr val="000000"/>
              </a:solidFill>
              <a:prstDash val="solid"/>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snapToGrid="0">
      <p:cViewPr varScale="1">
        <p:scale>
          <a:sx n="60" d="100"/>
          <a:sy n="60" d="100"/>
        </p:scale>
        <p:origin x="800" y="2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0" name="Shape 170"/>
          <p:cNvSpPr>
            <a:spLocks noGrp="1" noRot="1" noChangeAspect="1"/>
          </p:cNvSpPr>
          <p:nvPr>
            <p:ph type="sldImg"/>
          </p:nvPr>
        </p:nvSpPr>
        <p:spPr>
          <a:xfrm>
            <a:off x="1143000" y="685800"/>
            <a:ext cx="4572000" cy="3429000"/>
          </a:xfrm>
          <a:prstGeom prst="rect">
            <a:avLst/>
          </a:prstGeom>
        </p:spPr>
        <p:txBody>
          <a:bodyPr/>
          <a:lstStyle/>
          <a:p>
            <a:endParaRPr/>
          </a:p>
        </p:txBody>
      </p:sp>
      <p:sp>
        <p:nvSpPr>
          <p:cNvPr id="171" name="Shape 171"/>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defRPr sz="2200">
        <a:latin typeface="Lucida Grande"/>
        <a:ea typeface="Lucida Grande"/>
        <a:cs typeface="Lucida Grande"/>
        <a:sym typeface="Lucida Grande"/>
      </a:defRPr>
    </a:lvl1pPr>
    <a:lvl2pPr indent="228600" defTabSz="457200" latinLnBrk="0">
      <a:defRPr sz="2200">
        <a:latin typeface="Lucida Grande"/>
        <a:ea typeface="Lucida Grande"/>
        <a:cs typeface="Lucida Grande"/>
        <a:sym typeface="Lucida Grande"/>
      </a:defRPr>
    </a:lvl2pPr>
    <a:lvl3pPr indent="457200" defTabSz="457200" latinLnBrk="0">
      <a:defRPr sz="2200">
        <a:latin typeface="Lucida Grande"/>
        <a:ea typeface="Lucida Grande"/>
        <a:cs typeface="Lucida Grande"/>
        <a:sym typeface="Lucida Grande"/>
      </a:defRPr>
    </a:lvl3pPr>
    <a:lvl4pPr indent="685800" defTabSz="457200" latinLnBrk="0">
      <a:defRPr sz="2200">
        <a:latin typeface="Lucida Grande"/>
        <a:ea typeface="Lucida Grande"/>
        <a:cs typeface="Lucida Grande"/>
        <a:sym typeface="Lucida Grande"/>
      </a:defRPr>
    </a:lvl4pPr>
    <a:lvl5pPr indent="914400" defTabSz="457200" latinLnBrk="0">
      <a:defRPr sz="2200">
        <a:latin typeface="Lucida Grande"/>
        <a:ea typeface="Lucida Grande"/>
        <a:cs typeface="Lucida Grande"/>
        <a:sym typeface="Lucida Grande"/>
      </a:defRPr>
    </a:lvl5pPr>
    <a:lvl6pPr indent="1143000" defTabSz="457200" latinLnBrk="0">
      <a:defRPr sz="2200">
        <a:latin typeface="Lucida Grande"/>
        <a:ea typeface="Lucida Grande"/>
        <a:cs typeface="Lucida Grande"/>
        <a:sym typeface="Lucida Grande"/>
      </a:defRPr>
    </a:lvl6pPr>
    <a:lvl7pPr indent="1371600" defTabSz="457200" latinLnBrk="0">
      <a:defRPr sz="2200">
        <a:latin typeface="Lucida Grande"/>
        <a:ea typeface="Lucida Grande"/>
        <a:cs typeface="Lucida Grande"/>
        <a:sym typeface="Lucida Grande"/>
      </a:defRPr>
    </a:lvl7pPr>
    <a:lvl8pPr indent="1600200" defTabSz="457200" latinLnBrk="0">
      <a:defRPr sz="2200">
        <a:latin typeface="Lucida Grande"/>
        <a:ea typeface="Lucida Grande"/>
        <a:cs typeface="Lucida Grande"/>
        <a:sym typeface="Lucida Grande"/>
      </a:defRPr>
    </a:lvl8pPr>
    <a:lvl9pPr indent="1828800" defTabSz="457200" latinLnBrk="0">
      <a:defRPr sz="2200">
        <a:latin typeface="Lucida Grande"/>
        <a:ea typeface="Lucida Grande"/>
        <a:cs typeface="Lucida Grande"/>
        <a:sym typeface="Lucida Grand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amp; Subtitle">
    <p:spTree>
      <p:nvGrpSpPr>
        <p:cNvPr id="1" name=""/>
        <p:cNvGrpSpPr/>
        <p:nvPr/>
      </p:nvGrpSpPr>
      <p:grpSpPr>
        <a:xfrm>
          <a:off x="0" y="0"/>
          <a:ext cx="0" cy="0"/>
          <a:chOff x="0" y="0"/>
          <a:chExt cx="0" cy="0"/>
        </a:xfrm>
      </p:grpSpPr>
      <p:sp>
        <p:nvSpPr>
          <p:cNvPr id="11" name="Titeltext"/>
          <p:cNvSpPr txBox="1">
            <a:spLocks noGrp="1"/>
          </p:cNvSpPr>
          <p:nvPr>
            <p:ph type="title"/>
          </p:nvPr>
        </p:nvSpPr>
        <p:spPr>
          <a:xfrm>
            <a:off x="1739900" y="2298700"/>
            <a:ext cx="20904200" cy="4635500"/>
          </a:xfrm>
          <a:prstGeom prst="rect">
            <a:avLst/>
          </a:prstGeom>
        </p:spPr>
        <p:txBody>
          <a:bodyPr anchor="b"/>
          <a:lstStyle/>
          <a:p>
            <a:r>
              <a:t>Titeltext</a:t>
            </a:r>
          </a:p>
        </p:txBody>
      </p:sp>
      <p:sp>
        <p:nvSpPr>
          <p:cNvPr id="12" name="Textebene 1…"/>
          <p:cNvSpPr txBox="1">
            <a:spLocks noGrp="1"/>
          </p:cNvSpPr>
          <p:nvPr>
            <p:ph type="body" sz="quarter" idx="1"/>
          </p:nvPr>
        </p:nvSpPr>
        <p:spPr>
          <a:xfrm>
            <a:off x="1739900" y="7061200"/>
            <a:ext cx="20904200" cy="1587500"/>
          </a:xfrm>
          <a:prstGeom prst="rect">
            <a:avLst/>
          </a:prstGeom>
        </p:spPr>
        <p:txBody>
          <a:bodyPr anchor="t"/>
          <a:lstStyle>
            <a:lvl1pPr marL="0" indent="0" algn="ctr">
              <a:spcBef>
                <a:spcPts val="0"/>
              </a:spcBef>
              <a:buSzTx/>
              <a:buNone/>
              <a:defRPr sz="4800"/>
            </a:lvl1pPr>
            <a:lvl2pPr marL="0" indent="0" algn="ctr">
              <a:spcBef>
                <a:spcPts val="0"/>
              </a:spcBef>
              <a:buSzTx/>
              <a:buNone/>
              <a:defRPr sz="4800"/>
            </a:lvl2pPr>
            <a:lvl3pPr marL="0" indent="0" algn="ctr">
              <a:spcBef>
                <a:spcPts val="0"/>
              </a:spcBef>
              <a:buSzTx/>
              <a:buNone/>
              <a:defRPr sz="4800"/>
            </a:lvl3pPr>
            <a:lvl4pPr marL="0" indent="0" algn="ctr">
              <a:spcBef>
                <a:spcPts val="0"/>
              </a:spcBef>
              <a:buSzTx/>
              <a:buNone/>
              <a:defRPr sz="4800"/>
            </a:lvl4pPr>
            <a:lvl5pPr marL="0" indent="0" algn="ctr">
              <a:spcBef>
                <a:spcPts val="0"/>
              </a:spcBef>
              <a:buSzTx/>
              <a:buNone/>
              <a:defRPr sz="4800"/>
            </a:lvl5pPr>
          </a:lstStyle>
          <a:p>
            <a:r>
              <a:t>Textebene 1</a:t>
            </a:r>
          </a:p>
          <a:p>
            <a:pPr lvl="1"/>
            <a:r>
              <a:t>Textebene 2</a:t>
            </a:r>
          </a:p>
          <a:p>
            <a:pPr lvl="2"/>
            <a:r>
              <a:t>Textebene 3</a:t>
            </a:r>
          </a:p>
          <a:p>
            <a:pPr lvl="3"/>
            <a:r>
              <a:t>Textebene 4</a:t>
            </a:r>
          </a:p>
          <a:p>
            <a:pPr lvl="4"/>
            <a:r>
              <a:t>Textebene 5</a:t>
            </a:r>
          </a:p>
        </p:txBody>
      </p:sp>
      <p:sp>
        <p:nvSpPr>
          <p:cNvPr id="13" name="Folien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Photo - Vertical">
    <p:spTree>
      <p:nvGrpSpPr>
        <p:cNvPr id="1" name=""/>
        <p:cNvGrpSpPr/>
        <p:nvPr/>
      </p:nvGrpSpPr>
      <p:grpSpPr>
        <a:xfrm>
          <a:off x="0" y="0"/>
          <a:ext cx="0" cy="0"/>
          <a:chOff x="0" y="0"/>
          <a:chExt cx="0" cy="0"/>
        </a:xfrm>
      </p:grpSpPr>
      <p:sp>
        <p:nvSpPr>
          <p:cNvPr id="87" name="Bild"/>
          <p:cNvSpPr>
            <a:spLocks noGrp="1"/>
          </p:cNvSpPr>
          <p:nvPr>
            <p:ph type="pic" sz="quarter" idx="21"/>
          </p:nvPr>
        </p:nvSpPr>
        <p:spPr>
          <a:xfrm>
            <a:off x="15557500" y="2146300"/>
            <a:ext cx="6464300" cy="9702800"/>
          </a:xfrm>
          <a:prstGeom prst="rect">
            <a:avLst/>
          </a:prstGeom>
        </p:spPr>
        <p:txBody>
          <a:bodyPr lIns="91439" tIns="45719" rIns="91439" bIns="45719" anchor="t">
            <a:noAutofit/>
          </a:bodyPr>
          <a:lstStyle/>
          <a:p>
            <a:endParaRPr/>
          </a:p>
        </p:txBody>
      </p:sp>
      <p:sp>
        <p:nvSpPr>
          <p:cNvPr id="88" name="Titeltext"/>
          <p:cNvSpPr txBox="1">
            <a:spLocks noGrp="1"/>
          </p:cNvSpPr>
          <p:nvPr>
            <p:ph type="title"/>
          </p:nvPr>
        </p:nvSpPr>
        <p:spPr>
          <a:xfrm>
            <a:off x="1739900" y="2146300"/>
            <a:ext cx="12547600" cy="4635500"/>
          </a:xfrm>
          <a:prstGeom prst="rect">
            <a:avLst/>
          </a:prstGeom>
        </p:spPr>
        <p:txBody>
          <a:bodyPr anchor="b"/>
          <a:lstStyle>
            <a:lvl1pPr>
              <a:defRPr sz="9600"/>
            </a:lvl1pPr>
          </a:lstStyle>
          <a:p>
            <a:r>
              <a:t>Titeltext</a:t>
            </a:r>
          </a:p>
        </p:txBody>
      </p:sp>
      <p:sp>
        <p:nvSpPr>
          <p:cNvPr id="89" name="Textebene 1…"/>
          <p:cNvSpPr txBox="1">
            <a:spLocks noGrp="1"/>
          </p:cNvSpPr>
          <p:nvPr>
            <p:ph type="body" sz="quarter" idx="1"/>
          </p:nvPr>
        </p:nvSpPr>
        <p:spPr>
          <a:xfrm>
            <a:off x="1739900" y="6896100"/>
            <a:ext cx="12547600" cy="4635500"/>
          </a:xfrm>
          <a:prstGeom prst="rect">
            <a:avLst/>
          </a:prstGeom>
        </p:spPr>
        <p:txBody>
          <a:bodyPr anchor="t"/>
          <a:lstStyle>
            <a:lvl1pPr marL="0" indent="0" algn="ctr">
              <a:spcBef>
                <a:spcPts val="0"/>
              </a:spcBef>
              <a:buSzTx/>
              <a:buNone/>
              <a:defRPr sz="4600"/>
            </a:lvl1pPr>
            <a:lvl2pPr marL="0" indent="0" algn="ctr">
              <a:spcBef>
                <a:spcPts val="0"/>
              </a:spcBef>
              <a:buSzTx/>
              <a:buNone/>
              <a:defRPr sz="4600"/>
            </a:lvl2pPr>
            <a:lvl3pPr marL="0" indent="0" algn="ctr">
              <a:spcBef>
                <a:spcPts val="0"/>
              </a:spcBef>
              <a:buSzTx/>
              <a:buNone/>
              <a:defRPr sz="4600"/>
            </a:lvl3pPr>
            <a:lvl4pPr marL="0" indent="0" algn="ctr">
              <a:spcBef>
                <a:spcPts val="0"/>
              </a:spcBef>
              <a:buSzTx/>
              <a:buNone/>
              <a:defRPr sz="4600"/>
            </a:lvl4pPr>
            <a:lvl5pPr marL="0" indent="0" algn="ctr">
              <a:spcBef>
                <a:spcPts val="0"/>
              </a:spcBef>
              <a:buSzTx/>
              <a:buNone/>
              <a:defRPr sz="4600"/>
            </a:lvl5pPr>
          </a:lstStyle>
          <a:p>
            <a:r>
              <a:t>Textebene 1</a:t>
            </a:r>
          </a:p>
          <a:p>
            <a:pPr lvl="1"/>
            <a:r>
              <a:t>Textebene 2</a:t>
            </a:r>
          </a:p>
          <a:p>
            <a:pPr lvl="2"/>
            <a:r>
              <a:t>Textebene 3</a:t>
            </a:r>
          </a:p>
          <a:p>
            <a:pPr lvl="3"/>
            <a:r>
              <a:t>Textebene 4</a:t>
            </a:r>
          </a:p>
          <a:p>
            <a:pPr lvl="4"/>
            <a:r>
              <a:t>Textebene 5</a:t>
            </a:r>
          </a:p>
        </p:txBody>
      </p:sp>
      <p:sp>
        <p:nvSpPr>
          <p:cNvPr id="90" name="Folien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Photo - Vertical Reflection">
    <p:spTree>
      <p:nvGrpSpPr>
        <p:cNvPr id="1" name=""/>
        <p:cNvGrpSpPr/>
        <p:nvPr/>
      </p:nvGrpSpPr>
      <p:grpSpPr>
        <a:xfrm>
          <a:off x="0" y="0"/>
          <a:ext cx="0" cy="0"/>
          <a:chOff x="0" y="0"/>
          <a:chExt cx="0" cy="0"/>
        </a:xfrm>
      </p:grpSpPr>
      <p:sp>
        <p:nvSpPr>
          <p:cNvPr id="97" name="Bild"/>
          <p:cNvSpPr>
            <a:spLocks noGrp="1"/>
          </p:cNvSpPr>
          <p:nvPr>
            <p:ph type="pic" sz="quarter" idx="21"/>
          </p:nvPr>
        </p:nvSpPr>
        <p:spPr>
          <a:xfrm>
            <a:off x="15557500" y="2146300"/>
            <a:ext cx="6464300" cy="9702800"/>
          </a:xfrm>
          <a:prstGeom prst="rect">
            <a:avLst/>
          </a:prstGeom>
          <a:ln w="25400"/>
          <a:effectLst>
            <a:reflection stA="50000" endPos="40000" dir="5400000" sy="-100000" algn="bl" rotWithShape="0"/>
          </a:effectLst>
        </p:spPr>
        <p:txBody>
          <a:bodyPr lIns="91439" tIns="45719" rIns="91439" bIns="45719" anchor="t">
            <a:noAutofit/>
          </a:bodyPr>
          <a:lstStyle/>
          <a:p>
            <a:endParaRPr/>
          </a:p>
        </p:txBody>
      </p:sp>
      <p:sp>
        <p:nvSpPr>
          <p:cNvPr id="98" name="Titeltext"/>
          <p:cNvSpPr txBox="1">
            <a:spLocks noGrp="1"/>
          </p:cNvSpPr>
          <p:nvPr>
            <p:ph type="title"/>
          </p:nvPr>
        </p:nvSpPr>
        <p:spPr>
          <a:xfrm>
            <a:off x="1739900" y="2146300"/>
            <a:ext cx="12547600" cy="4635500"/>
          </a:xfrm>
          <a:prstGeom prst="rect">
            <a:avLst/>
          </a:prstGeom>
        </p:spPr>
        <p:txBody>
          <a:bodyPr anchor="b"/>
          <a:lstStyle>
            <a:lvl1pPr>
              <a:defRPr sz="9600"/>
            </a:lvl1pPr>
          </a:lstStyle>
          <a:p>
            <a:r>
              <a:t>Titeltext</a:t>
            </a:r>
          </a:p>
        </p:txBody>
      </p:sp>
      <p:sp>
        <p:nvSpPr>
          <p:cNvPr id="99" name="Textebene 1…"/>
          <p:cNvSpPr txBox="1">
            <a:spLocks noGrp="1"/>
          </p:cNvSpPr>
          <p:nvPr>
            <p:ph type="body" sz="quarter" idx="1"/>
          </p:nvPr>
        </p:nvSpPr>
        <p:spPr>
          <a:xfrm>
            <a:off x="1739900" y="6896100"/>
            <a:ext cx="12547600" cy="4635500"/>
          </a:xfrm>
          <a:prstGeom prst="rect">
            <a:avLst/>
          </a:prstGeom>
        </p:spPr>
        <p:txBody>
          <a:bodyPr anchor="t"/>
          <a:lstStyle>
            <a:lvl1pPr marL="0" indent="0" algn="ctr">
              <a:spcBef>
                <a:spcPts val="0"/>
              </a:spcBef>
              <a:buSzTx/>
              <a:buNone/>
              <a:defRPr sz="4600"/>
            </a:lvl1pPr>
            <a:lvl2pPr marL="0" indent="0" algn="ctr">
              <a:spcBef>
                <a:spcPts val="0"/>
              </a:spcBef>
              <a:buSzTx/>
              <a:buNone/>
              <a:defRPr sz="4600"/>
            </a:lvl2pPr>
            <a:lvl3pPr marL="0" indent="0" algn="ctr">
              <a:spcBef>
                <a:spcPts val="0"/>
              </a:spcBef>
              <a:buSzTx/>
              <a:buNone/>
              <a:defRPr sz="4600"/>
            </a:lvl3pPr>
            <a:lvl4pPr marL="0" indent="0" algn="ctr">
              <a:spcBef>
                <a:spcPts val="0"/>
              </a:spcBef>
              <a:buSzTx/>
              <a:buNone/>
              <a:defRPr sz="4600"/>
            </a:lvl4pPr>
            <a:lvl5pPr marL="0" indent="0" algn="ctr">
              <a:spcBef>
                <a:spcPts val="0"/>
              </a:spcBef>
              <a:buSzTx/>
              <a:buNone/>
              <a:defRPr sz="4600"/>
            </a:lvl5pPr>
          </a:lstStyle>
          <a:p>
            <a:r>
              <a:t>Textebene 1</a:t>
            </a:r>
          </a:p>
          <a:p>
            <a:pPr lvl="1"/>
            <a:r>
              <a:t>Textebene 2</a:t>
            </a:r>
          </a:p>
          <a:p>
            <a:pPr lvl="2"/>
            <a:r>
              <a:t>Textebene 3</a:t>
            </a:r>
          </a:p>
          <a:p>
            <a:pPr lvl="3"/>
            <a:r>
              <a:t>Textebene 4</a:t>
            </a:r>
          </a:p>
          <a:p>
            <a:pPr lvl="4"/>
            <a:r>
              <a:t>Textebene 5</a:t>
            </a:r>
          </a:p>
        </p:txBody>
      </p:sp>
      <p:sp>
        <p:nvSpPr>
          <p:cNvPr id="100" name="Folien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107" name="Bild"/>
          <p:cNvSpPr>
            <a:spLocks noGrp="1"/>
          </p:cNvSpPr>
          <p:nvPr>
            <p:ph type="pic" sz="quarter" idx="21"/>
          </p:nvPr>
        </p:nvSpPr>
        <p:spPr>
          <a:xfrm>
            <a:off x="14478000" y="3619500"/>
            <a:ext cx="6083300" cy="9130926"/>
          </a:xfrm>
          <a:prstGeom prst="rect">
            <a:avLst/>
          </a:prstGeom>
        </p:spPr>
        <p:txBody>
          <a:bodyPr lIns="91439" tIns="45719" rIns="91439" bIns="45719" anchor="t">
            <a:noAutofit/>
          </a:bodyPr>
          <a:lstStyle/>
          <a:p>
            <a:endParaRPr/>
          </a:p>
        </p:txBody>
      </p:sp>
      <p:sp>
        <p:nvSpPr>
          <p:cNvPr id="108" name="Titeltext"/>
          <p:cNvSpPr txBox="1">
            <a:spLocks noGrp="1"/>
          </p:cNvSpPr>
          <p:nvPr>
            <p:ph type="title"/>
          </p:nvPr>
        </p:nvSpPr>
        <p:spPr>
          <a:prstGeom prst="rect">
            <a:avLst/>
          </a:prstGeom>
        </p:spPr>
        <p:txBody>
          <a:bodyPr/>
          <a:lstStyle/>
          <a:p>
            <a:r>
              <a:t>Titeltext</a:t>
            </a:r>
          </a:p>
        </p:txBody>
      </p:sp>
      <p:sp>
        <p:nvSpPr>
          <p:cNvPr id="109" name="Textebene 1…"/>
          <p:cNvSpPr txBox="1">
            <a:spLocks noGrp="1"/>
          </p:cNvSpPr>
          <p:nvPr>
            <p:ph type="body" sz="half" idx="1"/>
          </p:nvPr>
        </p:nvSpPr>
        <p:spPr>
          <a:xfrm>
            <a:off x="1739900" y="3898900"/>
            <a:ext cx="10210800" cy="8547100"/>
          </a:xfrm>
          <a:prstGeom prst="rect">
            <a:avLst/>
          </a:prstGeom>
        </p:spPr>
        <p:txBody>
          <a:bodyPr/>
          <a:lstStyle>
            <a:lvl1pPr marL="1016000" indent="-698500">
              <a:spcBef>
                <a:spcPts val="6900"/>
              </a:spcBef>
              <a:defRPr sz="4200"/>
            </a:lvl1pPr>
            <a:lvl2pPr marL="1460500" indent="-698500">
              <a:spcBef>
                <a:spcPts val="6900"/>
              </a:spcBef>
              <a:defRPr sz="4200"/>
            </a:lvl2pPr>
            <a:lvl3pPr marL="1905000" indent="-698500">
              <a:spcBef>
                <a:spcPts val="6900"/>
              </a:spcBef>
              <a:defRPr sz="4200"/>
            </a:lvl3pPr>
            <a:lvl4pPr marL="2349500" indent="-698500">
              <a:spcBef>
                <a:spcPts val="6900"/>
              </a:spcBef>
              <a:defRPr sz="4200"/>
            </a:lvl4pPr>
            <a:lvl5pPr marL="2794000" indent="-698500">
              <a:spcBef>
                <a:spcPts val="6900"/>
              </a:spcBef>
              <a:defRPr sz="4200"/>
            </a:lvl5pPr>
          </a:lstStyle>
          <a:p>
            <a:r>
              <a:t>Textebene 1</a:t>
            </a:r>
          </a:p>
          <a:p>
            <a:pPr lvl="1"/>
            <a:r>
              <a:t>Textebene 2</a:t>
            </a:r>
          </a:p>
          <a:p>
            <a:pPr lvl="2"/>
            <a:r>
              <a:t>Textebene 3</a:t>
            </a:r>
          </a:p>
          <a:p>
            <a:pPr lvl="3"/>
            <a:r>
              <a:t>Textebene 4</a:t>
            </a:r>
          </a:p>
          <a:p>
            <a:pPr lvl="4"/>
            <a:r>
              <a:t>Textebene 5</a:t>
            </a:r>
          </a:p>
        </p:txBody>
      </p:sp>
      <p:sp>
        <p:nvSpPr>
          <p:cNvPr id="110" name="Folien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Title &amp; Bullets - Left">
    <p:spTree>
      <p:nvGrpSpPr>
        <p:cNvPr id="1" name=""/>
        <p:cNvGrpSpPr/>
        <p:nvPr/>
      </p:nvGrpSpPr>
      <p:grpSpPr>
        <a:xfrm>
          <a:off x="0" y="0"/>
          <a:ext cx="0" cy="0"/>
          <a:chOff x="0" y="0"/>
          <a:chExt cx="0" cy="0"/>
        </a:xfrm>
      </p:grpSpPr>
      <p:sp>
        <p:nvSpPr>
          <p:cNvPr id="117" name="Titeltext"/>
          <p:cNvSpPr txBox="1">
            <a:spLocks noGrp="1"/>
          </p:cNvSpPr>
          <p:nvPr>
            <p:ph type="title"/>
          </p:nvPr>
        </p:nvSpPr>
        <p:spPr>
          <a:prstGeom prst="rect">
            <a:avLst/>
          </a:prstGeom>
        </p:spPr>
        <p:txBody>
          <a:bodyPr/>
          <a:lstStyle/>
          <a:p>
            <a:r>
              <a:t>Titeltext</a:t>
            </a:r>
          </a:p>
        </p:txBody>
      </p:sp>
      <p:sp>
        <p:nvSpPr>
          <p:cNvPr id="118" name="Textebene 1…"/>
          <p:cNvSpPr txBox="1">
            <a:spLocks noGrp="1"/>
          </p:cNvSpPr>
          <p:nvPr>
            <p:ph type="body" sz="half" idx="1"/>
          </p:nvPr>
        </p:nvSpPr>
        <p:spPr>
          <a:xfrm>
            <a:off x="1739900" y="3898900"/>
            <a:ext cx="10210800" cy="8547100"/>
          </a:xfrm>
          <a:prstGeom prst="rect">
            <a:avLst/>
          </a:prstGeom>
        </p:spPr>
        <p:txBody>
          <a:bodyPr/>
          <a:lstStyle>
            <a:lvl1pPr marL="1016000" indent="-698500">
              <a:spcBef>
                <a:spcPts val="6900"/>
              </a:spcBef>
              <a:defRPr sz="4200"/>
            </a:lvl1pPr>
            <a:lvl2pPr marL="1460500" indent="-698500">
              <a:spcBef>
                <a:spcPts val="6900"/>
              </a:spcBef>
              <a:defRPr sz="4200"/>
            </a:lvl2pPr>
            <a:lvl3pPr marL="1905000" indent="-698500">
              <a:spcBef>
                <a:spcPts val="6900"/>
              </a:spcBef>
              <a:defRPr sz="4200"/>
            </a:lvl3pPr>
            <a:lvl4pPr marL="2349500" indent="-698500">
              <a:spcBef>
                <a:spcPts val="6900"/>
              </a:spcBef>
              <a:defRPr sz="4200"/>
            </a:lvl4pPr>
            <a:lvl5pPr marL="2794000" indent="-698500">
              <a:spcBef>
                <a:spcPts val="6900"/>
              </a:spcBef>
              <a:defRPr sz="4200"/>
            </a:lvl5pPr>
          </a:lstStyle>
          <a:p>
            <a:r>
              <a:t>Textebene 1</a:t>
            </a:r>
          </a:p>
          <a:p>
            <a:pPr lvl="1"/>
            <a:r>
              <a:t>Textebene 2</a:t>
            </a:r>
          </a:p>
          <a:p>
            <a:pPr lvl="2"/>
            <a:r>
              <a:t>Textebene 3</a:t>
            </a:r>
          </a:p>
          <a:p>
            <a:pPr lvl="3"/>
            <a:r>
              <a:t>Textebene 4</a:t>
            </a:r>
          </a:p>
          <a:p>
            <a:pPr lvl="4"/>
            <a:r>
              <a:t>Textebene 5</a:t>
            </a:r>
          </a:p>
        </p:txBody>
      </p:sp>
      <p:sp>
        <p:nvSpPr>
          <p:cNvPr id="119" name="Folien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Title &amp; Bullets - Right">
    <p:spTree>
      <p:nvGrpSpPr>
        <p:cNvPr id="1" name=""/>
        <p:cNvGrpSpPr/>
        <p:nvPr/>
      </p:nvGrpSpPr>
      <p:grpSpPr>
        <a:xfrm>
          <a:off x="0" y="0"/>
          <a:ext cx="0" cy="0"/>
          <a:chOff x="0" y="0"/>
          <a:chExt cx="0" cy="0"/>
        </a:xfrm>
      </p:grpSpPr>
      <p:sp>
        <p:nvSpPr>
          <p:cNvPr id="126" name="Titeltext"/>
          <p:cNvSpPr txBox="1">
            <a:spLocks noGrp="1"/>
          </p:cNvSpPr>
          <p:nvPr>
            <p:ph type="title"/>
          </p:nvPr>
        </p:nvSpPr>
        <p:spPr>
          <a:prstGeom prst="rect">
            <a:avLst/>
          </a:prstGeom>
        </p:spPr>
        <p:txBody>
          <a:bodyPr/>
          <a:lstStyle/>
          <a:p>
            <a:r>
              <a:t>Titeltext</a:t>
            </a:r>
          </a:p>
        </p:txBody>
      </p:sp>
      <p:sp>
        <p:nvSpPr>
          <p:cNvPr id="127" name="Textebene 1…"/>
          <p:cNvSpPr txBox="1">
            <a:spLocks noGrp="1"/>
          </p:cNvSpPr>
          <p:nvPr>
            <p:ph type="body" sz="half" idx="1"/>
          </p:nvPr>
        </p:nvSpPr>
        <p:spPr>
          <a:xfrm>
            <a:off x="13284200" y="3898900"/>
            <a:ext cx="9359900" cy="8547100"/>
          </a:xfrm>
          <a:prstGeom prst="rect">
            <a:avLst/>
          </a:prstGeom>
        </p:spPr>
        <p:txBody>
          <a:bodyPr/>
          <a:lstStyle>
            <a:lvl1pPr marL="1016000" indent="-698500">
              <a:spcBef>
                <a:spcPts val="6900"/>
              </a:spcBef>
              <a:defRPr sz="4200"/>
            </a:lvl1pPr>
            <a:lvl2pPr marL="1460500" indent="-698500">
              <a:spcBef>
                <a:spcPts val="6900"/>
              </a:spcBef>
              <a:defRPr sz="4200"/>
            </a:lvl2pPr>
            <a:lvl3pPr marL="1905000" indent="-698500">
              <a:spcBef>
                <a:spcPts val="6900"/>
              </a:spcBef>
              <a:defRPr sz="4200"/>
            </a:lvl3pPr>
            <a:lvl4pPr marL="2349500" indent="-698500">
              <a:spcBef>
                <a:spcPts val="6900"/>
              </a:spcBef>
              <a:defRPr sz="4200"/>
            </a:lvl4pPr>
            <a:lvl5pPr marL="2794000" indent="-698500">
              <a:spcBef>
                <a:spcPts val="6900"/>
              </a:spcBef>
              <a:defRPr sz="4200"/>
            </a:lvl5pPr>
          </a:lstStyle>
          <a:p>
            <a:r>
              <a:t>Textebene 1</a:t>
            </a:r>
          </a:p>
          <a:p>
            <a:pPr lvl="1"/>
            <a:r>
              <a:t>Textebene 2</a:t>
            </a:r>
          </a:p>
          <a:p>
            <a:pPr lvl="2"/>
            <a:r>
              <a:t>Textebene 3</a:t>
            </a:r>
          </a:p>
          <a:p>
            <a:pPr lvl="3"/>
            <a:r>
              <a:t>Textebene 4</a:t>
            </a:r>
          </a:p>
          <a:p>
            <a:pPr lvl="4"/>
            <a:r>
              <a:t>Textebene 5</a:t>
            </a:r>
          </a:p>
        </p:txBody>
      </p:sp>
      <p:sp>
        <p:nvSpPr>
          <p:cNvPr id="128" name="Folien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Title &amp; Subtitle">
    <p:spTree>
      <p:nvGrpSpPr>
        <p:cNvPr id="1" name=""/>
        <p:cNvGrpSpPr/>
        <p:nvPr/>
      </p:nvGrpSpPr>
      <p:grpSpPr>
        <a:xfrm>
          <a:off x="0" y="0"/>
          <a:ext cx="0" cy="0"/>
          <a:chOff x="0" y="0"/>
          <a:chExt cx="0" cy="0"/>
        </a:xfrm>
      </p:grpSpPr>
      <p:sp>
        <p:nvSpPr>
          <p:cNvPr id="135" name="Titeltext"/>
          <p:cNvSpPr txBox="1">
            <a:spLocks noGrp="1"/>
          </p:cNvSpPr>
          <p:nvPr>
            <p:ph type="title"/>
          </p:nvPr>
        </p:nvSpPr>
        <p:spPr>
          <a:xfrm>
            <a:off x="1739900" y="2298700"/>
            <a:ext cx="20904200" cy="4635500"/>
          </a:xfrm>
          <a:prstGeom prst="rect">
            <a:avLst/>
          </a:prstGeom>
        </p:spPr>
        <p:txBody>
          <a:bodyPr anchor="b"/>
          <a:lstStyle/>
          <a:p>
            <a:r>
              <a:t>Titeltext</a:t>
            </a:r>
          </a:p>
        </p:txBody>
      </p:sp>
      <p:sp>
        <p:nvSpPr>
          <p:cNvPr id="136" name="Textebene 1…"/>
          <p:cNvSpPr txBox="1">
            <a:spLocks noGrp="1"/>
          </p:cNvSpPr>
          <p:nvPr>
            <p:ph type="body" sz="quarter" idx="1"/>
          </p:nvPr>
        </p:nvSpPr>
        <p:spPr>
          <a:xfrm>
            <a:off x="1739900" y="7061200"/>
            <a:ext cx="20904200" cy="1587500"/>
          </a:xfrm>
          <a:prstGeom prst="rect">
            <a:avLst/>
          </a:prstGeom>
        </p:spPr>
        <p:txBody>
          <a:bodyPr anchor="t"/>
          <a:lstStyle>
            <a:lvl1pPr marL="0" indent="0" algn="ctr">
              <a:spcBef>
                <a:spcPts val="0"/>
              </a:spcBef>
              <a:buSzTx/>
              <a:buNone/>
              <a:defRPr sz="4800"/>
            </a:lvl1pPr>
            <a:lvl2pPr marL="0" indent="0" algn="ctr">
              <a:spcBef>
                <a:spcPts val="0"/>
              </a:spcBef>
              <a:buSzTx/>
              <a:buNone/>
              <a:defRPr sz="4800"/>
            </a:lvl2pPr>
            <a:lvl3pPr marL="0" indent="0" algn="ctr">
              <a:spcBef>
                <a:spcPts val="0"/>
              </a:spcBef>
              <a:buSzTx/>
              <a:buNone/>
              <a:defRPr sz="4800"/>
            </a:lvl3pPr>
            <a:lvl4pPr marL="0" indent="0" algn="ctr">
              <a:spcBef>
                <a:spcPts val="0"/>
              </a:spcBef>
              <a:buSzTx/>
              <a:buNone/>
              <a:defRPr sz="4800"/>
            </a:lvl4pPr>
            <a:lvl5pPr marL="0" indent="0" algn="ctr">
              <a:spcBef>
                <a:spcPts val="0"/>
              </a:spcBef>
              <a:buSzTx/>
              <a:buNone/>
              <a:defRPr sz="4800"/>
            </a:lvl5pPr>
          </a:lstStyle>
          <a:p>
            <a:r>
              <a:t>Textebene 1</a:t>
            </a:r>
          </a:p>
          <a:p>
            <a:pPr lvl="1"/>
            <a:r>
              <a:t>Textebene 2</a:t>
            </a:r>
          </a:p>
          <a:p>
            <a:pPr lvl="2"/>
            <a:r>
              <a:t>Textebene 3</a:t>
            </a:r>
          </a:p>
          <a:p>
            <a:pPr lvl="3"/>
            <a:r>
              <a:t>Textebene 4</a:t>
            </a:r>
          </a:p>
          <a:p>
            <a:pPr lvl="4"/>
            <a:r>
              <a:t>Textebene 5</a:t>
            </a:r>
          </a:p>
        </p:txBody>
      </p:sp>
      <p:sp>
        <p:nvSpPr>
          <p:cNvPr id="137" name="Folien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Title &amp; Subtitle">
    <p:spTree>
      <p:nvGrpSpPr>
        <p:cNvPr id="1" name=""/>
        <p:cNvGrpSpPr/>
        <p:nvPr/>
      </p:nvGrpSpPr>
      <p:grpSpPr>
        <a:xfrm>
          <a:off x="0" y="0"/>
          <a:ext cx="0" cy="0"/>
          <a:chOff x="0" y="0"/>
          <a:chExt cx="0" cy="0"/>
        </a:xfrm>
      </p:grpSpPr>
      <p:sp>
        <p:nvSpPr>
          <p:cNvPr id="144" name="Titeltext"/>
          <p:cNvSpPr txBox="1">
            <a:spLocks noGrp="1"/>
          </p:cNvSpPr>
          <p:nvPr>
            <p:ph type="title"/>
          </p:nvPr>
        </p:nvSpPr>
        <p:spPr>
          <a:xfrm>
            <a:off x="1739900" y="2298700"/>
            <a:ext cx="20904200" cy="4635500"/>
          </a:xfrm>
          <a:prstGeom prst="rect">
            <a:avLst/>
          </a:prstGeom>
        </p:spPr>
        <p:txBody>
          <a:bodyPr anchor="b"/>
          <a:lstStyle/>
          <a:p>
            <a:r>
              <a:t>Titeltext</a:t>
            </a:r>
          </a:p>
        </p:txBody>
      </p:sp>
      <p:sp>
        <p:nvSpPr>
          <p:cNvPr id="145" name="Textebene 1…"/>
          <p:cNvSpPr txBox="1">
            <a:spLocks noGrp="1"/>
          </p:cNvSpPr>
          <p:nvPr>
            <p:ph type="body" sz="quarter" idx="1"/>
          </p:nvPr>
        </p:nvSpPr>
        <p:spPr>
          <a:xfrm>
            <a:off x="1739900" y="7061200"/>
            <a:ext cx="20904200" cy="1587500"/>
          </a:xfrm>
          <a:prstGeom prst="rect">
            <a:avLst/>
          </a:prstGeom>
        </p:spPr>
        <p:txBody>
          <a:bodyPr anchor="t"/>
          <a:lstStyle>
            <a:lvl1pPr marL="0" indent="0" algn="ctr">
              <a:spcBef>
                <a:spcPts val="0"/>
              </a:spcBef>
              <a:buSzTx/>
              <a:buNone/>
              <a:defRPr sz="4800"/>
            </a:lvl1pPr>
            <a:lvl2pPr marL="0" indent="0" algn="ctr">
              <a:spcBef>
                <a:spcPts val="0"/>
              </a:spcBef>
              <a:buSzTx/>
              <a:buNone/>
              <a:defRPr sz="4800"/>
            </a:lvl2pPr>
            <a:lvl3pPr marL="0" indent="0" algn="ctr">
              <a:spcBef>
                <a:spcPts val="0"/>
              </a:spcBef>
              <a:buSzTx/>
              <a:buNone/>
              <a:defRPr sz="4800"/>
            </a:lvl3pPr>
            <a:lvl4pPr marL="0" indent="0" algn="ctr">
              <a:spcBef>
                <a:spcPts val="0"/>
              </a:spcBef>
              <a:buSzTx/>
              <a:buNone/>
              <a:defRPr sz="4800"/>
            </a:lvl4pPr>
            <a:lvl5pPr marL="0" indent="0" algn="ctr">
              <a:spcBef>
                <a:spcPts val="0"/>
              </a:spcBef>
              <a:buSzTx/>
              <a:buNone/>
              <a:defRPr sz="4800"/>
            </a:lvl5pPr>
          </a:lstStyle>
          <a:p>
            <a:r>
              <a:t>Textebene 1</a:t>
            </a:r>
          </a:p>
          <a:p>
            <a:pPr lvl="1"/>
            <a:r>
              <a:t>Textebene 2</a:t>
            </a:r>
          </a:p>
          <a:p>
            <a:pPr lvl="2"/>
            <a:r>
              <a:t>Textebene 3</a:t>
            </a:r>
          </a:p>
          <a:p>
            <a:pPr lvl="3"/>
            <a:r>
              <a:t>Textebene 4</a:t>
            </a:r>
          </a:p>
          <a:p>
            <a:pPr lvl="4"/>
            <a:r>
              <a:t>Textebene 5</a:t>
            </a:r>
          </a:p>
        </p:txBody>
      </p:sp>
      <p:sp>
        <p:nvSpPr>
          <p:cNvPr id="146" name="Folien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tx">
  <p:cSld name="Title &amp; Subtitle">
    <p:spTree>
      <p:nvGrpSpPr>
        <p:cNvPr id="1" name=""/>
        <p:cNvGrpSpPr/>
        <p:nvPr/>
      </p:nvGrpSpPr>
      <p:grpSpPr>
        <a:xfrm>
          <a:off x="0" y="0"/>
          <a:ext cx="0" cy="0"/>
          <a:chOff x="0" y="0"/>
          <a:chExt cx="0" cy="0"/>
        </a:xfrm>
      </p:grpSpPr>
      <p:sp>
        <p:nvSpPr>
          <p:cNvPr id="153" name="Titeltext"/>
          <p:cNvSpPr txBox="1">
            <a:spLocks noGrp="1"/>
          </p:cNvSpPr>
          <p:nvPr>
            <p:ph type="title"/>
          </p:nvPr>
        </p:nvSpPr>
        <p:spPr>
          <a:xfrm>
            <a:off x="1739900" y="2298700"/>
            <a:ext cx="20904200" cy="4635500"/>
          </a:xfrm>
          <a:prstGeom prst="rect">
            <a:avLst/>
          </a:prstGeom>
        </p:spPr>
        <p:txBody>
          <a:bodyPr anchor="b"/>
          <a:lstStyle/>
          <a:p>
            <a:r>
              <a:t>Titeltext</a:t>
            </a:r>
          </a:p>
        </p:txBody>
      </p:sp>
      <p:sp>
        <p:nvSpPr>
          <p:cNvPr id="154" name="Textebene 1…"/>
          <p:cNvSpPr txBox="1">
            <a:spLocks noGrp="1"/>
          </p:cNvSpPr>
          <p:nvPr>
            <p:ph type="body" sz="quarter" idx="1"/>
          </p:nvPr>
        </p:nvSpPr>
        <p:spPr>
          <a:xfrm>
            <a:off x="1739900" y="7061200"/>
            <a:ext cx="20904200" cy="1587500"/>
          </a:xfrm>
          <a:prstGeom prst="rect">
            <a:avLst/>
          </a:prstGeom>
        </p:spPr>
        <p:txBody>
          <a:bodyPr anchor="t"/>
          <a:lstStyle>
            <a:lvl1pPr marL="0" indent="0" algn="ctr">
              <a:spcBef>
                <a:spcPts val="0"/>
              </a:spcBef>
              <a:buSzTx/>
              <a:buNone/>
              <a:defRPr sz="4800"/>
            </a:lvl1pPr>
            <a:lvl2pPr marL="0" indent="0" algn="ctr">
              <a:spcBef>
                <a:spcPts val="0"/>
              </a:spcBef>
              <a:buSzTx/>
              <a:buNone/>
              <a:defRPr sz="4800"/>
            </a:lvl2pPr>
            <a:lvl3pPr marL="0" indent="0" algn="ctr">
              <a:spcBef>
                <a:spcPts val="0"/>
              </a:spcBef>
              <a:buSzTx/>
              <a:buNone/>
              <a:defRPr sz="4800"/>
            </a:lvl3pPr>
            <a:lvl4pPr marL="0" indent="0" algn="ctr">
              <a:spcBef>
                <a:spcPts val="0"/>
              </a:spcBef>
              <a:buSzTx/>
              <a:buNone/>
              <a:defRPr sz="4800"/>
            </a:lvl4pPr>
            <a:lvl5pPr marL="0" indent="0" algn="ctr">
              <a:spcBef>
                <a:spcPts val="0"/>
              </a:spcBef>
              <a:buSzTx/>
              <a:buNone/>
              <a:defRPr sz="4800"/>
            </a:lvl5pPr>
          </a:lstStyle>
          <a:p>
            <a:r>
              <a:t>Textebene 1</a:t>
            </a:r>
          </a:p>
          <a:p>
            <a:pPr lvl="1"/>
            <a:r>
              <a:t>Textebene 2</a:t>
            </a:r>
          </a:p>
          <a:p>
            <a:pPr lvl="2"/>
            <a:r>
              <a:t>Textebene 3</a:t>
            </a:r>
          </a:p>
          <a:p>
            <a:pPr lvl="3"/>
            <a:r>
              <a:t>Textebene 4</a:t>
            </a:r>
          </a:p>
          <a:p>
            <a:pPr lvl="4"/>
            <a:r>
              <a:t>Textebene 5</a:t>
            </a:r>
          </a:p>
        </p:txBody>
      </p:sp>
      <p:sp>
        <p:nvSpPr>
          <p:cNvPr id="155" name="Folien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Title &amp; Subtitle">
    <p:spTree>
      <p:nvGrpSpPr>
        <p:cNvPr id="1" name=""/>
        <p:cNvGrpSpPr/>
        <p:nvPr/>
      </p:nvGrpSpPr>
      <p:grpSpPr>
        <a:xfrm>
          <a:off x="0" y="0"/>
          <a:ext cx="0" cy="0"/>
          <a:chOff x="0" y="0"/>
          <a:chExt cx="0" cy="0"/>
        </a:xfrm>
      </p:grpSpPr>
      <p:sp>
        <p:nvSpPr>
          <p:cNvPr id="162" name="Titeltext"/>
          <p:cNvSpPr txBox="1">
            <a:spLocks noGrp="1"/>
          </p:cNvSpPr>
          <p:nvPr>
            <p:ph type="title"/>
          </p:nvPr>
        </p:nvSpPr>
        <p:spPr>
          <a:xfrm>
            <a:off x="1739900" y="2298700"/>
            <a:ext cx="20904200" cy="4635500"/>
          </a:xfrm>
          <a:prstGeom prst="rect">
            <a:avLst/>
          </a:prstGeom>
        </p:spPr>
        <p:txBody>
          <a:bodyPr anchor="b"/>
          <a:lstStyle/>
          <a:p>
            <a:r>
              <a:t>Titeltext</a:t>
            </a:r>
          </a:p>
        </p:txBody>
      </p:sp>
      <p:sp>
        <p:nvSpPr>
          <p:cNvPr id="163" name="Textebene 1…"/>
          <p:cNvSpPr txBox="1">
            <a:spLocks noGrp="1"/>
          </p:cNvSpPr>
          <p:nvPr>
            <p:ph type="body" sz="quarter" idx="1"/>
          </p:nvPr>
        </p:nvSpPr>
        <p:spPr>
          <a:xfrm>
            <a:off x="1739900" y="7061200"/>
            <a:ext cx="20904200" cy="1587500"/>
          </a:xfrm>
          <a:prstGeom prst="rect">
            <a:avLst/>
          </a:prstGeom>
        </p:spPr>
        <p:txBody>
          <a:bodyPr anchor="t"/>
          <a:lstStyle>
            <a:lvl1pPr marL="0" indent="0" algn="ctr">
              <a:spcBef>
                <a:spcPts val="0"/>
              </a:spcBef>
              <a:buSzTx/>
              <a:buNone/>
              <a:defRPr sz="4800"/>
            </a:lvl1pPr>
            <a:lvl2pPr marL="0" indent="0" algn="ctr">
              <a:spcBef>
                <a:spcPts val="0"/>
              </a:spcBef>
              <a:buSzTx/>
              <a:buNone/>
              <a:defRPr sz="4800"/>
            </a:lvl2pPr>
            <a:lvl3pPr marL="0" indent="0" algn="ctr">
              <a:spcBef>
                <a:spcPts val="0"/>
              </a:spcBef>
              <a:buSzTx/>
              <a:buNone/>
              <a:defRPr sz="4800"/>
            </a:lvl3pPr>
            <a:lvl4pPr marL="0" indent="0" algn="ctr">
              <a:spcBef>
                <a:spcPts val="0"/>
              </a:spcBef>
              <a:buSzTx/>
              <a:buNone/>
              <a:defRPr sz="4800"/>
            </a:lvl4pPr>
            <a:lvl5pPr marL="0" indent="0" algn="ctr">
              <a:spcBef>
                <a:spcPts val="0"/>
              </a:spcBef>
              <a:buSzTx/>
              <a:buNone/>
              <a:defRPr sz="4800"/>
            </a:lvl5pPr>
          </a:lstStyle>
          <a:p>
            <a:r>
              <a:t>Textebene 1</a:t>
            </a:r>
          </a:p>
          <a:p>
            <a:pPr lvl="1"/>
            <a:r>
              <a:t>Textebene 2</a:t>
            </a:r>
          </a:p>
          <a:p>
            <a:pPr lvl="2"/>
            <a:r>
              <a:t>Textebene 3</a:t>
            </a:r>
          </a:p>
          <a:p>
            <a:pPr lvl="3"/>
            <a:r>
              <a:t>Textebene 4</a:t>
            </a:r>
          </a:p>
          <a:p>
            <a:pPr lvl="4"/>
            <a:r>
              <a:t>Textebene 5</a:t>
            </a:r>
          </a:p>
        </p:txBody>
      </p:sp>
      <p:sp>
        <p:nvSpPr>
          <p:cNvPr id="164" name="Folien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20" name="Titeltext"/>
          <p:cNvSpPr txBox="1">
            <a:spLocks noGrp="1"/>
          </p:cNvSpPr>
          <p:nvPr>
            <p:ph type="title"/>
          </p:nvPr>
        </p:nvSpPr>
        <p:spPr>
          <a:prstGeom prst="rect">
            <a:avLst/>
          </a:prstGeom>
        </p:spPr>
        <p:txBody>
          <a:bodyPr/>
          <a:lstStyle/>
          <a:p>
            <a:r>
              <a:t>Titeltext</a:t>
            </a:r>
          </a:p>
        </p:txBody>
      </p:sp>
      <p:sp>
        <p:nvSpPr>
          <p:cNvPr id="21" name="Textebene 1…"/>
          <p:cNvSpPr txBox="1">
            <a:spLocks noGrp="1"/>
          </p:cNvSpPr>
          <p:nvPr>
            <p:ph type="body" idx="1"/>
          </p:nvPr>
        </p:nvSpPr>
        <p:spPr>
          <a:prstGeom prst="rect">
            <a:avLst/>
          </a:prstGeom>
        </p:spPr>
        <p:txBody>
          <a:bodyPr/>
          <a:lstStyle/>
          <a:p>
            <a:r>
              <a:t>Textebene 1</a:t>
            </a:r>
          </a:p>
          <a:p>
            <a:pPr lvl="1"/>
            <a:r>
              <a:t>Textebene 2</a:t>
            </a:r>
          </a:p>
          <a:p>
            <a:pPr lvl="2"/>
            <a:r>
              <a:t>Textebene 3</a:t>
            </a:r>
          </a:p>
          <a:p>
            <a:pPr lvl="3"/>
            <a:r>
              <a:t>Textebene 4</a:t>
            </a:r>
          </a:p>
          <a:p>
            <a:pPr lvl="4"/>
            <a:r>
              <a:t>Textebene 5</a:t>
            </a:r>
          </a:p>
        </p:txBody>
      </p:sp>
      <p:sp>
        <p:nvSpPr>
          <p:cNvPr id="22" name="Folien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amp; Bullets - 2 Column">
    <p:spTree>
      <p:nvGrpSpPr>
        <p:cNvPr id="1" name=""/>
        <p:cNvGrpSpPr/>
        <p:nvPr/>
      </p:nvGrpSpPr>
      <p:grpSpPr>
        <a:xfrm>
          <a:off x="0" y="0"/>
          <a:ext cx="0" cy="0"/>
          <a:chOff x="0" y="0"/>
          <a:chExt cx="0" cy="0"/>
        </a:xfrm>
      </p:grpSpPr>
      <p:sp>
        <p:nvSpPr>
          <p:cNvPr id="29" name="Titeltext"/>
          <p:cNvSpPr txBox="1">
            <a:spLocks noGrp="1"/>
          </p:cNvSpPr>
          <p:nvPr>
            <p:ph type="title"/>
          </p:nvPr>
        </p:nvSpPr>
        <p:spPr>
          <a:prstGeom prst="rect">
            <a:avLst/>
          </a:prstGeom>
        </p:spPr>
        <p:txBody>
          <a:bodyPr/>
          <a:lstStyle/>
          <a:p>
            <a:r>
              <a:t>Titeltext</a:t>
            </a:r>
          </a:p>
        </p:txBody>
      </p:sp>
      <p:sp>
        <p:nvSpPr>
          <p:cNvPr id="30" name="Textebene 1…"/>
          <p:cNvSpPr txBox="1">
            <a:spLocks noGrp="1"/>
          </p:cNvSpPr>
          <p:nvPr>
            <p:ph type="body" idx="1"/>
          </p:nvPr>
        </p:nvSpPr>
        <p:spPr>
          <a:prstGeom prst="rect">
            <a:avLst/>
          </a:prstGeom>
        </p:spPr>
        <p:txBody>
          <a:bodyPr numCol="2" spcCol="1045210" anchor="t"/>
          <a:lstStyle>
            <a:lvl1pPr marL="1016000" indent="-698500">
              <a:defRPr sz="4200"/>
            </a:lvl1pPr>
            <a:lvl2pPr marL="1460500" indent="-698500">
              <a:defRPr sz="4200"/>
            </a:lvl2pPr>
            <a:lvl3pPr marL="1905000" indent="-698500">
              <a:defRPr sz="4200"/>
            </a:lvl3pPr>
            <a:lvl4pPr marL="2349500" indent="-698500">
              <a:defRPr sz="4200"/>
            </a:lvl4pPr>
            <a:lvl5pPr marL="2794000" indent="-698500">
              <a:defRPr sz="4200"/>
            </a:lvl5pPr>
          </a:lstStyle>
          <a:p>
            <a:r>
              <a:t>Textebene 1</a:t>
            </a:r>
          </a:p>
          <a:p>
            <a:pPr lvl="1"/>
            <a:r>
              <a:t>Textebene 2</a:t>
            </a:r>
          </a:p>
          <a:p>
            <a:pPr lvl="2"/>
            <a:r>
              <a:t>Textebene 3</a:t>
            </a:r>
          </a:p>
          <a:p>
            <a:pPr lvl="3"/>
            <a:r>
              <a:t>Textebene 4</a:t>
            </a:r>
          </a:p>
          <a:p>
            <a:pPr lvl="4"/>
            <a:r>
              <a:t>Textebene 5</a:t>
            </a:r>
          </a:p>
        </p:txBody>
      </p:sp>
      <p:sp>
        <p:nvSpPr>
          <p:cNvPr id="31" name="Folien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38" name="Textebene 1…"/>
          <p:cNvSpPr txBox="1">
            <a:spLocks noGrp="1"/>
          </p:cNvSpPr>
          <p:nvPr>
            <p:ph type="body" idx="1"/>
          </p:nvPr>
        </p:nvSpPr>
        <p:spPr>
          <a:xfrm>
            <a:off x="1739900" y="1778000"/>
            <a:ext cx="20904200" cy="10147300"/>
          </a:xfrm>
          <a:prstGeom prst="rect">
            <a:avLst/>
          </a:prstGeom>
        </p:spPr>
        <p:txBody>
          <a:bodyPr/>
          <a:lstStyle>
            <a:lvl1pPr>
              <a:spcBef>
                <a:spcPts val="7300"/>
              </a:spcBef>
            </a:lvl1pPr>
            <a:lvl2pPr>
              <a:spcBef>
                <a:spcPts val="7300"/>
              </a:spcBef>
            </a:lvl2pPr>
            <a:lvl3pPr>
              <a:spcBef>
                <a:spcPts val="7300"/>
              </a:spcBef>
            </a:lvl3pPr>
            <a:lvl4pPr>
              <a:spcBef>
                <a:spcPts val="7300"/>
              </a:spcBef>
            </a:lvl4pPr>
            <a:lvl5pPr>
              <a:spcBef>
                <a:spcPts val="7300"/>
              </a:spcBef>
            </a:lvl5pPr>
          </a:lstStyle>
          <a:p>
            <a:r>
              <a:t>Textebene 1</a:t>
            </a:r>
          </a:p>
          <a:p>
            <a:pPr lvl="1"/>
            <a:r>
              <a:t>Textebene 2</a:t>
            </a:r>
          </a:p>
          <a:p>
            <a:pPr lvl="2"/>
            <a:r>
              <a:t>Textebene 3</a:t>
            </a:r>
          </a:p>
          <a:p>
            <a:pPr lvl="3"/>
            <a:r>
              <a:t>Textebene 4</a:t>
            </a:r>
          </a:p>
          <a:p>
            <a:pPr lvl="4"/>
            <a:r>
              <a:t>Textebene 5</a:t>
            </a:r>
          </a:p>
        </p:txBody>
      </p:sp>
      <p:sp>
        <p:nvSpPr>
          <p:cNvPr id="39" name="Folien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46" name="Folien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53" name="Titeltext"/>
          <p:cNvSpPr txBox="1">
            <a:spLocks noGrp="1"/>
          </p:cNvSpPr>
          <p:nvPr>
            <p:ph type="title"/>
          </p:nvPr>
        </p:nvSpPr>
        <p:spPr>
          <a:xfrm>
            <a:off x="2489200" y="355600"/>
            <a:ext cx="19405600" cy="3441700"/>
          </a:xfrm>
          <a:prstGeom prst="rect">
            <a:avLst/>
          </a:prstGeom>
        </p:spPr>
        <p:txBody>
          <a:bodyPr/>
          <a:lstStyle/>
          <a:p>
            <a:r>
              <a:t>Titeltext</a:t>
            </a:r>
          </a:p>
        </p:txBody>
      </p:sp>
      <p:sp>
        <p:nvSpPr>
          <p:cNvPr id="54" name="Folien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Title - Center">
    <p:spTree>
      <p:nvGrpSpPr>
        <p:cNvPr id="1" name=""/>
        <p:cNvGrpSpPr/>
        <p:nvPr/>
      </p:nvGrpSpPr>
      <p:grpSpPr>
        <a:xfrm>
          <a:off x="0" y="0"/>
          <a:ext cx="0" cy="0"/>
          <a:chOff x="0" y="0"/>
          <a:chExt cx="0" cy="0"/>
        </a:xfrm>
      </p:grpSpPr>
      <p:sp>
        <p:nvSpPr>
          <p:cNvPr id="61" name="Titeltext"/>
          <p:cNvSpPr txBox="1">
            <a:spLocks noGrp="1"/>
          </p:cNvSpPr>
          <p:nvPr>
            <p:ph type="title"/>
          </p:nvPr>
        </p:nvSpPr>
        <p:spPr>
          <a:xfrm>
            <a:off x="1739900" y="4178300"/>
            <a:ext cx="20904200" cy="5359400"/>
          </a:xfrm>
          <a:prstGeom prst="rect">
            <a:avLst/>
          </a:prstGeom>
        </p:spPr>
        <p:txBody>
          <a:bodyPr/>
          <a:lstStyle/>
          <a:p>
            <a:r>
              <a:t>Titeltext</a:t>
            </a:r>
          </a:p>
        </p:txBody>
      </p:sp>
      <p:sp>
        <p:nvSpPr>
          <p:cNvPr id="62" name="Folien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Photo - Horizontal">
    <p:spTree>
      <p:nvGrpSpPr>
        <p:cNvPr id="1" name=""/>
        <p:cNvGrpSpPr/>
        <p:nvPr/>
      </p:nvGrpSpPr>
      <p:grpSpPr>
        <a:xfrm>
          <a:off x="0" y="0"/>
          <a:ext cx="0" cy="0"/>
          <a:chOff x="0" y="0"/>
          <a:chExt cx="0" cy="0"/>
        </a:xfrm>
      </p:grpSpPr>
      <p:sp>
        <p:nvSpPr>
          <p:cNvPr id="69" name="Bild"/>
          <p:cNvSpPr>
            <a:spLocks noGrp="1"/>
          </p:cNvSpPr>
          <p:nvPr>
            <p:ph type="pic" sz="half" idx="21"/>
          </p:nvPr>
        </p:nvSpPr>
        <p:spPr>
          <a:xfrm>
            <a:off x="6388100" y="2298700"/>
            <a:ext cx="11607800" cy="7200900"/>
          </a:xfrm>
          <a:prstGeom prst="rect">
            <a:avLst/>
          </a:prstGeom>
        </p:spPr>
        <p:txBody>
          <a:bodyPr lIns="91439" tIns="45719" rIns="91439" bIns="45719" anchor="t">
            <a:noAutofit/>
          </a:bodyPr>
          <a:lstStyle/>
          <a:p>
            <a:endParaRPr/>
          </a:p>
        </p:txBody>
      </p:sp>
      <p:sp>
        <p:nvSpPr>
          <p:cNvPr id="70" name="Titeltext"/>
          <p:cNvSpPr txBox="1">
            <a:spLocks noGrp="1"/>
          </p:cNvSpPr>
          <p:nvPr>
            <p:ph type="title"/>
          </p:nvPr>
        </p:nvSpPr>
        <p:spPr>
          <a:xfrm>
            <a:off x="1739900" y="10363200"/>
            <a:ext cx="20904200" cy="2387600"/>
          </a:xfrm>
          <a:prstGeom prst="rect">
            <a:avLst/>
          </a:prstGeom>
        </p:spPr>
        <p:txBody>
          <a:bodyPr/>
          <a:lstStyle/>
          <a:p>
            <a:r>
              <a:t>Titeltext</a:t>
            </a:r>
          </a:p>
        </p:txBody>
      </p:sp>
      <p:sp>
        <p:nvSpPr>
          <p:cNvPr id="71" name="Folien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Photo - Horizontal Reflection">
    <p:spTree>
      <p:nvGrpSpPr>
        <p:cNvPr id="1" name=""/>
        <p:cNvGrpSpPr/>
        <p:nvPr/>
      </p:nvGrpSpPr>
      <p:grpSpPr>
        <a:xfrm>
          <a:off x="0" y="0"/>
          <a:ext cx="0" cy="0"/>
          <a:chOff x="0" y="0"/>
          <a:chExt cx="0" cy="0"/>
        </a:xfrm>
      </p:grpSpPr>
      <p:sp>
        <p:nvSpPr>
          <p:cNvPr id="78" name="Bild"/>
          <p:cNvSpPr>
            <a:spLocks noGrp="1"/>
          </p:cNvSpPr>
          <p:nvPr>
            <p:ph type="pic" sz="half" idx="21"/>
          </p:nvPr>
        </p:nvSpPr>
        <p:spPr>
          <a:xfrm>
            <a:off x="6388100" y="2298700"/>
            <a:ext cx="11607800" cy="7200900"/>
          </a:xfrm>
          <a:prstGeom prst="rect">
            <a:avLst/>
          </a:prstGeom>
          <a:ln w="25400"/>
          <a:effectLst>
            <a:reflection stA="50000" endPos="40000" dir="5400000" sy="-100000" algn="bl" rotWithShape="0"/>
          </a:effectLst>
        </p:spPr>
        <p:txBody>
          <a:bodyPr lIns="91439" tIns="45719" rIns="91439" bIns="45719" anchor="t">
            <a:noAutofit/>
          </a:bodyPr>
          <a:lstStyle/>
          <a:p>
            <a:endParaRPr/>
          </a:p>
        </p:txBody>
      </p:sp>
      <p:sp>
        <p:nvSpPr>
          <p:cNvPr id="79" name="Titeltext"/>
          <p:cNvSpPr txBox="1">
            <a:spLocks noGrp="1"/>
          </p:cNvSpPr>
          <p:nvPr>
            <p:ph type="title"/>
          </p:nvPr>
        </p:nvSpPr>
        <p:spPr>
          <a:xfrm>
            <a:off x="1739900" y="10363200"/>
            <a:ext cx="20904200" cy="2387600"/>
          </a:xfrm>
          <a:prstGeom prst="rect">
            <a:avLst/>
          </a:prstGeom>
        </p:spPr>
        <p:txBody>
          <a:bodyPr/>
          <a:lstStyle/>
          <a:p>
            <a:r>
              <a:t>Titeltext</a:t>
            </a:r>
          </a:p>
        </p:txBody>
      </p:sp>
      <p:sp>
        <p:nvSpPr>
          <p:cNvPr id="80" name="Folien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eltext"/>
          <p:cNvSpPr txBox="1">
            <a:spLocks noGrp="1"/>
          </p:cNvSpPr>
          <p:nvPr>
            <p:ph type="title"/>
          </p:nvPr>
        </p:nvSpPr>
        <p:spPr>
          <a:xfrm>
            <a:off x="1739900" y="355600"/>
            <a:ext cx="20904200" cy="34417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Titeltext</a:t>
            </a:r>
          </a:p>
        </p:txBody>
      </p:sp>
      <p:sp>
        <p:nvSpPr>
          <p:cNvPr id="3" name="Textebene 1…"/>
          <p:cNvSpPr txBox="1">
            <a:spLocks noGrp="1"/>
          </p:cNvSpPr>
          <p:nvPr>
            <p:ph type="body" idx="1"/>
          </p:nvPr>
        </p:nvSpPr>
        <p:spPr>
          <a:xfrm>
            <a:off x="1739900" y="3898900"/>
            <a:ext cx="20904200" cy="8547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Textebene 1</a:t>
            </a:r>
          </a:p>
          <a:p>
            <a:pPr lvl="1"/>
            <a:r>
              <a:t>Textebene 2</a:t>
            </a:r>
          </a:p>
          <a:p>
            <a:pPr lvl="2"/>
            <a:r>
              <a:t>Textebene 3</a:t>
            </a:r>
          </a:p>
          <a:p>
            <a:pPr lvl="3"/>
            <a:r>
              <a:t>Textebene 4</a:t>
            </a:r>
          </a:p>
          <a:p>
            <a:pPr lvl="4"/>
            <a:r>
              <a:t>Textebene 5</a:t>
            </a:r>
          </a:p>
        </p:txBody>
      </p:sp>
      <p:sp>
        <p:nvSpPr>
          <p:cNvPr id="4" name="Foliennummer"/>
          <p:cNvSpPr txBox="1">
            <a:spLocks noGrp="1"/>
          </p:cNvSpPr>
          <p:nvPr>
            <p:ph type="sldNum" sz="quarter" idx="2"/>
          </p:nvPr>
        </p:nvSpPr>
        <p:spPr>
          <a:xfrm>
            <a:off x="11969750" y="13093700"/>
            <a:ext cx="419100" cy="457200"/>
          </a:xfrm>
          <a:prstGeom prst="rect">
            <a:avLst/>
          </a:prstGeom>
          <a:ln w="12700">
            <a:miter lim="400000"/>
          </a:ln>
        </p:spPr>
        <p:txBody>
          <a:bodyPr wrap="none" lIns="50800" tIns="50800" rIns="50800" bIns="50800">
            <a:spAutoFit/>
          </a:bodyPr>
          <a:lstStyle>
            <a:lvl1pPr>
              <a:defRPr sz="2400"/>
            </a:lvl1pPr>
          </a:lstStyle>
          <a:p>
            <a:fld id="{86CB4B4D-7CA3-9044-876B-883B54F8677D}" type="slidenum">
              <a:t>‹Nr.›</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Lst>
  <p:transition spd="med"/>
  <p:txStyles>
    <p:titleStyle>
      <a:lvl1pPr marL="0" marR="0" indent="0" algn="ctr" defTabSz="825500" rtl="0" latinLnBrk="0">
        <a:lnSpc>
          <a:spcPct val="100000"/>
        </a:lnSpc>
        <a:spcBef>
          <a:spcPts val="0"/>
        </a:spcBef>
        <a:spcAft>
          <a:spcPts val="0"/>
        </a:spcAft>
        <a:buClrTx/>
        <a:buSzTx/>
        <a:buFontTx/>
        <a:buNone/>
        <a:tabLst/>
        <a:defRPr sz="11600" b="0" i="0" u="none" strike="noStrike" cap="none" spc="0" baseline="0">
          <a:solidFill>
            <a:srgbClr val="000000"/>
          </a:solidFill>
          <a:uFillTx/>
          <a:latin typeface="+mj-lt"/>
          <a:ea typeface="+mj-ea"/>
          <a:cs typeface="+mj-cs"/>
          <a:sym typeface="Gill Sans"/>
        </a:defRPr>
      </a:lvl1pPr>
      <a:lvl2pPr marL="0" marR="0" indent="228600" algn="ctr" defTabSz="825500" rtl="0" latinLnBrk="0">
        <a:lnSpc>
          <a:spcPct val="100000"/>
        </a:lnSpc>
        <a:spcBef>
          <a:spcPts val="0"/>
        </a:spcBef>
        <a:spcAft>
          <a:spcPts val="0"/>
        </a:spcAft>
        <a:buClrTx/>
        <a:buSzTx/>
        <a:buFontTx/>
        <a:buNone/>
        <a:tabLst/>
        <a:defRPr sz="11600" b="0" i="0" u="none" strike="noStrike" cap="none" spc="0" baseline="0">
          <a:solidFill>
            <a:srgbClr val="000000"/>
          </a:solidFill>
          <a:uFillTx/>
          <a:latin typeface="+mj-lt"/>
          <a:ea typeface="+mj-ea"/>
          <a:cs typeface="+mj-cs"/>
          <a:sym typeface="Gill Sans"/>
        </a:defRPr>
      </a:lvl2pPr>
      <a:lvl3pPr marL="0" marR="0" indent="457200" algn="ctr" defTabSz="825500" rtl="0" latinLnBrk="0">
        <a:lnSpc>
          <a:spcPct val="100000"/>
        </a:lnSpc>
        <a:spcBef>
          <a:spcPts val="0"/>
        </a:spcBef>
        <a:spcAft>
          <a:spcPts val="0"/>
        </a:spcAft>
        <a:buClrTx/>
        <a:buSzTx/>
        <a:buFontTx/>
        <a:buNone/>
        <a:tabLst/>
        <a:defRPr sz="11600" b="0" i="0" u="none" strike="noStrike" cap="none" spc="0" baseline="0">
          <a:solidFill>
            <a:srgbClr val="000000"/>
          </a:solidFill>
          <a:uFillTx/>
          <a:latin typeface="+mj-lt"/>
          <a:ea typeface="+mj-ea"/>
          <a:cs typeface="+mj-cs"/>
          <a:sym typeface="Gill Sans"/>
        </a:defRPr>
      </a:lvl3pPr>
      <a:lvl4pPr marL="0" marR="0" indent="685800" algn="ctr" defTabSz="825500" rtl="0" latinLnBrk="0">
        <a:lnSpc>
          <a:spcPct val="100000"/>
        </a:lnSpc>
        <a:spcBef>
          <a:spcPts val="0"/>
        </a:spcBef>
        <a:spcAft>
          <a:spcPts val="0"/>
        </a:spcAft>
        <a:buClrTx/>
        <a:buSzTx/>
        <a:buFontTx/>
        <a:buNone/>
        <a:tabLst/>
        <a:defRPr sz="11600" b="0" i="0" u="none" strike="noStrike" cap="none" spc="0" baseline="0">
          <a:solidFill>
            <a:srgbClr val="000000"/>
          </a:solidFill>
          <a:uFillTx/>
          <a:latin typeface="+mj-lt"/>
          <a:ea typeface="+mj-ea"/>
          <a:cs typeface="+mj-cs"/>
          <a:sym typeface="Gill Sans"/>
        </a:defRPr>
      </a:lvl4pPr>
      <a:lvl5pPr marL="0" marR="0" indent="914400" algn="ctr" defTabSz="825500" rtl="0" latinLnBrk="0">
        <a:lnSpc>
          <a:spcPct val="100000"/>
        </a:lnSpc>
        <a:spcBef>
          <a:spcPts val="0"/>
        </a:spcBef>
        <a:spcAft>
          <a:spcPts val="0"/>
        </a:spcAft>
        <a:buClrTx/>
        <a:buSzTx/>
        <a:buFontTx/>
        <a:buNone/>
        <a:tabLst/>
        <a:defRPr sz="11600" b="0" i="0" u="none" strike="noStrike" cap="none" spc="0" baseline="0">
          <a:solidFill>
            <a:srgbClr val="000000"/>
          </a:solidFill>
          <a:uFillTx/>
          <a:latin typeface="+mj-lt"/>
          <a:ea typeface="+mj-ea"/>
          <a:cs typeface="+mj-cs"/>
          <a:sym typeface="Gill Sans"/>
        </a:defRPr>
      </a:lvl5pPr>
      <a:lvl6pPr marL="0" marR="0" indent="1143000" algn="ctr" defTabSz="825500" rtl="0" latinLnBrk="0">
        <a:lnSpc>
          <a:spcPct val="100000"/>
        </a:lnSpc>
        <a:spcBef>
          <a:spcPts val="0"/>
        </a:spcBef>
        <a:spcAft>
          <a:spcPts val="0"/>
        </a:spcAft>
        <a:buClrTx/>
        <a:buSzTx/>
        <a:buFontTx/>
        <a:buNone/>
        <a:tabLst/>
        <a:defRPr sz="11600" b="0" i="0" u="none" strike="noStrike" cap="none" spc="0" baseline="0">
          <a:solidFill>
            <a:srgbClr val="000000"/>
          </a:solidFill>
          <a:uFillTx/>
          <a:latin typeface="+mj-lt"/>
          <a:ea typeface="+mj-ea"/>
          <a:cs typeface="+mj-cs"/>
          <a:sym typeface="Gill Sans"/>
        </a:defRPr>
      </a:lvl6pPr>
      <a:lvl7pPr marL="0" marR="0" indent="1371600" algn="ctr" defTabSz="825500" rtl="0" latinLnBrk="0">
        <a:lnSpc>
          <a:spcPct val="100000"/>
        </a:lnSpc>
        <a:spcBef>
          <a:spcPts val="0"/>
        </a:spcBef>
        <a:spcAft>
          <a:spcPts val="0"/>
        </a:spcAft>
        <a:buClrTx/>
        <a:buSzTx/>
        <a:buFontTx/>
        <a:buNone/>
        <a:tabLst/>
        <a:defRPr sz="11600" b="0" i="0" u="none" strike="noStrike" cap="none" spc="0" baseline="0">
          <a:solidFill>
            <a:srgbClr val="000000"/>
          </a:solidFill>
          <a:uFillTx/>
          <a:latin typeface="+mj-lt"/>
          <a:ea typeface="+mj-ea"/>
          <a:cs typeface="+mj-cs"/>
          <a:sym typeface="Gill Sans"/>
        </a:defRPr>
      </a:lvl7pPr>
      <a:lvl8pPr marL="0" marR="0" indent="1600200" algn="ctr" defTabSz="825500" rtl="0" latinLnBrk="0">
        <a:lnSpc>
          <a:spcPct val="100000"/>
        </a:lnSpc>
        <a:spcBef>
          <a:spcPts val="0"/>
        </a:spcBef>
        <a:spcAft>
          <a:spcPts val="0"/>
        </a:spcAft>
        <a:buClrTx/>
        <a:buSzTx/>
        <a:buFontTx/>
        <a:buNone/>
        <a:tabLst/>
        <a:defRPr sz="11600" b="0" i="0" u="none" strike="noStrike" cap="none" spc="0" baseline="0">
          <a:solidFill>
            <a:srgbClr val="000000"/>
          </a:solidFill>
          <a:uFillTx/>
          <a:latin typeface="+mj-lt"/>
          <a:ea typeface="+mj-ea"/>
          <a:cs typeface="+mj-cs"/>
          <a:sym typeface="Gill Sans"/>
        </a:defRPr>
      </a:lvl8pPr>
      <a:lvl9pPr marL="0" marR="0" indent="1828800" algn="ctr" defTabSz="825500" rtl="0" latinLnBrk="0">
        <a:lnSpc>
          <a:spcPct val="100000"/>
        </a:lnSpc>
        <a:spcBef>
          <a:spcPts val="0"/>
        </a:spcBef>
        <a:spcAft>
          <a:spcPts val="0"/>
        </a:spcAft>
        <a:buClrTx/>
        <a:buSzTx/>
        <a:buFontTx/>
        <a:buNone/>
        <a:tabLst/>
        <a:defRPr sz="11600" b="0" i="0" u="none" strike="noStrike" cap="none" spc="0" baseline="0">
          <a:solidFill>
            <a:srgbClr val="000000"/>
          </a:solidFill>
          <a:uFillTx/>
          <a:latin typeface="+mj-lt"/>
          <a:ea typeface="+mj-ea"/>
          <a:cs typeface="+mj-cs"/>
          <a:sym typeface="Gill Sans"/>
        </a:defRPr>
      </a:lvl9pPr>
    </p:titleStyle>
    <p:bodyStyle>
      <a:lvl1pPr marL="1117600" marR="0" indent="-800100" algn="l" defTabSz="825500" latinLnBrk="0">
        <a:lnSpc>
          <a:spcPct val="100000"/>
        </a:lnSpc>
        <a:spcBef>
          <a:spcPts val="5200"/>
        </a:spcBef>
        <a:spcAft>
          <a:spcPts val="0"/>
        </a:spcAft>
        <a:buClrTx/>
        <a:buSzPct val="171000"/>
        <a:buFontTx/>
        <a:buChar char="•"/>
        <a:tabLst/>
        <a:defRPr sz="5600" b="0" i="0" u="none" strike="noStrike" cap="none" spc="0" baseline="0">
          <a:solidFill>
            <a:srgbClr val="000000"/>
          </a:solidFill>
          <a:uFillTx/>
          <a:latin typeface="+mj-lt"/>
          <a:ea typeface="+mj-ea"/>
          <a:cs typeface="+mj-cs"/>
          <a:sym typeface="Gill Sans"/>
        </a:defRPr>
      </a:lvl1pPr>
      <a:lvl2pPr marL="1562100" marR="0" indent="-800100" algn="l" defTabSz="825500" latinLnBrk="0">
        <a:lnSpc>
          <a:spcPct val="100000"/>
        </a:lnSpc>
        <a:spcBef>
          <a:spcPts val="5200"/>
        </a:spcBef>
        <a:spcAft>
          <a:spcPts val="0"/>
        </a:spcAft>
        <a:buClrTx/>
        <a:buSzPct val="171000"/>
        <a:buFontTx/>
        <a:buChar char="•"/>
        <a:tabLst/>
        <a:defRPr sz="5600" b="0" i="0" u="none" strike="noStrike" cap="none" spc="0" baseline="0">
          <a:solidFill>
            <a:srgbClr val="000000"/>
          </a:solidFill>
          <a:uFillTx/>
          <a:latin typeface="+mj-lt"/>
          <a:ea typeface="+mj-ea"/>
          <a:cs typeface="+mj-cs"/>
          <a:sym typeface="Gill Sans"/>
        </a:defRPr>
      </a:lvl2pPr>
      <a:lvl3pPr marL="2006600" marR="0" indent="-800100" algn="l" defTabSz="825500" latinLnBrk="0">
        <a:lnSpc>
          <a:spcPct val="100000"/>
        </a:lnSpc>
        <a:spcBef>
          <a:spcPts val="5200"/>
        </a:spcBef>
        <a:spcAft>
          <a:spcPts val="0"/>
        </a:spcAft>
        <a:buClrTx/>
        <a:buSzPct val="171000"/>
        <a:buFontTx/>
        <a:buChar char="•"/>
        <a:tabLst/>
        <a:defRPr sz="5600" b="0" i="0" u="none" strike="noStrike" cap="none" spc="0" baseline="0">
          <a:solidFill>
            <a:srgbClr val="000000"/>
          </a:solidFill>
          <a:uFillTx/>
          <a:latin typeface="+mj-lt"/>
          <a:ea typeface="+mj-ea"/>
          <a:cs typeface="+mj-cs"/>
          <a:sym typeface="Gill Sans"/>
        </a:defRPr>
      </a:lvl3pPr>
      <a:lvl4pPr marL="2451100" marR="0" indent="-800100" algn="l" defTabSz="825500" latinLnBrk="0">
        <a:lnSpc>
          <a:spcPct val="100000"/>
        </a:lnSpc>
        <a:spcBef>
          <a:spcPts val="5200"/>
        </a:spcBef>
        <a:spcAft>
          <a:spcPts val="0"/>
        </a:spcAft>
        <a:buClrTx/>
        <a:buSzPct val="171000"/>
        <a:buFontTx/>
        <a:buChar char="•"/>
        <a:tabLst/>
        <a:defRPr sz="5600" b="0" i="0" u="none" strike="noStrike" cap="none" spc="0" baseline="0">
          <a:solidFill>
            <a:srgbClr val="000000"/>
          </a:solidFill>
          <a:uFillTx/>
          <a:latin typeface="+mj-lt"/>
          <a:ea typeface="+mj-ea"/>
          <a:cs typeface="+mj-cs"/>
          <a:sym typeface="Gill Sans"/>
        </a:defRPr>
      </a:lvl4pPr>
      <a:lvl5pPr marL="2895600" marR="0" indent="-800100" algn="l" defTabSz="825500" latinLnBrk="0">
        <a:lnSpc>
          <a:spcPct val="100000"/>
        </a:lnSpc>
        <a:spcBef>
          <a:spcPts val="5200"/>
        </a:spcBef>
        <a:spcAft>
          <a:spcPts val="0"/>
        </a:spcAft>
        <a:buClrTx/>
        <a:buSzPct val="171000"/>
        <a:buFontTx/>
        <a:buChar char="•"/>
        <a:tabLst/>
        <a:defRPr sz="5600" b="0" i="0" u="none" strike="noStrike" cap="none" spc="0" baseline="0">
          <a:solidFill>
            <a:srgbClr val="000000"/>
          </a:solidFill>
          <a:uFillTx/>
          <a:latin typeface="+mj-lt"/>
          <a:ea typeface="+mj-ea"/>
          <a:cs typeface="+mj-cs"/>
          <a:sym typeface="Gill Sans"/>
        </a:defRPr>
      </a:lvl5pPr>
      <a:lvl6pPr marL="3251200" marR="0" indent="-800100" algn="l" defTabSz="825500" latinLnBrk="0">
        <a:lnSpc>
          <a:spcPct val="100000"/>
        </a:lnSpc>
        <a:spcBef>
          <a:spcPts val="5200"/>
        </a:spcBef>
        <a:spcAft>
          <a:spcPts val="0"/>
        </a:spcAft>
        <a:buClrTx/>
        <a:buSzPct val="171000"/>
        <a:buFontTx/>
        <a:buChar char="•"/>
        <a:tabLst/>
        <a:defRPr sz="5600" b="0" i="0" u="none" strike="noStrike" cap="none" spc="0" baseline="0">
          <a:solidFill>
            <a:srgbClr val="000000"/>
          </a:solidFill>
          <a:uFillTx/>
          <a:latin typeface="+mj-lt"/>
          <a:ea typeface="+mj-ea"/>
          <a:cs typeface="+mj-cs"/>
          <a:sym typeface="Gill Sans"/>
        </a:defRPr>
      </a:lvl6pPr>
      <a:lvl7pPr marL="3606800" marR="0" indent="-800100" algn="l" defTabSz="825500" latinLnBrk="0">
        <a:lnSpc>
          <a:spcPct val="100000"/>
        </a:lnSpc>
        <a:spcBef>
          <a:spcPts val="5200"/>
        </a:spcBef>
        <a:spcAft>
          <a:spcPts val="0"/>
        </a:spcAft>
        <a:buClrTx/>
        <a:buSzPct val="171000"/>
        <a:buFontTx/>
        <a:buChar char="•"/>
        <a:tabLst/>
        <a:defRPr sz="5600" b="0" i="0" u="none" strike="noStrike" cap="none" spc="0" baseline="0">
          <a:solidFill>
            <a:srgbClr val="000000"/>
          </a:solidFill>
          <a:uFillTx/>
          <a:latin typeface="+mj-lt"/>
          <a:ea typeface="+mj-ea"/>
          <a:cs typeface="+mj-cs"/>
          <a:sym typeface="Gill Sans"/>
        </a:defRPr>
      </a:lvl7pPr>
      <a:lvl8pPr marL="3962400" marR="0" indent="-800100" algn="l" defTabSz="825500" latinLnBrk="0">
        <a:lnSpc>
          <a:spcPct val="100000"/>
        </a:lnSpc>
        <a:spcBef>
          <a:spcPts val="5200"/>
        </a:spcBef>
        <a:spcAft>
          <a:spcPts val="0"/>
        </a:spcAft>
        <a:buClrTx/>
        <a:buSzPct val="171000"/>
        <a:buFontTx/>
        <a:buChar char="•"/>
        <a:tabLst/>
        <a:defRPr sz="5600" b="0" i="0" u="none" strike="noStrike" cap="none" spc="0" baseline="0">
          <a:solidFill>
            <a:srgbClr val="000000"/>
          </a:solidFill>
          <a:uFillTx/>
          <a:latin typeface="+mj-lt"/>
          <a:ea typeface="+mj-ea"/>
          <a:cs typeface="+mj-cs"/>
          <a:sym typeface="Gill Sans"/>
        </a:defRPr>
      </a:lvl8pPr>
      <a:lvl9pPr marL="4318000" marR="0" indent="-800100" algn="l" defTabSz="825500" latinLnBrk="0">
        <a:lnSpc>
          <a:spcPct val="100000"/>
        </a:lnSpc>
        <a:spcBef>
          <a:spcPts val="5200"/>
        </a:spcBef>
        <a:spcAft>
          <a:spcPts val="0"/>
        </a:spcAft>
        <a:buClrTx/>
        <a:buSzPct val="171000"/>
        <a:buFontTx/>
        <a:buChar char="•"/>
        <a:tabLst/>
        <a:defRPr sz="5600" b="0" i="0" u="none" strike="noStrike" cap="none" spc="0" baseline="0">
          <a:solidFill>
            <a:srgbClr val="000000"/>
          </a:solidFill>
          <a:uFillTx/>
          <a:latin typeface="+mj-lt"/>
          <a:ea typeface="+mj-ea"/>
          <a:cs typeface="+mj-cs"/>
          <a:sym typeface="Gill Sans"/>
        </a:defRPr>
      </a:lvl9pPr>
    </p:bodyStyle>
    <p:otherStyle>
      <a:lvl1pPr marL="0" marR="0" indent="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Gill Sans"/>
        </a:defRPr>
      </a:lvl1pPr>
      <a:lvl2pPr marL="0" marR="0" indent="2286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Gill Sans"/>
        </a:defRPr>
      </a:lvl2pPr>
      <a:lvl3pPr marL="0" marR="0" indent="4572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Gill Sans"/>
        </a:defRPr>
      </a:lvl3pPr>
      <a:lvl4pPr marL="0" marR="0" indent="6858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Gill Sans"/>
        </a:defRPr>
      </a:lvl4pPr>
      <a:lvl5pPr marL="0" marR="0" indent="9144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Gill Sans"/>
        </a:defRPr>
      </a:lvl5pPr>
      <a:lvl6pPr marL="0" marR="0" indent="11430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Gill Sans"/>
        </a:defRPr>
      </a:lvl6pPr>
      <a:lvl7pPr marL="0" marR="0" indent="13716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Gill Sans"/>
        </a:defRPr>
      </a:lvl7pPr>
      <a:lvl8pPr marL="0" marR="0" indent="16002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Gill Sans"/>
        </a:defRPr>
      </a:lvl8pPr>
      <a:lvl9pPr marL="0" marR="0" indent="18288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Gill San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tif"/><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3.tif"/><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7.tif"/><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8.tif"/><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9.tif"/><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png"/></Relationships>
</file>

<file path=ppt/slides/_rels/slide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5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8" Type="http://schemas.openxmlformats.org/officeDocument/2006/relationships/hyperlink" Target="http://www.ncbi.nlm.nih.gov/pubmed?term=Sch%C3%A4rer%20P%5BAuthor%5D&amp;cauthor=true&amp;cauthor_uid=15237873" TargetMode="External"/><Relationship Id="rId13" Type="http://schemas.openxmlformats.org/officeDocument/2006/relationships/hyperlink" Target="http://www.ncbi.nlm.nih.gov/pubmed?term=M%C3%BChlemann%20S%5BAuthor%5D&amp;cauthor=true&amp;cauthor_uid=23735182" TargetMode="External"/><Relationship Id="rId3" Type="http://schemas.openxmlformats.org/officeDocument/2006/relationships/hyperlink" Target="http://www.ncbi.nlm.nih.gov/pubmed?term=Glauser%20R%5BAuthor%5D&amp;cauthor=true&amp;cauthor_uid=15237873" TargetMode="External"/><Relationship Id="rId7" Type="http://schemas.openxmlformats.org/officeDocument/2006/relationships/hyperlink" Target="http://www.ncbi.nlm.nih.gov/pubmed?term=Schibli%20M%5BAuthor%5D&amp;cauthor=true&amp;cauthor_uid=15237873" TargetMode="External"/><Relationship Id="rId12" Type="http://schemas.openxmlformats.org/officeDocument/2006/relationships/hyperlink" Target="http://www.ncbi.nlm.nih.gov/pubmed?term=H%C3%A4mmerle%20CH%5BAuthor%5D&amp;cauthor=true&amp;cauthor_uid=17594373" TargetMode="External"/><Relationship Id="rId17" Type="http://schemas.openxmlformats.org/officeDocument/2006/relationships/hyperlink" Target="http://www.ncbi.nlm.nih.gov/pubmed?term=Sailer%20I%5BAuthor%5D&amp;cauthor=true&amp;cauthor_uid=23735182" TargetMode="External"/><Relationship Id="rId2" Type="http://schemas.openxmlformats.org/officeDocument/2006/relationships/image" Target="../media/image2.png"/><Relationship Id="rId16" Type="http://schemas.openxmlformats.org/officeDocument/2006/relationships/hyperlink" Target="http://www.ncbi.nlm.nih.gov/pubmed?term=H%C3%A4mmerle%20CH%5BAuthor%5D&amp;cauthor=true&amp;cauthor_uid=23735182" TargetMode="External"/><Relationship Id="rId1" Type="http://schemas.openxmlformats.org/officeDocument/2006/relationships/slideLayout" Target="../slideLayouts/slideLayout1.xml"/><Relationship Id="rId6" Type="http://schemas.openxmlformats.org/officeDocument/2006/relationships/hyperlink" Target="http://www.ncbi.nlm.nih.gov/pubmed?term=Studer%20S%5BAuthor%5D&amp;cauthor=true&amp;cauthor_uid=15237873" TargetMode="External"/><Relationship Id="rId11" Type="http://schemas.openxmlformats.org/officeDocument/2006/relationships/hyperlink" Target="http://www.ncbi.nlm.nih.gov/pubmed?term=Zwahlen%20M%5BAuthor%5D&amp;cauthor=true&amp;cauthor_uid=17594373" TargetMode="External"/><Relationship Id="rId5" Type="http://schemas.openxmlformats.org/officeDocument/2006/relationships/hyperlink" Target="http://www.ncbi.nlm.nih.gov/pubmed?term=Wohlwend%20A%5BAuthor%5D&amp;cauthor=true&amp;cauthor_uid=15237873" TargetMode="External"/><Relationship Id="rId15" Type="http://schemas.openxmlformats.org/officeDocument/2006/relationships/hyperlink" Target="http://www.ncbi.nlm.nih.gov/pubmed?term=Stawarczyk%20B%5BAuthor%5D&amp;cauthor=true&amp;cauthor_uid=23735182" TargetMode="External"/><Relationship Id="rId10" Type="http://schemas.openxmlformats.org/officeDocument/2006/relationships/hyperlink" Target="http://www.ncbi.nlm.nih.gov/pubmed?term=Pjetursson%20BE%5BAuthor%5D&amp;cauthor=true&amp;cauthor_uid=17594373" TargetMode="External"/><Relationship Id="rId4" Type="http://schemas.openxmlformats.org/officeDocument/2006/relationships/hyperlink" Target="http://www.ncbi.nlm.nih.gov/pubmed?term=Sailer%20I%5BAuthor%5D&amp;cauthor=true&amp;cauthor_uid=15237873" TargetMode="External"/><Relationship Id="rId9" Type="http://schemas.openxmlformats.org/officeDocument/2006/relationships/hyperlink" Target="http://www.ncbi.nlm.nih.gov/pubmed?term=Sailer%20I%5BAuthor%5D&amp;cauthor=true&amp;cauthor_uid=17594373" TargetMode="External"/><Relationship Id="rId14" Type="http://schemas.openxmlformats.org/officeDocument/2006/relationships/hyperlink" Target="http://www.ncbi.nlm.nih.gov/pubmed?term=Truninger%20TC%5BAuthor%5D&amp;cauthor=true&amp;cauthor_uid=23735182"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3" name="header.tiff" descr="header.tiff"/>
          <p:cNvPicPr>
            <a:picLocks noChangeAspect="1"/>
          </p:cNvPicPr>
          <p:nvPr/>
        </p:nvPicPr>
        <p:blipFill>
          <a:blip r:embed="rId2"/>
          <a:stretch>
            <a:fillRect/>
          </a:stretch>
        </p:blipFill>
        <p:spPr>
          <a:xfrm>
            <a:off x="16776700" y="50800"/>
            <a:ext cx="6629400" cy="804594"/>
          </a:xfrm>
          <a:prstGeom prst="rect">
            <a:avLst/>
          </a:prstGeom>
          <a:ln w="12700">
            <a:miter lim="400000"/>
          </a:ln>
        </p:spPr>
      </p:pic>
      <p:sp>
        <p:nvSpPr>
          <p:cNvPr id="174" name="HINWEISE"/>
          <p:cNvSpPr txBox="1"/>
          <p:nvPr/>
        </p:nvSpPr>
        <p:spPr>
          <a:xfrm>
            <a:off x="800100" y="165100"/>
            <a:ext cx="11645900" cy="584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l" defTabSz="1270000">
              <a:lnSpc>
                <a:spcPct val="90000"/>
              </a:lnSpc>
              <a:spcBef>
                <a:spcPts val="3300"/>
              </a:spcBef>
              <a:buFont typeface="Gill Sans Light"/>
              <a:tabLst>
                <a:tab pos="5080000" algn="l"/>
                <a:tab pos="5118100" algn="l"/>
              </a:tabLst>
              <a:defRPr sz="3200" b="1">
                <a:uFill>
                  <a:solidFill>
                    <a:srgbClr val="000000"/>
                  </a:solidFill>
                </a:uFill>
              </a:defRPr>
            </a:lvl1pPr>
          </a:lstStyle>
          <a:p>
            <a:r>
              <a:t>HINWEISE</a:t>
            </a:r>
          </a:p>
        </p:txBody>
      </p:sp>
      <p:sp>
        <p:nvSpPr>
          <p:cNvPr id="175" name="Linien"/>
          <p:cNvSpPr/>
          <p:nvPr/>
        </p:nvSpPr>
        <p:spPr>
          <a:xfrm>
            <a:off x="842903" y="990600"/>
            <a:ext cx="22607882" cy="0"/>
          </a:xfrm>
          <a:prstGeom prst="line">
            <a:avLst/>
          </a:prstGeom>
          <a:ln w="12700">
            <a:solidFill>
              <a:srgbClr val="000000"/>
            </a:solidFill>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176" name="Falldokumentation N° x"/>
          <p:cNvSpPr txBox="1"/>
          <p:nvPr/>
        </p:nvSpPr>
        <p:spPr>
          <a:xfrm>
            <a:off x="12192000" y="177800"/>
            <a:ext cx="4470400" cy="558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r" defTabSz="1270000">
              <a:lnSpc>
                <a:spcPct val="90000"/>
              </a:lnSpc>
              <a:spcBef>
                <a:spcPts val="3300"/>
              </a:spcBef>
              <a:buFont typeface="Gill Sans Light"/>
              <a:tabLst>
                <a:tab pos="5080000" algn="l"/>
                <a:tab pos="5118100" algn="l"/>
              </a:tabLst>
              <a:defRPr sz="3200">
                <a:uFill>
                  <a:solidFill>
                    <a:srgbClr val="000000"/>
                  </a:solidFill>
                </a:uFill>
              </a:defRPr>
            </a:lvl1pPr>
          </a:lstStyle>
          <a:p>
            <a:pPr>
              <a:defRPr>
                <a:latin typeface="Arial"/>
                <a:ea typeface="Arial"/>
                <a:cs typeface="Arial"/>
                <a:sym typeface="Arial"/>
              </a:defRPr>
            </a:pPr>
            <a:r>
              <a:rPr>
                <a:latin typeface="+mj-lt"/>
                <a:ea typeface="+mj-ea"/>
                <a:cs typeface="+mj-cs"/>
                <a:sym typeface="Gill Sans"/>
              </a:rPr>
              <a:t>Falldokumentation N° x</a:t>
            </a:r>
          </a:p>
        </p:txBody>
      </p:sp>
      <p:sp>
        <p:nvSpPr>
          <p:cNvPr id="177" name="Erstellung der Falldokumentation…"/>
          <p:cNvSpPr txBox="1"/>
          <p:nvPr/>
        </p:nvSpPr>
        <p:spPr>
          <a:xfrm>
            <a:off x="524347" y="1508926"/>
            <a:ext cx="22607882" cy="1192119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p>
            <a:pPr marR="40640" algn="l" defTabSz="914400">
              <a:lnSpc>
                <a:spcPct val="120000"/>
              </a:lnSpc>
              <a:defRPr sz="4000" b="1" u="sng">
                <a:solidFill>
                  <a:srgbClr val="FF1209"/>
                </a:solidFill>
                <a:uFill>
                  <a:solidFill>
                    <a:srgbClr val="E32400"/>
                  </a:solidFill>
                </a:uFill>
              </a:defRPr>
            </a:pPr>
            <a:r>
              <a:t>Erstellung der Falldokumentation</a:t>
            </a:r>
          </a:p>
          <a:p>
            <a:pPr marL="234315" marR="40640" indent="-193675" algn="l" defTabSz="914400">
              <a:lnSpc>
                <a:spcPct val="120000"/>
              </a:lnSpc>
              <a:buSzPct val="100000"/>
              <a:buChar char="•"/>
              <a:defRPr sz="4000">
                <a:solidFill>
                  <a:srgbClr val="FF1209"/>
                </a:solidFill>
                <a:uFill>
                  <a:solidFill>
                    <a:srgbClr val="E32400"/>
                  </a:solidFill>
                </a:uFill>
              </a:defRPr>
            </a:pPr>
            <a:r>
              <a:t> unterscheide Befund (Beschreibung der Veränderung) und Diagnose (Beschreibung des Krankheitsbildes), z.B. demineralisierter Schmelz, Zahnhartsubstanzverlust mit persistierender Schmelzleiste am margo gingivae -&gt; Diagnose: Karies, Erosionsdefekt etc.</a:t>
            </a:r>
          </a:p>
          <a:p>
            <a:pPr marL="234315" marR="40640" indent="-193675" algn="l" defTabSz="914400">
              <a:lnSpc>
                <a:spcPct val="120000"/>
              </a:lnSpc>
              <a:buSzPct val="100000"/>
              <a:buChar char="•"/>
              <a:defRPr sz="4000">
                <a:solidFill>
                  <a:srgbClr val="FF1209"/>
                </a:solidFill>
                <a:uFill>
                  <a:solidFill>
                    <a:srgbClr val="E32400"/>
                  </a:solidFill>
                </a:uFill>
              </a:defRPr>
            </a:pPr>
            <a:r>
              <a:t> Eichner-Klassifikation dient in der Prothetik der Beschreibung der Stützzonen</a:t>
            </a:r>
          </a:p>
          <a:p>
            <a:pPr marL="234315" indent="-193675" algn="l" defTabSz="457200">
              <a:lnSpc>
                <a:spcPct val="120000"/>
              </a:lnSpc>
              <a:buClr>
                <a:srgbClr val="FF1209"/>
              </a:buClr>
              <a:buSzPct val="100000"/>
              <a:buChar char="•"/>
              <a:defRPr sz="4000">
                <a:solidFill>
                  <a:srgbClr val="FF1209"/>
                </a:solidFill>
              </a:defRPr>
            </a:pPr>
            <a:r>
              <a:t> initiale </a:t>
            </a:r>
            <a:r>
              <a:rPr b="1"/>
              <a:t>prognostische Einschätzung</a:t>
            </a:r>
            <a:r>
              <a:t> ist eine zahnbezogene Einschätzung und erfolgt als </a:t>
            </a:r>
            <a:r>
              <a:rPr b="1"/>
              <a:t>gut, fraglich, schlecht</a:t>
            </a:r>
            <a:r>
              <a:t> (statt „nicht erhaltungswürdig“)</a:t>
            </a:r>
          </a:p>
          <a:p>
            <a:pPr marL="234315" indent="-193675" algn="l" defTabSz="457200">
              <a:lnSpc>
                <a:spcPct val="120000"/>
              </a:lnSpc>
              <a:buClr>
                <a:srgbClr val="FF1209"/>
              </a:buClr>
              <a:buSzPct val="100000"/>
              <a:buChar char="•"/>
              <a:defRPr sz="4000">
                <a:solidFill>
                  <a:srgbClr val="FF1209"/>
                </a:solidFill>
              </a:defRPr>
            </a:pPr>
            <a:r>
              <a:t> </a:t>
            </a:r>
            <a:r>
              <a:rPr b="1"/>
              <a:t>Therapievarianten</a:t>
            </a:r>
            <a:r>
              <a:t> minimal, mittel, maximal: die Graduierung orientiert sich vor allem am Therapieumfang und der Invasivität (bezüglich Einbezug Zahnanzahl, Substanzverlust/ Extraktionen/ Implantate) idealerweise unter Berücksichtigung des Kostenrahmens und des Patientenwunsches</a:t>
            </a:r>
          </a:p>
          <a:p>
            <a:pPr marL="234315" indent="-193675" algn="l" defTabSz="457200">
              <a:lnSpc>
                <a:spcPct val="120000"/>
              </a:lnSpc>
              <a:buClr>
                <a:srgbClr val="FF1209"/>
              </a:buClr>
              <a:buSzPct val="100000"/>
              <a:buChar char="•"/>
              <a:defRPr sz="4000">
                <a:solidFill>
                  <a:srgbClr val="FF1209"/>
                </a:solidFill>
              </a:defRPr>
            </a:pPr>
            <a:r>
              <a:t> die </a:t>
            </a:r>
            <a:r>
              <a:rPr b="1"/>
              <a:t>Epikrise</a:t>
            </a:r>
            <a:r>
              <a:t> fasst den Behandlungsablauf zusammen und interpretiert diesen; dazu gehört das </a:t>
            </a:r>
            <a:r>
              <a:rPr b="1" i="1"/>
              <a:t>selbstkritische Hinterfragen</a:t>
            </a:r>
            <a:r>
              <a:t> (was würde man aus heutiger Sicht anders machen, hätte ein Misserfolg verhindert werden können?) und das Abwägen von Therapieentscheidungen (z.B. Extraktion, Materialwahl, Veränderung der vertikalen Dimension, besondere Risiken).  </a:t>
            </a:r>
          </a:p>
          <a:p>
            <a:pPr marL="234315" indent="-193675" algn="l" defTabSz="457200">
              <a:lnSpc>
                <a:spcPct val="120000"/>
              </a:lnSpc>
              <a:buClr>
                <a:srgbClr val="FF1209"/>
              </a:buClr>
              <a:buSzPct val="100000"/>
              <a:buChar char="•"/>
              <a:defRPr sz="4000">
                <a:solidFill>
                  <a:srgbClr val="FF1209"/>
                </a:solidFill>
              </a:defRPr>
            </a:pPr>
            <a:r>
              <a:t> als Teil der differenzierten Eigenleistung wird erwartet, dass der/die Behandler/-in die </a:t>
            </a:r>
            <a:r>
              <a:rPr b="1"/>
              <a:t>Schwerpunkte</a:t>
            </a:r>
            <a:r>
              <a:t> in der Epikrise </a:t>
            </a:r>
            <a:r>
              <a:rPr b="1" i="1"/>
              <a:t>fallspezifisch</a:t>
            </a:r>
            <a:r>
              <a:t> wählt.</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8" name="Table 1-1"/>
          <p:cNvGraphicFramePr/>
          <p:nvPr/>
        </p:nvGraphicFramePr>
        <p:xfrm>
          <a:off x="3805253" y="1441625"/>
          <a:ext cx="19538641" cy="4542514"/>
        </p:xfrm>
        <a:graphic>
          <a:graphicData uri="http://schemas.openxmlformats.org/drawingml/2006/table">
            <a:tbl>
              <a:tblPr>
                <a:tableStyleId>{4C3C2611-4C71-4FC5-86AE-919BDF0F9419}</a:tableStyleId>
              </a:tblPr>
              <a:tblGrid>
                <a:gridCol w="5311243">
                  <a:extLst>
                    <a:ext uri="{9D8B030D-6E8A-4147-A177-3AD203B41FA5}">
                      <a16:colId xmlns:a16="http://schemas.microsoft.com/office/drawing/2014/main" val="20000"/>
                    </a:ext>
                  </a:extLst>
                </a:gridCol>
                <a:gridCol w="850195">
                  <a:extLst>
                    <a:ext uri="{9D8B030D-6E8A-4147-A177-3AD203B41FA5}">
                      <a16:colId xmlns:a16="http://schemas.microsoft.com/office/drawing/2014/main" val="20001"/>
                    </a:ext>
                  </a:extLst>
                </a:gridCol>
                <a:gridCol w="891813">
                  <a:extLst>
                    <a:ext uri="{9D8B030D-6E8A-4147-A177-3AD203B41FA5}">
                      <a16:colId xmlns:a16="http://schemas.microsoft.com/office/drawing/2014/main" val="20002"/>
                    </a:ext>
                  </a:extLst>
                </a:gridCol>
                <a:gridCol w="891813">
                  <a:extLst>
                    <a:ext uri="{9D8B030D-6E8A-4147-A177-3AD203B41FA5}">
                      <a16:colId xmlns:a16="http://schemas.microsoft.com/office/drawing/2014/main" val="20003"/>
                    </a:ext>
                  </a:extLst>
                </a:gridCol>
                <a:gridCol w="891015">
                  <a:extLst>
                    <a:ext uri="{9D8B030D-6E8A-4147-A177-3AD203B41FA5}">
                      <a16:colId xmlns:a16="http://schemas.microsoft.com/office/drawing/2014/main" val="20004"/>
                    </a:ext>
                  </a:extLst>
                </a:gridCol>
                <a:gridCol w="892610">
                  <a:extLst>
                    <a:ext uri="{9D8B030D-6E8A-4147-A177-3AD203B41FA5}">
                      <a16:colId xmlns:a16="http://schemas.microsoft.com/office/drawing/2014/main" val="20005"/>
                    </a:ext>
                  </a:extLst>
                </a:gridCol>
                <a:gridCol w="891813">
                  <a:extLst>
                    <a:ext uri="{9D8B030D-6E8A-4147-A177-3AD203B41FA5}">
                      <a16:colId xmlns:a16="http://schemas.microsoft.com/office/drawing/2014/main" val="20006"/>
                    </a:ext>
                  </a:extLst>
                </a:gridCol>
                <a:gridCol w="891813">
                  <a:extLst>
                    <a:ext uri="{9D8B030D-6E8A-4147-A177-3AD203B41FA5}">
                      <a16:colId xmlns:a16="http://schemas.microsoft.com/office/drawing/2014/main" val="20007"/>
                    </a:ext>
                  </a:extLst>
                </a:gridCol>
                <a:gridCol w="891813">
                  <a:extLst>
                    <a:ext uri="{9D8B030D-6E8A-4147-A177-3AD203B41FA5}">
                      <a16:colId xmlns:a16="http://schemas.microsoft.com/office/drawing/2014/main" val="20008"/>
                    </a:ext>
                  </a:extLst>
                </a:gridCol>
                <a:gridCol w="891813">
                  <a:extLst>
                    <a:ext uri="{9D8B030D-6E8A-4147-A177-3AD203B41FA5}">
                      <a16:colId xmlns:a16="http://schemas.microsoft.com/office/drawing/2014/main" val="20009"/>
                    </a:ext>
                  </a:extLst>
                </a:gridCol>
                <a:gridCol w="891813">
                  <a:extLst>
                    <a:ext uri="{9D8B030D-6E8A-4147-A177-3AD203B41FA5}">
                      <a16:colId xmlns:a16="http://schemas.microsoft.com/office/drawing/2014/main" val="20010"/>
                    </a:ext>
                  </a:extLst>
                </a:gridCol>
                <a:gridCol w="891813">
                  <a:extLst>
                    <a:ext uri="{9D8B030D-6E8A-4147-A177-3AD203B41FA5}">
                      <a16:colId xmlns:a16="http://schemas.microsoft.com/office/drawing/2014/main" val="20011"/>
                    </a:ext>
                  </a:extLst>
                </a:gridCol>
                <a:gridCol w="891813">
                  <a:extLst>
                    <a:ext uri="{9D8B030D-6E8A-4147-A177-3AD203B41FA5}">
                      <a16:colId xmlns:a16="http://schemas.microsoft.com/office/drawing/2014/main" val="20012"/>
                    </a:ext>
                  </a:extLst>
                </a:gridCol>
                <a:gridCol w="891813">
                  <a:extLst>
                    <a:ext uri="{9D8B030D-6E8A-4147-A177-3AD203B41FA5}">
                      <a16:colId xmlns:a16="http://schemas.microsoft.com/office/drawing/2014/main" val="20013"/>
                    </a:ext>
                  </a:extLst>
                </a:gridCol>
                <a:gridCol w="891813">
                  <a:extLst>
                    <a:ext uri="{9D8B030D-6E8A-4147-A177-3AD203B41FA5}">
                      <a16:colId xmlns:a16="http://schemas.microsoft.com/office/drawing/2014/main" val="20014"/>
                    </a:ext>
                  </a:extLst>
                </a:gridCol>
                <a:gridCol w="891813">
                  <a:extLst>
                    <a:ext uri="{9D8B030D-6E8A-4147-A177-3AD203B41FA5}">
                      <a16:colId xmlns:a16="http://schemas.microsoft.com/office/drawing/2014/main" val="20015"/>
                    </a:ext>
                  </a:extLst>
                </a:gridCol>
                <a:gridCol w="891813">
                  <a:extLst>
                    <a:ext uri="{9D8B030D-6E8A-4147-A177-3AD203B41FA5}">
                      <a16:colId xmlns:a16="http://schemas.microsoft.com/office/drawing/2014/main" val="20016"/>
                    </a:ext>
                  </a:extLst>
                </a:gridCol>
              </a:tblGrid>
              <a:tr h="456952">
                <a:tc>
                  <a:txBody>
                    <a:bodyPr/>
                    <a:lstStyle/>
                    <a:p>
                      <a:pPr algn="l" defTabSz="449580">
                        <a:defRPr sz="3000">
                          <a:solidFill>
                            <a:srgbClr val="000000"/>
                          </a:solidFill>
                          <a:latin typeface="Gill Sans Light"/>
                          <a:ea typeface="Gill Sans Light"/>
                          <a:cs typeface="Gill Sans Light"/>
                          <a:sym typeface="Gill Sans Light"/>
                        </a:defRPr>
                      </a:pPr>
                      <a:endParaRPr/>
                    </a:p>
                  </a:txBody>
                  <a:tcPr marL="0" marR="0" marT="0" marB="0" horzOverflow="overflow">
                    <a:lnL w="6350">
                      <a:solidFill>
                        <a:srgbClr val="000000"/>
                      </a:solidFill>
                      <a:miter lim="400000"/>
                    </a:lnL>
                    <a:lnR w="6350">
                      <a:solidFill>
                        <a:srgbClr val="000000"/>
                      </a:solidFill>
                      <a:miter lim="400000"/>
                    </a:lnR>
                    <a:lnT w="25400">
                      <a:solidFill>
                        <a:srgbClr val="000000"/>
                      </a:solidFill>
                      <a:miter lim="400000"/>
                    </a:lnT>
                    <a:lnB w="635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18</a:t>
                      </a:r>
                    </a:p>
                  </a:txBody>
                  <a:tcPr marL="0" marR="0" marT="0" marB="0" anchor="ctr" horzOverflow="overflow">
                    <a:lnL w="6350">
                      <a:solidFill>
                        <a:srgbClr val="000000"/>
                      </a:solidFill>
                      <a:miter lim="400000"/>
                    </a:lnL>
                    <a:lnR w="6350">
                      <a:solidFill>
                        <a:srgbClr val="000000"/>
                      </a:solidFill>
                      <a:miter lim="400000"/>
                    </a:lnR>
                    <a:lnT w="25400">
                      <a:solidFill>
                        <a:srgbClr val="000000"/>
                      </a:solidFill>
                      <a:miter lim="400000"/>
                    </a:lnT>
                    <a:lnB w="6350">
                      <a:solidFill>
                        <a:srgbClr val="000000"/>
                      </a:solidFill>
                      <a:miter lim="400000"/>
                    </a:lnB>
                    <a:solidFill>
                      <a:srgbClr val="AAAAAA"/>
                    </a:solidFill>
                  </a:tcPr>
                </a:tc>
                <a:tc>
                  <a:txBody>
                    <a:bodyPr/>
                    <a:lstStyle/>
                    <a:p>
                      <a:pPr defTabSz="449580">
                        <a:defRPr sz="1800">
                          <a:solidFill>
                            <a:srgbClr val="000000"/>
                          </a:solidFill>
                        </a:defRPr>
                      </a:pPr>
                      <a:r>
                        <a:rPr sz="3000">
                          <a:latin typeface="Gill Sans Light"/>
                          <a:ea typeface="Gill Sans Light"/>
                          <a:cs typeface="Gill Sans Light"/>
                          <a:sym typeface="Gill Sans Light"/>
                        </a:rPr>
                        <a:t>17</a:t>
                      </a:r>
                    </a:p>
                  </a:txBody>
                  <a:tcPr marL="0" marR="0" marT="0" marB="0" anchor="ctr" horzOverflow="overflow">
                    <a:lnL w="6350">
                      <a:solidFill>
                        <a:srgbClr val="000000"/>
                      </a:solidFill>
                      <a:miter lim="400000"/>
                    </a:lnL>
                    <a:lnR w="6350">
                      <a:solidFill>
                        <a:srgbClr val="000000"/>
                      </a:solidFill>
                      <a:miter lim="400000"/>
                    </a:lnR>
                    <a:lnT w="25400">
                      <a:solidFill>
                        <a:srgbClr val="000000"/>
                      </a:solidFill>
                      <a:miter lim="400000"/>
                    </a:lnT>
                    <a:lnB w="635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18</a:t>
                      </a:r>
                    </a:p>
                  </a:txBody>
                  <a:tcPr marL="0" marR="0" marT="0" marB="0" anchor="ctr" horzOverflow="overflow">
                    <a:lnL w="6350">
                      <a:solidFill>
                        <a:srgbClr val="000000"/>
                      </a:solidFill>
                      <a:miter lim="400000"/>
                    </a:lnL>
                    <a:lnR w="6350">
                      <a:solidFill>
                        <a:srgbClr val="000000"/>
                      </a:solidFill>
                      <a:miter lim="400000"/>
                    </a:lnR>
                    <a:lnT w="25400">
                      <a:solidFill>
                        <a:srgbClr val="000000"/>
                      </a:solidFill>
                      <a:miter lim="400000"/>
                    </a:lnT>
                    <a:lnB w="6350">
                      <a:solidFill>
                        <a:srgbClr val="000000"/>
                      </a:solidFill>
                      <a:miter lim="400000"/>
                    </a:lnB>
                    <a:solidFill>
                      <a:srgbClr val="AAAAAA"/>
                    </a:solidFill>
                  </a:tcPr>
                </a:tc>
                <a:tc>
                  <a:txBody>
                    <a:bodyPr/>
                    <a:lstStyle/>
                    <a:p>
                      <a:pPr defTabSz="449580">
                        <a:defRPr sz="1800">
                          <a:solidFill>
                            <a:srgbClr val="000000"/>
                          </a:solidFill>
                        </a:defRPr>
                      </a:pPr>
                      <a:r>
                        <a:rPr sz="3000">
                          <a:latin typeface="Gill Sans Light"/>
                          <a:ea typeface="Gill Sans Light"/>
                          <a:cs typeface="Gill Sans Light"/>
                          <a:sym typeface="Gill Sans Light"/>
                        </a:rPr>
                        <a:t>15</a:t>
                      </a:r>
                    </a:p>
                  </a:txBody>
                  <a:tcPr marL="0" marR="0" marT="0" marB="0" anchor="ctr" horzOverflow="overflow">
                    <a:lnL w="6350">
                      <a:solidFill>
                        <a:srgbClr val="000000"/>
                      </a:solidFill>
                      <a:miter lim="400000"/>
                    </a:lnL>
                    <a:lnR w="6350">
                      <a:solidFill>
                        <a:srgbClr val="000000"/>
                      </a:solidFill>
                      <a:miter lim="400000"/>
                    </a:lnR>
                    <a:lnT w="25400">
                      <a:solidFill>
                        <a:srgbClr val="000000"/>
                      </a:solidFill>
                      <a:miter lim="400000"/>
                    </a:lnT>
                    <a:lnB w="635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14</a:t>
                      </a:r>
                    </a:p>
                  </a:txBody>
                  <a:tcPr marL="0" marR="0" marT="0" marB="0" anchor="ctr" horzOverflow="overflow">
                    <a:lnL w="6350">
                      <a:solidFill>
                        <a:srgbClr val="000000"/>
                      </a:solidFill>
                      <a:miter lim="400000"/>
                    </a:lnL>
                    <a:lnR w="6350">
                      <a:solidFill>
                        <a:srgbClr val="000000"/>
                      </a:solidFill>
                      <a:miter lim="400000"/>
                    </a:lnR>
                    <a:lnT w="25400">
                      <a:solidFill>
                        <a:srgbClr val="000000"/>
                      </a:solidFill>
                      <a:miter lim="400000"/>
                    </a:lnT>
                    <a:lnB w="635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13</a:t>
                      </a:r>
                    </a:p>
                  </a:txBody>
                  <a:tcPr marL="0" marR="0" marT="0" marB="0" anchor="ctr" horzOverflow="overflow">
                    <a:lnL w="6350">
                      <a:solidFill>
                        <a:srgbClr val="000000"/>
                      </a:solidFill>
                      <a:miter lim="400000"/>
                    </a:lnL>
                    <a:lnR w="6350">
                      <a:solidFill>
                        <a:srgbClr val="000000"/>
                      </a:solidFill>
                      <a:miter lim="400000"/>
                    </a:lnR>
                    <a:lnT w="25400">
                      <a:solidFill>
                        <a:srgbClr val="000000"/>
                      </a:solidFill>
                      <a:miter lim="400000"/>
                    </a:lnT>
                    <a:lnB w="635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12</a:t>
                      </a:r>
                    </a:p>
                  </a:txBody>
                  <a:tcPr marL="0" marR="0" marT="0" marB="0" anchor="ctr" horzOverflow="overflow">
                    <a:lnL w="6350">
                      <a:solidFill>
                        <a:srgbClr val="000000"/>
                      </a:solidFill>
                      <a:miter lim="400000"/>
                    </a:lnL>
                    <a:lnR w="6350">
                      <a:solidFill>
                        <a:srgbClr val="000000"/>
                      </a:solidFill>
                      <a:miter lim="400000"/>
                    </a:lnR>
                    <a:lnT w="25400">
                      <a:solidFill>
                        <a:srgbClr val="000000"/>
                      </a:solidFill>
                      <a:miter lim="400000"/>
                    </a:lnT>
                    <a:lnB w="6350">
                      <a:solidFill>
                        <a:srgbClr val="000000"/>
                      </a:solidFill>
                      <a:miter lim="400000"/>
                    </a:lnB>
                    <a:solidFill>
                      <a:srgbClr val="AAAAAA"/>
                    </a:solidFill>
                  </a:tcPr>
                </a:tc>
                <a:tc>
                  <a:txBody>
                    <a:bodyPr/>
                    <a:lstStyle/>
                    <a:p>
                      <a:pPr defTabSz="449580">
                        <a:defRPr sz="1800">
                          <a:solidFill>
                            <a:srgbClr val="000000"/>
                          </a:solidFill>
                        </a:defRPr>
                      </a:pPr>
                      <a:r>
                        <a:rPr sz="3000">
                          <a:latin typeface="Gill Sans Light"/>
                          <a:ea typeface="Gill Sans Light"/>
                          <a:cs typeface="Gill Sans Light"/>
                          <a:sym typeface="Gill Sans Light"/>
                        </a:rPr>
                        <a:t>11</a:t>
                      </a:r>
                    </a:p>
                  </a:txBody>
                  <a:tcPr marL="0" marR="0" marT="0" marB="0" anchor="ctr" horzOverflow="overflow">
                    <a:lnL w="6350">
                      <a:solidFill>
                        <a:srgbClr val="000000"/>
                      </a:solidFill>
                      <a:miter lim="400000"/>
                    </a:lnL>
                    <a:lnR w="38100">
                      <a:solidFill>
                        <a:srgbClr val="424242"/>
                      </a:solidFill>
                      <a:miter lim="400000"/>
                    </a:lnR>
                    <a:lnT w="25400">
                      <a:solidFill>
                        <a:srgbClr val="000000"/>
                      </a:solidFill>
                      <a:miter lim="400000"/>
                    </a:lnT>
                    <a:lnB w="635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21</a:t>
                      </a:r>
                    </a:p>
                  </a:txBody>
                  <a:tcPr marL="0" marR="0" marT="0" marB="0" anchor="ctr" horzOverflow="overflow">
                    <a:lnL w="38100">
                      <a:solidFill>
                        <a:srgbClr val="424242"/>
                      </a:solidFill>
                      <a:miter lim="400000"/>
                    </a:lnL>
                    <a:lnR w="6350">
                      <a:solidFill>
                        <a:srgbClr val="000000"/>
                      </a:solidFill>
                      <a:miter lim="400000"/>
                    </a:lnR>
                    <a:lnT w="25400">
                      <a:solidFill>
                        <a:srgbClr val="000000"/>
                      </a:solidFill>
                      <a:miter lim="400000"/>
                    </a:lnT>
                    <a:lnB w="635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22</a:t>
                      </a:r>
                    </a:p>
                  </a:txBody>
                  <a:tcPr marL="0" marR="0" marT="0" marB="0" anchor="ctr" horzOverflow="overflow">
                    <a:lnL w="6350">
                      <a:solidFill>
                        <a:srgbClr val="000000"/>
                      </a:solidFill>
                      <a:miter lim="400000"/>
                    </a:lnL>
                    <a:lnR w="6350">
                      <a:solidFill>
                        <a:srgbClr val="000000"/>
                      </a:solidFill>
                      <a:miter lim="400000"/>
                    </a:lnR>
                    <a:lnT w="25400">
                      <a:solidFill>
                        <a:srgbClr val="000000"/>
                      </a:solidFill>
                      <a:miter lim="400000"/>
                    </a:lnT>
                    <a:lnB w="635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23</a:t>
                      </a:r>
                    </a:p>
                  </a:txBody>
                  <a:tcPr marL="0" marR="0" marT="0" marB="0" anchor="ctr" horzOverflow="overflow">
                    <a:lnL w="6350">
                      <a:solidFill>
                        <a:srgbClr val="000000"/>
                      </a:solidFill>
                      <a:miter lim="400000"/>
                    </a:lnL>
                    <a:lnR w="6350">
                      <a:solidFill>
                        <a:srgbClr val="000000"/>
                      </a:solidFill>
                      <a:miter lim="400000"/>
                    </a:lnR>
                    <a:lnT w="25400">
                      <a:solidFill>
                        <a:srgbClr val="000000"/>
                      </a:solidFill>
                      <a:miter lim="400000"/>
                    </a:lnT>
                    <a:lnB w="635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24</a:t>
                      </a:r>
                    </a:p>
                  </a:txBody>
                  <a:tcPr marL="0" marR="0" marT="0" marB="0" anchor="ctr" horzOverflow="overflow">
                    <a:lnL w="6350">
                      <a:solidFill>
                        <a:srgbClr val="000000"/>
                      </a:solidFill>
                      <a:miter lim="400000"/>
                    </a:lnL>
                    <a:lnR w="6350">
                      <a:solidFill>
                        <a:srgbClr val="000000"/>
                      </a:solidFill>
                      <a:miter lim="400000"/>
                    </a:lnR>
                    <a:lnT w="25400">
                      <a:solidFill>
                        <a:srgbClr val="000000"/>
                      </a:solidFill>
                      <a:miter lim="400000"/>
                    </a:lnT>
                    <a:lnB w="635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25</a:t>
                      </a:r>
                    </a:p>
                  </a:txBody>
                  <a:tcPr marL="0" marR="0" marT="0" marB="0" anchor="ctr" horzOverflow="overflow">
                    <a:lnL w="6350">
                      <a:solidFill>
                        <a:srgbClr val="000000"/>
                      </a:solidFill>
                      <a:miter lim="400000"/>
                    </a:lnL>
                    <a:lnR w="6350">
                      <a:solidFill>
                        <a:srgbClr val="000000"/>
                      </a:solidFill>
                      <a:miter lim="400000"/>
                    </a:lnR>
                    <a:lnT w="25400">
                      <a:solidFill>
                        <a:srgbClr val="000000"/>
                      </a:solidFill>
                      <a:miter lim="400000"/>
                    </a:lnT>
                    <a:lnB w="635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26</a:t>
                      </a:r>
                    </a:p>
                  </a:txBody>
                  <a:tcPr marL="0" marR="0" marT="0" marB="0" anchor="ctr" horzOverflow="overflow">
                    <a:lnL w="6350">
                      <a:solidFill>
                        <a:srgbClr val="000000"/>
                      </a:solidFill>
                      <a:miter lim="400000"/>
                    </a:lnL>
                    <a:lnR w="6350">
                      <a:solidFill>
                        <a:srgbClr val="000000"/>
                      </a:solidFill>
                      <a:miter lim="400000"/>
                    </a:lnR>
                    <a:lnT w="25400">
                      <a:solidFill>
                        <a:srgbClr val="000000"/>
                      </a:solidFill>
                      <a:miter lim="400000"/>
                    </a:lnT>
                    <a:lnB w="635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27</a:t>
                      </a:r>
                    </a:p>
                  </a:txBody>
                  <a:tcPr marL="0" marR="0" marT="0" marB="0" anchor="ctr" horzOverflow="overflow">
                    <a:lnL w="6350">
                      <a:solidFill>
                        <a:srgbClr val="000000"/>
                      </a:solidFill>
                      <a:miter lim="400000"/>
                    </a:lnL>
                    <a:lnR w="6350">
                      <a:solidFill>
                        <a:srgbClr val="000000"/>
                      </a:solidFill>
                      <a:miter lim="400000"/>
                    </a:lnR>
                    <a:lnT w="25400">
                      <a:solidFill>
                        <a:srgbClr val="000000"/>
                      </a:solidFill>
                      <a:miter lim="400000"/>
                    </a:lnT>
                    <a:lnB w="6350">
                      <a:solidFill>
                        <a:srgbClr val="000000"/>
                      </a:solidFill>
                      <a:miter lim="400000"/>
                    </a:lnB>
                    <a:solidFill>
                      <a:srgbClr val="B5B5B5"/>
                    </a:solidFill>
                  </a:tcPr>
                </a:tc>
                <a:tc>
                  <a:txBody>
                    <a:bodyPr/>
                    <a:lstStyle/>
                    <a:p>
                      <a:pPr defTabSz="449580">
                        <a:defRPr sz="1800">
                          <a:solidFill>
                            <a:srgbClr val="000000"/>
                          </a:solidFill>
                        </a:defRPr>
                      </a:pPr>
                      <a:r>
                        <a:rPr sz="3000">
                          <a:latin typeface="Gill Sans Light"/>
                          <a:ea typeface="Gill Sans Light"/>
                          <a:cs typeface="Gill Sans Light"/>
                          <a:sym typeface="Gill Sans Light"/>
                        </a:rPr>
                        <a:t>28</a:t>
                      </a:r>
                    </a:p>
                  </a:txBody>
                  <a:tcPr marL="0" marR="0" marT="0" marB="0" anchor="ctr" horzOverflow="overflow">
                    <a:lnL w="6350">
                      <a:solidFill>
                        <a:srgbClr val="000000"/>
                      </a:solidFill>
                      <a:miter lim="400000"/>
                    </a:lnL>
                    <a:lnR w="6350">
                      <a:solidFill>
                        <a:srgbClr val="000000"/>
                      </a:solidFill>
                      <a:miter lim="400000"/>
                    </a:lnR>
                    <a:lnT w="25400">
                      <a:solidFill>
                        <a:srgbClr val="000000"/>
                      </a:solidFill>
                      <a:miter lim="400000"/>
                    </a:lnT>
                    <a:lnB w="6350">
                      <a:solidFill>
                        <a:srgbClr val="000000"/>
                      </a:solidFill>
                      <a:miter lim="400000"/>
                    </a:lnB>
                    <a:solidFill>
                      <a:srgbClr val="B5B5B5"/>
                    </a:solidFill>
                  </a:tcPr>
                </a:tc>
                <a:extLst>
                  <a:ext uri="{0D108BD9-81ED-4DB2-BD59-A6C34878D82A}">
                    <a16:rowId xmlns:a16="http://schemas.microsoft.com/office/drawing/2014/main" val="10000"/>
                  </a:ext>
                </a:extLst>
              </a:tr>
              <a:tr h="447229">
                <a:tc>
                  <a:txBody>
                    <a:bodyPr/>
                    <a:lstStyle/>
                    <a:p>
                      <a:pPr algn="l" defTabSz="449580">
                        <a:defRPr sz="1800">
                          <a:solidFill>
                            <a:srgbClr val="000000"/>
                          </a:solidFill>
                        </a:defRPr>
                      </a:pPr>
                      <a:r>
                        <a:rPr sz="3000">
                          <a:latin typeface="Gill Sans Light"/>
                          <a:ea typeface="Gill Sans Light"/>
                          <a:cs typeface="Gill Sans Light"/>
                          <a:sym typeface="Gill Sans Light"/>
                        </a:rPr>
                        <a:t>Perkussion (+/-)</a:t>
                      </a:r>
                    </a:p>
                  </a:txBody>
                  <a:tcPr marL="0" marR="0" marT="0" marB="0"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3000">
                          <a:solidFill>
                            <a:srgbClr val="0000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solidFill>
                      <a:srgbClr val="AAAAAA"/>
                    </a:solidFill>
                  </a:tcPr>
                </a:tc>
                <a:tc>
                  <a:txBody>
                    <a:bodyPr/>
                    <a:lstStyle/>
                    <a:p>
                      <a:pPr defTabSz="449580">
                        <a:defRPr sz="1800">
                          <a:solidFill>
                            <a:srgbClr val="000000"/>
                          </a:solidFill>
                        </a:defRPr>
                      </a:pPr>
                      <a:r>
                        <a:rPr sz="3000">
                          <a:latin typeface="Gill Sans Light"/>
                          <a:ea typeface="Gill Sans Light"/>
                          <a:cs typeface="Gill Sans Light"/>
                          <a:sym typeface="Gill Sans Light"/>
                        </a:rPr>
                        <a:t>-</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3000">
                          <a:solidFill>
                            <a:srgbClr val="0000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solidFill>
                      <a:srgbClr val="AAAAAA"/>
                    </a:solidFill>
                  </a:tcPr>
                </a:tc>
                <a:tc>
                  <a:txBody>
                    <a:bodyPr/>
                    <a:lstStyle/>
                    <a:p>
                      <a:pPr defTabSz="449580">
                        <a:defRPr sz="1800">
                          <a:solidFill>
                            <a:srgbClr val="000000"/>
                          </a:solidFill>
                        </a:defRPr>
                      </a:pPr>
                      <a:r>
                        <a:rPr sz="3000">
                          <a:latin typeface="Gill Sans Light"/>
                          <a:ea typeface="Gill Sans Light"/>
                          <a:cs typeface="Gill Sans Light"/>
                          <a:sym typeface="Gill Sans Light"/>
                        </a:rPr>
                        <a:t>-</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3000">
                          <a:solidFill>
                            <a:srgbClr val="0000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solidFill>
                      <a:srgbClr val="AAAAAA"/>
                    </a:solidFill>
                  </a:tcPr>
                </a:tc>
                <a:tc>
                  <a:txBody>
                    <a:bodyPr/>
                    <a:lstStyle/>
                    <a:p>
                      <a:pPr defTabSz="449580">
                        <a:defRPr sz="1800">
                          <a:solidFill>
                            <a:srgbClr val="000000"/>
                          </a:solidFill>
                        </a:defRPr>
                      </a:pPr>
                      <a:r>
                        <a:rPr sz="3000">
                          <a:latin typeface="Gill Sans Light"/>
                          <a:ea typeface="Gill Sans Light"/>
                          <a:cs typeface="Gill Sans Light"/>
                          <a:sym typeface="Gill Sans Light"/>
                        </a:rPr>
                        <a:t>-</a:t>
                      </a:r>
                    </a:p>
                  </a:txBody>
                  <a:tcPr marL="0" marR="0" marT="0" marB="0" anchor="ctr" horzOverflow="overflow">
                    <a:lnL w="6350">
                      <a:solidFill>
                        <a:srgbClr val="000000"/>
                      </a:solidFill>
                      <a:miter lim="400000"/>
                    </a:lnL>
                    <a:lnR w="38100">
                      <a:solidFill>
                        <a:srgbClr val="424242"/>
                      </a:solidFill>
                      <a:miter lim="400000"/>
                    </a:lnR>
                    <a:lnT w="6350">
                      <a:solidFill>
                        <a:srgbClr val="000000"/>
                      </a:solidFill>
                      <a:miter lim="400000"/>
                    </a:lnT>
                    <a:lnB w="635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a:t>
                      </a:r>
                    </a:p>
                  </a:txBody>
                  <a:tcPr marL="0" marR="0" marT="0" marB="0" anchor="ctr" horzOverflow="overflow">
                    <a:lnL w="38100">
                      <a:solidFill>
                        <a:srgbClr val="424242"/>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3000">
                          <a:solidFill>
                            <a:srgbClr val="0000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solidFill>
                      <a:srgbClr val="B5B5B5"/>
                    </a:solidFill>
                  </a:tcPr>
                </a:tc>
                <a:tc>
                  <a:txBody>
                    <a:bodyPr/>
                    <a:lstStyle/>
                    <a:p>
                      <a:pPr defTabSz="449580">
                        <a:defRPr sz="3000">
                          <a:solidFill>
                            <a:srgbClr val="0000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solidFill>
                      <a:srgbClr val="B5B5B5"/>
                    </a:solidFill>
                  </a:tcPr>
                </a:tc>
                <a:extLst>
                  <a:ext uri="{0D108BD9-81ED-4DB2-BD59-A6C34878D82A}">
                    <a16:rowId xmlns:a16="http://schemas.microsoft.com/office/drawing/2014/main" val="10001"/>
                  </a:ext>
                </a:extLst>
              </a:tr>
              <a:tr h="447229">
                <a:tc>
                  <a:txBody>
                    <a:bodyPr/>
                    <a:lstStyle/>
                    <a:p>
                      <a:pPr algn="l" defTabSz="449580">
                        <a:defRPr sz="1800">
                          <a:solidFill>
                            <a:srgbClr val="000000"/>
                          </a:solidFill>
                        </a:defRPr>
                      </a:pPr>
                      <a:r>
                        <a:rPr sz="3000">
                          <a:latin typeface="Gill Sans Light"/>
                          <a:ea typeface="Gill Sans Light"/>
                          <a:cs typeface="Gill Sans Light"/>
                          <a:sym typeface="Gill Sans Light"/>
                        </a:rPr>
                        <a:t>CO2-Test (+/-)</a:t>
                      </a:r>
                    </a:p>
                  </a:txBody>
                  <a:tcPr marL="0" marR="0" marT="0" marB="0"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3000">
                          <a:solidFill>
                            <a:srgbClr val="0000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solidFill>
                      <a:srgbClr val="AAAAAA"/>
                    </a:solidFill>
                  </a:tcPr>
                </a:tc>
                <a:tc>
                  <a:txBody>
                    <a:bodyPr/>
                    <a:lstStyle/>
                    <a:p>
                      <a:pPr defTabSz="449580">
                        <a:defRPr sz="1800">
                          <a:solidFill>
                            <a:srgbClr val="000000"/>
                          </a:solidFill>
                        </a:defRPr>
                      </a:pPr>
                      <a:r>
                        <a:rPr sz="3000">
                          <a:latin typeface="Gill Sans Light"/>
                          <a:ea typeface="Gill Sans Light"/>
                          <a:cs typeface="Gill Sans Light"/>
                          <a:sym typeface="Gill Sans Light"/>
                        </a:rPr>
                        <a:t>+</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3000">
                          <a:solidFill>
                            <a:srgbClr val="0000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solidFill>
                      <a:srgbClr val="AAAAAA"/>
                    </a:solidFill>
                  </a:tcPr>
                </a:tc>
                <a:tc>
                  <a:txBody>
                    <a:bodyPr/>
                    <a:lstStyle/>
                    <a:p>
                      <a:pPr defTabSz="449580">
                        <a:defRPr sz="1800">
                          <a:solidFill>
                            <a:srgbClr val="000000"/>
                          </a:solidFill>
                        </a:defRPr>
                      </a:pPr>
                      <a:r>
                        <a:rPr sz="3000">
                          <a:latin typeface="Gill Sans Light"/>
                          <a:ea typeface="Gill Sans Light"/>
                          <a:cs typeface="Gill Sans Light"/>
                          <a:sym typeface="Gill Sans Light"/>
                        </a:rPr>
                        <a:t>-</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3000">
                          <a:solidFill>
                            <a:srgbClr val="0000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solidFill>
                      <a:srgbClr val="AAAAAA"/>
                    </a:solidFill>
                  </a:tcPr>
                </a:tc>
                <a:tc>
                  <a:txBody>
                    <a:bodyPr/>
                    <a:lstStyle/>
                    <a:p>
                      <a:pPr defTabSz="449580">
                        <a:defRPr sz="1800">
                          <a:solidFill>
                            <a:srgbClr val="000000"/>
                          </a:solidFill>
                        </a:defRPr>
                      </a:pPr>
                      <a:r>
                        <a:rPr sz="3000">
                          <a:latin typeface="Gill Sans Light"/>
                          <a:ea typeface="Gill Sans Light"/>
                          <a:cs typeface="Gill Sans Light"/>
                          <a:sym typeface="Gill Sans Light"/>
                        </a:rPr>
                        <a:t>+</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3000">
                          <a:solidFill>
                            <a:srgbClr val="0000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solidFill>
                      <a:srgbClr val="B5B5B5"/>
                    </a:solidFill>
                  </a:tcPr>
                </a:tc>
                <a:tc>
                  <a:txBody>
                    <a:bodyPr/>
                    <a:lstStyle/>
                    <a:p>
                      <a:pPr defTabSz="449580">
                        <a:defRPr sz="3000">
                          <a:solidFill>
                            <a:srgbClr val="0000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solidFill>
                      <a:srgbClr val="B5B5B5"/>
                    </a:solidFill>
                  </a:tcPr>
                </a:tc>
                <a:extLst>
                  <a:ext uri="{0D108BD9-81ED-4DB2-BD59-A6C34878D82A}">
                    <a16:rowId xmlns:a16="http://schemas.microsoft.com/office/drawing/2014/main" val="10002"/>
                  </a:ext>
                </a:extLst>
              </a:tr>
              <a:tr h="447229">
                <a:tc>
                  <a:txBody>
                    <a:bodyPr/>
                    <a:lstStyle/>
                    <a:p>
                      <a:pPr algn="l" defTabSz="449580">
                        <a:defRPr sz="1800">
                          <a:solidFill>
                            <a:srgbClr val="000000"/>
                          </a:solidFill>
                        </a:defRPr>
                      </a:pPr>
                      <a:r>
                        <a:rPr sz="3000">
                          <a:latin typeface="Gill Sans Light"/>
                          <a:ea typeface="Gill Sans Light"/>
                          <a:cs typeface="Gill Sans Light"/>
                          <a:sym typeface="Gill Sans Light"/>
                        </a:rPr>
                        <a:t>Karies</a:t>
                      </a:r>
                    </a:p>
                  </a:txBody>
                  <a:tcPr marL="0" marR="0" marT="0" marB="0"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3000">
                          <a:solidFill>
                            <a:srgbClr val="FF26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solidFill>
                      <a:srgbClr val="AAAAAA"/>
                    </a:solidFill>
                  </a:tcPr>
                </a:tc>
                <a:tc>
                  <a:txBody>
                    <a:bodyPr/>
                    <a:lstStyle/>
                    <a:p>
                      <a:pPr defTabSz="449580">
                        <a:defRPr sz="1800">
                          <a:solidFill>
                            <a:srgbClr val="000000"/>
                          </a:solidFill>
                        </a:defRPr>
                      </a:pPr>
                      <a:r>
                        <a:rPr sz="3000">
                          <a:latin typeface="Gill Sans Light"/>
                          <a:ea typeface="Gill Sans Light"/>
                          <a:cs typeface="Gill Sans Light"/>
                          <a:sym typeface="Gill Sans Light"/>
                        </a:rPr>
                        <a:t>K</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3000">
                          <a:solidFill>
                            <a:srgbClr val="FF26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solidFill>
                      <a:srgbClr val="AAAAAA"/>
                    </a:solidFill>
                  </a:tcPr>
                </a:tc>
                <a:tc>
                  <a:txBody>
                    <a:bodyPr/>
                    <a:lstStyle/>
                    <a:p>
                      <a:pPr defTabSz="449580">
                        <a:defRPr sz="1800">
                          <a:solidFill>
                            <a:srgbClr val="000000"/>
                          </a:solidFill>
                        </a:defRPr>
                      </a:pPr>
                      <a:r>
                        <a:rPr sz="3000">
                          <a:latin typeface="Gill Sans Light"/>
                          <a:ea typeface="Gill Sans Light"/>
                          <a:cs typeface="Gill Sans Light"/>
                          <a:sym typeface="Gill Sans Light"/>
                        </a:rPr>
                        <a:t>K</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K</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K</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3000">
                          <a:solidFill>
                            <a:srgbClr val="FF26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solidFill>
                      <a:srgbClr val="AAAAAA"/>
                    </a:solidFill>
                  </a:tcPr>
                </a:tc>
                <a:tc>
                  <a:txBody>
                    <a:bodyPr/>
                    <a:lstStyle/>
                    <a:p>
                      <a:pPr defTabSz="449580">
                        <a:defRPr sz="1800">
                          <a:solidFill>
                            <a:srgbClr val="000000"/>
                          </a:solidFill>
                        </a:defRPr>
                      </a:pPr>
                      <a:r>
                        <a:rPr sz="3000">
                          <a:latin typeface="Gill Sans Light"/>
                          <a:ea typeface="Gill Sans Light"/>
                          <a:cs typeface="Gill Sans Light"/>
                          <a:sym typeface="Gill Sans Light"/>
                        </a:rPr>
                        <a:t>K</a:t>
                      </a:r>
                    </a:p>
                  </a:txBody>
                  <a:tcPr marL="0" marR="0" marT="0" marB="0" anchor="ctr" horzOverflow="overflow">
                    <a:lnL w="6350">
                      <a:solidFill>
                        <a:srgbClr val="000000"/>
                      </a:solidFill>
                      <a:miter lim="400000"/>
                    </a:lnL>
                    <a:lnR w="38100">
                      <a:solidFill>
                        <a:srgbClr val="424242"/>
                      </a:solidFill>
                      <a:miter lim="400000"/>
                    </a:lnR>
                    <a:lnT w="6350">
                      <a:solidFill>
                        <a:srgbClr val="000000"/>
                      </a:solidFill>
                      <a:miter lim="400000"/>
                    </a:lnT>
                    <a:lnB w="635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K</a:t>
                      </a:r>
                    </a:p>
                  </a:txBody>
                  <a:tcPr marL="0" marR="0" marT="0" marB="0" anchor="ctr" horzOverflow="overflow">
                    <a:lnL w="38100">
                      <a:solidFill>
                        <a:srgbClr val="424242"/>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K</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K</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K	</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K</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3000">
                          <a:solidFill>
                            <a:srgbClr val="0000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solidFill>
                      <a:srgbClr val="B5B5B5"/>
                    </a:solidFill>
                  </a:tcPr>
                </a:tc>
                <a:tc>
                  <a:txBody>
                    <a:bodyPr/>
                    <a:lstStyle/>
                    <a:p>
                      <a:pPr defTabSz="449580">
                        <a:defRPr sz="3000">
                          <a:solidFill>
                            <a:srgbClr val="0000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solidFill>
                      <a:srgbClr val="B5B5B5"/>
                    </a:solidFill>
                  </a:tcPr>
                </a:tc>
                <a:extLst>
                  <a:ext uri="{0D108BD9-81ED-4DB2-BD59-A6C34878D82A}">
                    <a16:rowId xmlns:a16="http://schemas.microsoft.com/office/drawing/2014/main" val="10003"/>
                  </a:ext>
                </a:extLst>
              </a:tr>
              <a:tr h="472614">
                <a:tc>
                  <a:txBody>
                    <a:bodyPr/>
                    <a:lstStyle/>
                    <a:p>
                      <a:pPr algn="l" defTabSz="449580">
                        <a:defRPr sz="1800">
                          <a:solidFill>
                            <a:srgbClr val="000000"/>
                          </a:solidFill>
                        </a:defRPr>
                      </a:pPr>
                      <a:r>
                        <a:rPr sz="3000">
                          <a:latin typeface="Gill Sans Light"/>
                          <a:ea typeface="Gill Sans Light"/>
                          <a:cs typeface="Gill Sans Light"/>
                          <a:sym typeface="Gill Sans Light"/>
                        </a:rPr>
                        <a:t>Erosion, keilf. Def. (E/D)</a:t>
                      </a:r>
                    </a:p>
                  </a:txBody>
                  <a:tcPr marL="0" marR="0" marT="0" marB="0" horzOverflow="overflow">
                    <a:lnL w="6350">
                      <a:solidFill>
                        <a:srgbClr val="000000"/>
                      </a:solidFill>
                      <a:miter lim="400000"/>
                    </a:lnL>
                    <a:lnR w="6350">
                      <a:solidFill>
                        <a:srgbClr val="000000"/>
                      </a:solidFill>
                      <a:miter lim="400000"/>
                    </a:lnR>
                    <a:lnT w="6350">
                      <a:solidFill>
                        <a:srgbClr val="000000"/>
                      </a:solidFill>
                      <a:miter lim="400000"/>
                    </a:lnT>
                    <a:lnB w="38100">
                      <a:solidFill>
                        <a:srgbClr val="000000"/>
                      </a:solidFill>
                      <a:miter lim="400000"/>
                    </a:lnB>
                  </a:tcPr>
                </a:tc>
                <a:tc>
                  <a:txBody>
                    <a:bodyPr/>
                    <a:lstStyle/>
                    <a:p>
                      <a:pPr defTabSz="449580">
                        <a:defRPr sz="3000">
                          <a:solidFill>
                            <a:srgbClr val="0000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38100">
                      <a:solidFill>
                        <a:srgbClr val="000000"/>
                      </a:solidFill>
                      <a:miter lim="400000"/>
                    </a:lnB>
                    <a:solidFill>
                      <a:srgbClr val="AAAAAA"/>
                    </a:solidFill>
                  </a:tcPr>
                </a:tc>
                <a:tc>
                  <a:txBody>
                    <a:bodyPr/>
                    <a:lstStyle/>
                    <a:p>
                      <a:pPr defTabSz="449580">
                        <a:defRPr sz="1800">
                          <a:solidFill>
                            <a:srgbClr val="000000"/>
                          </a:solidFill>
                        </a:defRPr>
                      </a:pPr>
                      <a:r>
                        <a:rPr sz="3000">
                          <a:latin typeface="Gill Sans Light"/>
                          <a:ea typeface="Gill Sans Light"/>
                          <a:cs typeface="Gill Sans Light"/>
                          <a:sym typeface="Gill Sans Light"/>
                        </a:rPr>
                        <a:t>-</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38100">
                      <a:solidFill>
                        <a:srgbClr val="000000"/>
                      </a:solidFill>
                      <a:miter lim="400000"/>
                    </a:lnB>
                  </a:tcPr>
                </a:tc>
                <a:tc>
                  <a:txBody>
                    <a:bodyPr/>
                    <a:lstStyle/>
                    <a:p>
                      <a:pPr defTabSz="449580">
                        <a:defRPr sz="3000">
                          <a:solidFill>
                            <a:srgbClr val="0000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38100">
                      <a:solidFill>
                        <a:srgbClr val="000000"/>
                      </a:solidFill>
                      <a:miter lim="400000"/>
                    </a:lnB>
                    <a:solidFill>
                      <a:srgbClr val="AAAAAA"/>
                    </a:solidFill>
                  </a:tcPr>
                </a:tc>
                <a:tc>
                  <a:txBody>
                    <a:bodyPr/>
                    <a:lstStyle/>
                    <a:p>
                      <a:pPr defTabSz="449580">
                        <a:defRPr sz="1800">
                          <a:solidFill>
                            <a:srgbClr val="000000"/>
                          </a:solidFill>
                        </a:defRPr>
                      </a:pPr>
                      <a:r>
                        <a:rPr sz="3000">
                          <a:latin typeface="Gill Sans Light"/>
                          <a:ea typeface="Gill Sans Light"/>
                          <a:cs typeface="Gill Sans Light"/>
                          <a:sym typeface="Gill Sans Light"/>
                        </a:rPr>
                        <a:t>-</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3810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3810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38100">
                      <a:solidFill>
                        <a:srgbClr val="000000"/>
                      </a:solidFill>
                      <a:miter lim="400000"/>
                    </a:lnB>
                  </a:tcPr>
                </a:tc>
                <a:tc>
                  <a:txBody>
                    <a:bodyPr/>
                    <a:lstStyle/>
                    <a:p>
                      <a:pPr defTabSz="449580">
                        <a:defRPr sz="3000">
                          <a:solidFill>
                            <a:srgbClr val="0000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38100">
                      <a:solidFill>
                        <a:srgbClr val="000000"/>
                      </a:solidFill>
                      <a:miter lim="400000"/>
                    </a:lnB>
                    <a:solidFill>
                      <a:srgbClr val="AAAAAA"/>
                    </a:solidFill>
                  </a:tcPr>
                </a:tc>
                <a:tc>
                  <a:txBody>
                    <a:bodyPr/>
                    <a:lstStyle/>
                    <a:p>
                      <a:pPr defTabSz="449580">
                        <a:defRPr sz="1800">
                          <a:solidFill>
                            <a:srgbClr val="000000"/>
                          </a:solidFill>
                        </a:defRPr>
                      </a:pPr>
                      <a:r>
                        <a:rPr sz="3000">
                          <a:latin typeface="Gill Sans Light"/>
                          <a:ea typeface="Gill Sans Light"/>
                          <a:cs typeface="Gill Sans Light"/>
                          <a:sym typeface="Gill Sans Light"/>
                        </a:rPr>
                        <a:t>-</a:t>
                      </a:r>
                    </a:p>
                  </a:txBody>
                  <a:tcPr marL="0" marR="0" marT="0" marB="0" anchor="ctr" horzOverflow="overflow">
                    <a:lnL w="6350">
                      <a:solidFill>
                        <a:srgbClr val="000000"/>
                      </a:solidFill>
                      <a:miter lim="400000"/>
                    </a:lnL>
                    <a:lnR w="38100">
                      <a:solidFill>
                        <a:srgbClr val="424242"/>
                      </a:solidFill>
                      <a:miter lim="400000"/>
                    </a:lnR>
                    <a:lnT w="6350">
                      <a:solidFill>
                        <a:srgbClr val="000000"/>
                      </a:solidFill>
                      <a:miter lim="400000"/>
                    </a:lnT>
                    <a:lnB w="3810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a:t>
                      </a:r>
                    </a:p>
                  </a:txBody>
                  <a:tcPr marL="0" marR="0" marT="0" marB="0" anchor="ctr" horzOverflow="overflow">
                    <a:lnL w="38100">
                      <a:solidFill>
                        <a:srgbClr val="424242"/>
                      </a:solidFill>
                      <a:miter lim="400000"/>
                    </a:lnL>
                    <a:lnR w="6350">
                      <a:solidFill>
                        <a:srgbClr val="000000"/>
                      </a:solidFill>
                      <a:miter lim="400000"/>
                    </a:lnR>
                    <a:lnT w="6350">
                      <a:solidFill>
                        <a:srgbClr val="000000"/>
                      </a:solidFill>
                      <a:miter lim="400000"/>
                    </a:lnT>
                    <a:lnB w="3810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3810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3810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3810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3810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38100">
                      <a:solidFill>
                        <a:srgbClr val="000000"/>
                      </a:solidFill>
                      <a:miter lim="400000"/>
                    </a:lnB>
                  </a:tcPr>
                </a:tc>
                <a:tc>
                  <a:txBody>
                    <a:bodyPr/>
                    <a:lstStyle/>
                    <a:p>
                      <a:pPr defTabSz="449580">
                        <a:defRPr sz="3000">
                          <a:solidFill>
                            <a:srgbClr val="0000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38100">
                      <a:solidFill>
                        <a:srgbClr val="000000"/>
                      </a:solidFill>
                      <a:miter lim="400000"/>
                    </a:lnB>
                    <a:solidFill>
                      <a:srgbClr val="B5B5B5"/>
                    </a:solidFill>
                  </a:tcPr>
                </a:tc>
                <a:tc>
                  <a:txBody>
                    <a:bodyPr/>
                    <a:lstStyle/>
                    <a:p>
                      <a:pPr defTabSz="449580">
                        <a:defRPr sz="3000">
                          <a:solidFill>
                            <a:srgbClr val="0000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38100">
                      <a:solidFill>
                        <a:srgbClr val="000000"/>
                      </a:solidFill>
                      <a:miter lim="400000"/>
                    </a:lnB>
                    <a:solidFill>
                      <a:srgbClr val="B5B5B5"/>
                    </a:solidFill>
                  </a:tcPr>
                </a:tc>
                <a:extLst>
                  <a:ext uri="{0D108BD9-81ED-4DB2-BD59-A6C34878D82A}">
                    <a16:rowId xmlns:a16="http://schemas.microsoft.com/office/drawing/2014/main" val="10004"/>
                  </a:ext>
                </a:extLst>
              </a:tr>
              <a:tr h="472614">
                <a:tc>
                  <a:txBody>
                    <a:bodyPr/>
                    <a:lstStyle/>
                    <a:p>
                      <a:pPr algn="l" defTabSz="449580">
                        <a:defRPr sz="1800">
                          <a:solidFill>
                            <a:srgbClr val="000000"/>
                          </a:solidFill>
                        </a:defRPr>
                      </a:pPr>
                      <a:r>
                        <a:rPr sz="3000">
                          <a:latin typeface="Gill Sans Light"/>
                          <a:ea typeface="Gill Sans Light"/>
                          <a:cs typeface="Gill Sans Light"/>
                          <a:sym typeface="Gill Sans Light"/>
                        </a:rPr>
                        <a:t>Erosion, keilf. Def. (E/D)</a:t>
                      </a:r>
                    </a:p>
                  </a:txBody>
                  <a:tcPr marL="0" marR="0" marT="0" marB="0" horzOverflow="overflow">
                    <a:lnL w="6350">
                      <a:solidFill>
                        <a:srgbClr val="000000"/>
                      </a:solidFill>
                      <a:miter lim="400000"/>
                    </a:lnL>
                    <a:lnR w="6350">
                      <a:solidFill>
                        <a:srgbClr val="000000"/>
                      </a:solidFill>
                      <a:miter lim="400000"/>
                    </a:lnR>
                    <a:lnT w="38100">
                      <a:solidFill>
                        <a:srgbClr val="000000"/>
                      </a:solidFill>
                      <a:miter lim="400000"/>
                    </a:lnT>
                    <a:lnB w="6350">
                      <a:solidFill>
                        <a:srgbClr val="000000"/>
                      </a:solidFill>
                      <a:miter lim="400000"/>
                    </a:lnB>
                  </a:tcPr>
                </a:tc>
                <a:tc>
                  <a:txBody>
                    <a:bodyPr/>
                    <a:lstStyle/>
                    <a:p>
                      <a:pPr defTabSz="449580">
                        <a:defRPr sz="3000">
                          <a:solidFill>
                            <a:srgbClr val="0000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6350">
                      <a:solidFill>
                        <a:srgbClr val="000000"/>
                      </a:solidFill>
                      <a:miter lim="400000"/>
                    </a:lnR>
                    <a:lnT w="38100">
                      <a:solidFill>
                        <a:srgbClr val="000000"/>
                      </a:solidFill>
                      <a:miter lim="400000"/>
                    </a:lnT>
                    <a:lnB w="6350">
                      <a:solidFill>
                        <a:srgbClr val="000000"/>
                      </a:solidFill>
                      <a:miter lim="400000"/>
                    </a:lnB>
                    <a:solidFill>
                      <a:srgbClr val="B5B5B5"/>
                    </a:solidFill>
                  </a:tcPr>
                </a:tc>
                <a:tc>
                  <a:txBody>
                    <a:bodyPr/>
                    <a:lstStyle/>
                    <a:p>
                      <a:pPr defTabSz="449580">
                        <a:defRPr sz="3000">
                          <a:solidFill>
                            <a:srgbClr val="0000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6350">
                      <a:solidFill>
                        <a:srgbClr val="000000"/>
                      </a:solidFill>
                      <a:miter lim="400000"/>
                    </a:lnR>
                    <a:lnT w="38100">
                      <a:solidFill>
                        <a:srgbClr val="000000"/>
                      </a:solidFill>
                      <a:miter lim="400000"/>
                    </a:lnT>
                    <a:lnB w="6350">
                      <a:solidFill>
                        <a:srgbClr val="000000"/>
                      </a:solidFill>
                      <a:miter lim="400000"/>
                    </a:lnB>
                    <a:solidFill>
                      <a:srgbClr val="B5B5B5"/>
                    </a:solidFill>
                  </a:tcPr>
                </a:tc>
                <a:tc>
                  <a:txBody>
                    <a:bodyPr/>
                    <a:lstStyle/>
                    <a:p>
                      <a:pPr defTabSz="449580">
                        <a:defRPr sz="1800">
                          <a:solidFill>
                            <a:srgbClr val="000000"/>
                          </a:solidFill>
                        </a:defRPr>
                      </a:pPr>
                      <a:r>
                        <a:rPr sz="3000">
                          <a:latin typeface="Gill Sans Light"/>
                          <a:ea typeface="Gill Sans Light"/>
                          <a:cs typeface="Gill Sans Light"/>
                          <a:sym typeface="Gill Sans Light"/>
                        </a:rPr>
                        <a:t>-</a:t>
                      </a:r>
                    </a:p>
                  </a:txBody>
                  <a:tcPr marL="0" marR="0" marT="0" marB="0" anchor="ctr" horzOverflow="overflow">
                    <a:lnL w="6350">
                      <a:solidFill>
                        <a:srgbClr val="000000"/>
                      </a:solidFill>
                      <a:miter lim="400000"/>
                    </a:lnL>
                    <a:lnR w="6350">
                      <a:solidFill>
                        <a:srgbClr val="000000"/>
                      </a:solidFill>
                      <a:miter lim="400000"/>
                    </a:lnR>
                    <a:lnT w="38100">
                      <a:solidFill>
                        <a:srgbClr val="000000"/>
                      </a:solidFill>
                      <a:miter lim="400000"/>
                    </a:lnT>
                    <a:lnB w="635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a:t>
                      </a:r>
                    </a:p>
                  </a:txBody>
                  <a:tcPr marL="0" marR="0" marT="0" marB="0" anchor="ctr" horzOverflow="overflow">
                    <a:lnL w="6350">
                      <a:solidFill>
                        <a:srgbClr val="000000"/>
                      </a:solidFill>
                      <a:miter lim="400000"/>
                    </a:lnL>
                    <a:lnR w="6350">
                      <a:solidFill>
                        <a:srgbClr val="000000"/>
                      </a:solidFill>
                      <a:miter lim="400000"/>
                    </a:lnR>
                    <a:lnT w="38100">
                      <a:solidFill>
                        <a:srgbClr val="000000"/>
                      </a:solidFill>
                      <a:miter lim="400000"/>
                    </a:lnT>
                    <a:lnB w="6350">
                      <a:solidFill>
                        <a:srgbClr val="000000"/>
                      </a:solidFill>
                      <a:miter lim="400000"/>
                    </a:lnB>
                  </a:tcPr>
                </a:tc>
                <a:tc>
                  <a:txBody>
                    <a:bodyPr/>
                    <a:lstStyle/>
                    <a:p>
                      <a:pPr defTabSz="449580">
                        <a:defRPr sz="3000">
                          <a:solidFill>
                            <a:srgbClr val="0000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6350">
                      <a:solidFill>
                        <a:srgbClr val="000000"/>
                      </a:solidFill>
                      <a:miter lim="400000"/>
                    </a:lnR>
                    <a:lnT w="38100">
                      <a:solidFill>
                        <a:srgbClr val="000000"/>
                      </a:solidFill>
                      <a:miter lim="400000"/>
                    </a:lnT>
                    <a:lnB w="6350">
                      <a:solidFill>
                        <a:srgbClr val="000000"/>
                      </a:solidFill>
                      <a:miter lim="400000"/>
                    </a:lnB>
                    <a:solidFill>
                      <a:srgbClr val="B5B5B5"/>
                    </a:solidFill>
                  </a:tcPr>
                </a:tc>
                <a:tc>
                  <a:txBody>
                    <a:bodyPr/>
                    <a:lstStyle/>
                    <a:p>
                      <a:pPr defTabSz="449580">
                        <a:defRPr sz="1800">
                          <a:solidFill>
                            <a:srgbClr val="000000"/>
                          </a:solidFill>
                        </a:defRPr>
                      </a:pPr>
                      <a:r>
                        <a:rPr sz="3000">
                          <a:latin typeface="Gill Sans Light"/>
                          <a:ea typeface="Gill Sans Light"/>
                          <a:cs typeface="Gill Sans Light"/>
                          <a:sym typeface="Gill Sans Light"/>
                        </a:rPr>
                        <a:t>-</a:t>
                      </a:r>
                    </a:p>
                  </a:txBody>
                  <a:tcPr marL="0" marR="0" marT="0" marB="0" anchor="ctr" horzOverflow="overflow">
                    <a:lnL w="6350">
                      <a:solidFill>
                        <a:srgbClr val="000000"/>
                      </a:solidFill>
                      <a:miter lim="400000"/>
                    </a:lnL>
                    <a:lnR w="6350">
                      <a:solidFill>
                        <a:srgbClr val="000000"/>
                      </a:solidFill>
                      <a:miter lim="400000"/>
                    </a:lnR>
                    <a:lnT w="38100">
                      <a:solidFill>
                        <a:srgbClr val="000000"/>
                      </a:solidFill>
                      <a:miter lim="400000"/>
                    </a:lnT>
                    <a:lnB w="635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a:t>
                      </a:r>
                    </a:p>
                  </a:txBody>
                  <a:tcPr marL="0" marR="0" marT="0" marB="0" anchor="ctr" horzOverflow="overflow">
                    <a:lnL w="6350">
                      <a:solidFill>
                        <a:srgbClr val="000000"/>
                      </a:solidFill>
                      <a:miter lim="400000"/>
                    </a:lnL>
                    <a:lnR w="6350">
                      <a:solidFill>
                        <a:srgbClr val="000000"/>
                      </a:solidFill>
                      <a:miter lim="400000"/>
                    </a:lnR>
                    <a:lnT w="38100">
                      <a:solidFill>
                        <a:srgbClr val="000000"/>
                      </a:solidFill>
                      <a:miter lim="400000"/>
                    </a:lnT>
                    <a:lnB w="635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a:t>
                      </a:r>
                    </a:p>
                  </a:txBody>
                  <a:tcPr marL="0" marR="0" marT="0" marB="0" anchor="ctr" horzOverflow="overflow">
                    <a:lnL w="6350">
                      <a:solidFill>
                        <a:srgbClr val="000000"/>
                      </a:solidFill>
                      <a:miter lim="400000"/>
                    </a:lnL>
                    <a:lnR w="38100">
                      <a:solidFill>
                        <a:srgbClr val="424242"/>
                      </a:solidFill>
                      <a:miter lim="400000"/>
                    </a:lnR>
                    <a:lnT w="38100">
                      <a:solidFill>
                        <a:srgbClr val="000000"/>
                      </a:solidFill>
                      <a:miter lim="400000"/>
                    </a:lnT>
                    <a:lnB w="635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a:t>
                      </a:r>
                    </a:p>
                  </a:txBody>
                  <a:tcPr marL="0" marR="0" marT="0" marB="0" anchor="ctr" horzOverflow="overflow">
                    <a:lnL w="38100">
                      <a:solidFill>
                        <a:srgbClr val="424242"/>
                      </a:solidFill>
                      <a:miter lim="400000"/>
                    </a:lnL>
                    <a:lnR w="6350">
                      <a:solidFill>
                        <a:srgbClr val="000000"/>
                      </a:solidFill>
                      <a:miter lim="400000"/>
                    </a:lnR>
                    <a:lnT w="38100">
                      <a:solidFill>
                        <a:srgbClr val="000000"/>
                      </a:solidFill>
                      <a:miter lim="400000"/>
                    </a:lnT>
                    <a:lnB w="635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a:t>
                      </a:r>
                    </a:p>
                  </a:txBody>
                  <a:tcPr marL="0" marR="0" marT="0" marB="0" anchor="ctr" horzOverflow="overflow">
                    <a:lnL w="6350">
                      <a:solidFill>
                        <a:srgbClr val="000000"/>
                      </a:solidFill>
                      <a:miter lim="400000"/>
                    </a:lnL>
                    <a:lnR w="6350">
                      <a:solidFill>
                        <a:srgbClr val="000000"/>
                      </a:solidFill>
                      <a:miter lim="400000"/>
                    </a:lnR>
                    <a:lnT w="38100">
                      <a:solidFill>
                        <a:srgbClr val="000000"/>
                      </a:solidFill>
                      <a:miter lim="400000"/>
                    </a:lnT>
                    <a:lnB w="635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a:t>
                      </a:r>
                    </a:p>
                  </a:txBody>
                  <a:tcPr marL="0" marR="0" marT="0" marB="0" anchor="ctr" horzOverflow="overflow">
                    <a:lnL w="6350">
                      <a:solidFill>
                        <a:srgbClr val="000000"/>
                      </a:solidFill>
                      <a:miter lim="400000"/>
                    </a:lnL>
                    <a:lnR w="6350">
                      <a:solidFill>
                        <a:srgbClr val="000000"/>
                      </a:solidFill>
                      <a:miter lim="400000"/>
                    </a:lnR>
                    <a:lnT w="38100">
                      <a:solidFill>
                        <a:srgbClr val="000000"/>
                      </a:solidFill>
                      <a:miter lim="400000"/>
                    </a:lnT>
                    <a:lnB w="635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a:t>
                      </a:r>
                    </a:p>
                  </a:txBody>
                  <a:tcPr marL="0" marR="0" marT="0" marB="0" anchor="ctr" horzOverflow="overflow">
                    <a:lnL w="6350">
                      <a:solidFill>
                        <a:srgbClr val="000000"/>
                      </a:solidFill>
                      <a:miter lim="400000"/>
                    </a:lnL>
                    <a:lnR w="6350">
                      <a:solidFill>
                        <a:srgbClr val="000000"/>
                      </a:solidFill>
                      <a:miter lim="400000"/>
                    </a:lnR>
                    <a:lnT w="38100">
                      <a:solidFill>
                        <a:srgbClr val="000000"/>
                      </a:solidFill>
                      <a:miter lim="400000"/>
                    </a:lnT>
                    <a:lnB w="635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a:t>
                      </a:r>
                    </a:p>
                  </a:txBody>
                  <a:tcPr marL="0" marR="0" marT="0" marB="0" anchor="ctr" horzOverflow="overflow">
                    <a:lnL w="6350">
                      <a:solidFill>
                        <a:srgbClr val="000000"/>
                      </a:solidFill>
                      <a:miter lim="400000"/>
                    </a:lnL>
                    <a:lnR w="6350">
                      <a:solidFill>
                        <a:srgbClr val="000000"/>
                      </a:solidFill>
                      <a:miter lim="400000"/>
                    </a:lnR>
                    <a:lnT w="38100">
                      <a:solidFill>
                        <a:srgbClr val="000000"/>
                      </a:solidFill>
                      <a:miter lim="400000"/>
                    </a:lnT>
                    <a:lnB w="635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a:t>
                      </a:r>
                    </a:p>
                  </a:txBody>
                  <a:tcPr marL="0" marR="0" marT="0" marB="0" anchor="ctr" horzOverflow="overflow">
                    <a:lnL w="6350">
                      <a:solidFill>
                        <a:srgbClr val="000000"/>
                      </a:solidFill>
                      <a:miter lim="400000"/>
                    </a:lnL>
                    <a:lnR w="6350">
                      <a:solidFill>
                        <a:srgbClr val="000000"/>
                      </a:solidFill>
                      <a:miter lim="400000"/>
                    </a:lnR>
                    <a:lnT w="38100">
                      <a:solidFill>
                        <a:srgbClr val="000000"/>
                      </a:solidFill>
                      <a:miter lim="400000"/>
                    </a:lnT>
                    <a:lnB w="635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a:t>
                      </a:r>
                    </a:p>
                  </a:txBody>
                  <a:tcPr marL="0" marR="0" marT="0" marB="0" anchor="ctr" horzOverflow="overflow">
                    <a:lnL w="6350">
                      <a:solidFill>
                        <a:srgbClr val="000000"/>
                      </a:solidFill>
                      <a:miter lim="400000"/>
                    </a:lnL>
                    <a:lnR w="6350">
                      <a:solidFill>
                        <a:srgbClr val="000000"/>
                      </a:solidFill>
                      <a:miter lim="400000"/>
                    </a:lnR>
                    <a:lnT w="38100">
                      <a:solidFill>
                        <a:srgbClr val="000000"/>
                      </a:solidFill>
                      <a:miter lim="400000"/>
                    </a:lnT>
                    <a:lnB w="6350">
                      <a:solidFill>
                        <a:srgbClr val="000000"/>
                      </a:solidFill>
                      <a:miter lim="400000"/>
                    </a:lnB>
                  </a:tcPr>
                </a:tc>
                <a:tc>
                  <a:txBody>
                    <a:bodyPr/>
                    <a:lstStyle/>
                    <a:p>
                      <a:pPr defTabSz="449580">
                        <a:defRPr sz="3000">
                          <a:solidFill>
                            <a:srgbClr val="0000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6350">
                      <a:solidFill>
                        <a:srgbClr val="000000"/>
                      </a:solidFill>
                      <a:miter lim="400000"/>
                    </a:lnR>
                    <a:lnT w="38100">
                      <a:solidFill>
                        <a:srgbClr val="000000"/>
                      </a:solidFill>
                      <a:miter lim="400000"/>
                    </a:lnT>
                    <a:lnB w="6350">
                      <a:solidFill>
                        <a:srgbClr val="000000"/>
                      </a:solidFill>
                      <a:miter lim="400000"/>
                    </a:lnB>
                    <a:solidFill>
                      <a:srgbClr val="AAAAAA"/>
                    </a:solidFill>
                  </a:tcPr>
                </a:tc>
                <a:extLst>
                  <a:ext uri="{0D108BD9-81ED-4DB2-BD59-A6C34878D82A}">
                    <a16:rowId xmlns:a16="http://schemas.microsoft.com/office/drawing/2014/main" val="10005"/>
                  </a:ext>
                </a:extLst>
              </a:tr>
              <a:tr h="447229">
                <a:tc>
                  <a:txBody>
                    <a:bodyPr/>
                    <a:lstStyle/>
                    <a:p>
                      <a:pPr algn="l" defTabSz="449580">
                        <a:defRPr sz="1800">
                          <a:solidFill>
                            <a:srgbClr val="000000"/>
                          </a:solidFill>
                        </a:defRPr>
                      </a:pPr>
                      <a:r>
                        <a:rPr sz="3000">
                          <a:latin typeface="Gill Sans Light"/>
                          <a:ea typeface="Gill Sans Light"/>
                          <a:cs typeface="Gill Sans Light"/>
                          <a:sym typeface="Gill Sans Light"/>
                        </a:rPr>
                        <a:t>Karies</a:t>
                      </a:r>
                    </a:p>
                  </a:txBody>
                  <a:tcPr marL="0" marR="0" marT="0" marB="0"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3000">
                          <a:solidFill>
                            <a:srgbClr val="FF26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solidFill>
                      <a:srgbClr val="B5B5B5"/>
                    </a:solidFill>
                  </a:tcPr>
                </a:tc>
                <a:tc>
                  <a:txBody>
                    <a:bodyPr/>
                    <a:lstStyle/>
                    <a:p>
                      <a:pPr defTabSz="449580">
                        <a:defRPr sz="3000">
                          <a:solidFill>
                            <a:srgbClr val="FF26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solidFill>
                      <a:srgbClr val="B5B5B5"/>
                    </a:solidFill>
                  </a:tcPr>
                </a:tc>
                <a:tc>
                  <a:txBody>
                    <a:bodyPr/>
                    <a:lstStyle/>
                    <a:p>
                      <a:pPr defTabSz="449580">
                        <a:defRPr sz="1800">
                          <a:solidFill>
                            <a:srgbClr val="000000"/>
                          </a:solidFill>
                        </a:defRPr>
                      </a:pPr>
                      <a:r>
                        <a:rPr sz="3000">
                          <a:latin typeface="Gill Sans Light"/>
                          <a:ea typeface="Gill Sans Light"/>
                          <a:cs typeface="Gill Sans Light"/>
                          <a:sym typeface="Gill Sans Light"/>
                        </a:rPr>
                        <a:t>K</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K</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3000">
                          <a:solidFill>
                            <a:srgbClr val="FF26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solidFill>
                      <a:srgbClr val="B5B5B5"/>
                    </a:solidFill>
                  </a:tcPr>
                </a:tc>
                <a:tc>
                  <a:txBody>
                    <a:bodyPr/>
                    <a:lstStyle/>
                    <a:p>
                      <a:pPr defTabSz="449580">
                        <a:defRPr sz="1800">
                          <a:solidFill>
                            <a:srgbClr val="000000"/>
                          </a:solidFill>
                        </a:defRPr>
                      </a:pPr>
                      <a:r>
                        <a:rPr sz="3000">
                          <a:latin typeface="Gill Sans Light"/>
                          <a:ea typeface="Gill Sans Light"/>
                          <a:cs typeface="Gill Sans Light"/>
                          <a:sym typeface="Gill Sans Light"/>
                        </a:rPr>
                        <a:t>K</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K</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K</a:t>
                      </a:r>
                    </a:p>
                  </a:txBody>
                  <a:tcPr marL="0" marR="0" marT="0" marB="0" anchor="ctr" horzOverflow="overflow">
                    <a:lnL w="6350">
                      <a:solidFill>
                        <a:srgbClr val="000000"/>
                      </a:solidFill>
                      <a:miter lim="400000"/>
                    </a:lnL>
                    <a:lnR w="38100">
                      <a:solidFill>
                        <a:srgbClr val="424242"/>
                      </a:solidFill>
                      <a:miter lim="400000"/>
                    </a:lnR>
                    <a:lnT w="6350">
                      <a:solidFill>
                        <a:srgbClr val="000000"/>
                      </a:solidFill>
                      <a:miter lim="400000"/>
                    </a:lnT>
                    <a:lnB w="635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K</a:t>
                      </a:r>
                    </a:p>
                  </a:txBody>
                  <a:tcPr marL="0" marR="0" marT="0" marB="0" anchor="ctr" horzOverflow="overflow">
                    <a:lnL w="38100">
                      <a:solidFill>
                        <a:srgbClr val="424242"/>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K</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K</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K</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K</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3000">
                          <a:solidFill>
                            <a:srgbClr val="0000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solidFill>
                      <a:srgbClr val="AAAAAA"/>
                    </a:solidFill>
                  </a:tcPr>
                </a:tc>
                <a:extLst>
                  <a:ext uri="{0D108BD9-81ED-4DB2-BD59-A6C34878D82A}">
                    <a16:rowId xmlns:a16="http://schemas.microsoft.com/office/drawing/2014/main" val="10006"/>
                  </a:ext>
                </a:extLst>
              </a:tr>
              <a:tr h="447229">
                <a:tc>
                  <a:txBody>
                    <a:bodyPr/>
                    <a:lstStyle/>
                    <a:p>
                      <a:pPr algn="l" defTabSz="449580">
                        <a:defRPr sz="1800">
                          <a:solidFill>
                            <a:srgbClr val="000000"/>
                          </a:solidFill>
                        </a:defRPr>
                      </a:pPr>
                      <a:r>
                        <a:rPr sz="3000">
                          <a:latin typeface="Gill Sans Light"/>
                          <a:ea typeface="Gill Sans Light"/>
                          <a:cs typeface="Gill Sans Light"/>
                          <a:sym typeface="Gill Sans Light"/>
                        </a:rPr>
                        <a:t>CO2-Test (+/-)</a:t>
                      </a:r>
                    </a:p>
                  </a:txBody>
                  <a:tcPr marL="0" marR="0" marT="0" marB="0"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3000">
                          <a:solidFill>
                            <a:srgbClr val="0080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solidFill>
                      <a:srgbClr val="B5B5B5"/>
                    </a:solidFill>
                  </a:tcPr>
                </a:tc>
                <a:tc>
                  <a:txBody>
                    <a:bodyPr/>
                    <a:lstStyle/>
                    <a:p>
                      <a:pPr defTabSz="449580">
                        <a:defRPr sz="3000">
                          <a:solidFill>
                            <a:srgbClr val="0080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solidFill>
                      <a:srgbClr val="B5B5B5"/>
                    </a:solidFill>
                  </a:tcPr>
                </a:tc>
                <a:tc>
                  <a:txBody>
                    <a:bodyPr/>
                    <a:lstStyle/>
                    <a:p>
                      <a:pPr defTabSz="449580">
                        <a:defRPr sz="1800">
                          <a:solidFill>
                            <a:srgbClr val="000000"/>
                          </a:solidFill>
                        </a:defRPr>
                      </a:pPr>
                      <a:r>
                        <a:rPr sz="3000">
                          <a:latin typeface="Gill Sans Light"/>
                          <a:ea typeface="Gill Sans Light"/>
                          <a:cs typeface="Gill Sans Light"/>
                          <a:sym typeface="Gill Sans Light"/>
                        </a:rPr>
                        <a:t>+</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3000">
                          <a:solidFill>
                            <a:srgbClr val="0080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solidFill>
                      <a:srgbClr val="B5B5B5"/>
                    </a:solidFill>
                  </a:tcPr>
                </a:tc>
                <a:tc>
                  <a:txBody>
                    <a:bodyPr/>
                    <a:lstStyle/>
                    <a:p>
                      <a:pPr defTabSz="449580">
                        <a:defRPr sz="1800">
                          <a:solidFill>
                            <a:srgbClr val="000000"/>
                          </a:solidFill>
                        </a:defRPr>
                      </a:pPr>
                      <a:r>
                        <a:rPr sz="3000">
                          <a:latin typeface="Gill Sans Light"/>
                          <a:ea typeface="Gill Sans Light"/>
                          <a:cs typeface="Gill Sans Light"/>
                          <a:sym typeface="Gill Sans Light"/>
                        </a:rPr>
                        <a:t>+</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a:t>
                      </a:r>
                    </a:p>
                  </a:txBody>
                  <a:tcPr marL="0" marR="0" marT="0" marB="0" anchor="ctr" horzOverflow="overflow">
                    <a:lnL w="6350">
                      <a:solidFill>
                        <a:srgbClr val="000000"/>
                      </a:solidFill>
                      <a:miter lim="400000"/>
                    </a:lnL>
                    <a:lnR w="38100">
                      <a:solidFill>
                        <a:srgbClr val="424242"/>
                      </a:solidFill>
                      <a:miter lim="400000"/>
                    </a:lnR>
                    <a:lnT w="6350">
                      <a:solidFill>
                        <a:srgbClr val="000000"/>
                      </a:solidFill>
                      <a:miter lim="400000"/>
                    </a:lnT>
                    <a:lnB w="635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a:t>
                      </a:r>
                    </a:p>
                  </a:txBody>
                  <a:tcPr marL="0" marR="0" marT="0" marB="0" anchor="ctr" horzOverflow="overflow">
                    <a:lnL w="38100">
                      <a:solidFill>
                        <a:srgbClr val="424242"/>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3000">
                          <a:solidFill>
                            <a:srgbClr val="0000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solidFill>
                      <a:srgbClr val="AAAAAA"/>
                    </a:solidFill>
                  </a:tcPr>
                </a:tc>
                <a:extLst>
                  <a:ext uri="{0D108BD9-81ED-4DB2-BD59-A6C34878D82A}">
                    <a16:rowId xmlns:a16="http://schemas.microsoft.com/office/drawing/2014/main" val="10007"/>
                  </a:ext>
                </a:extLst>
              </a:tr>
              <a:tr h="447229">
                <a:tc>
                  <a:txBody>
                    <a:bodyPr/>
                    <a:lstStyle/>
                    <a:p>
                      <a:pPr algn="l" defTabSz="449580">
                        <a:defRPr sz="1800">
                          <a:solidFill>
                            <a:srgbClr val="000000"/>
                          </a:solidFill>
                        </a:defRPr>
                      </a:pPr>
                      <a:r>
                        <a:rPr sz="3000">
                          <a:latin typeface="Gill Sans Light"/>
                          <a:ea typeface="Gill Sans Light"/>
                          <a:cs typeface="Gill Sans Light"/>
                          <a:sym typeface="Gill Sans Light"/>
                        </a:rPr>
                        <a:t>Perkussion (+/-)</a:t>
                      </a:r>
                    </a:p>
                  </a:txBody>
                  <a:tcPr marL="0" marR="0" marT="0" marB="0"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3000">
                          <a:solidFill>
                            <a:srgbClr val="0080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solidFill>
                      <a:srgbClr val="B5B5B5"/>
                    </a:solidFill>
                  </a:tcPr>
                </a:tc>
                <a:tc>
                  <a:txBody>
                    <a:bodyPr/>
                    <a:lstStyle/>
                    <a:p>
                      <a:pPr defTabSz="449580">
                        <a:defRPr sz="3000">
                          <a:solidFill>
                            <a:srgbClr val="0080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solidFill>
                      <a:srgbClr val="B5B5B5"/>
                    </a:solidFill>
                  </a:tcPr>
                </a:tc>
                <a:tc>
                  <a:txBody>
                    <a:bodyPr/>
                    <a:lstStyle/>
                    <a:p>
                      <a:pPr defTabSz="449580">
                        <a:defRPr sz="1800">
                          <a:solidFill>
                            <a:srgbClr val="000000"/>
                          </a:solidFill>
                        </a:defRPr>
                      </a:pPr>
                      <a:r>
                        <a:rPr sz="3000">
                          <a:latin typeface="Gill Sans Light"/>
                          <a:ea typeface="Gill Sans Light"/>
                          <a:cs typeface="Gill Sans Light"/>
                          <a:sym typeface="Gill Sans Light"/>
                        </a:rPr>
                        <a:t>-</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3000">
                          <a:solidFill>
                            <a:srgbClr val="0080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solidFill>
                      <a:srgbClr val="B5B5B5"/>
                    </a:solidFill>
                  </a:tcPr>
                </a:tc>
                <a:tc>
                  <a:txBody>
                    <a:bodyPr/>
                    <a:lstStyle/>
                    <a:p>
                      <a:pPr defTabSz="449580">
                        <a:defRPr sz="1800">
                          <a:solidFill>
                            <a:srgbClr val="000000"/>
                          </a:solidFill>
                        </a:defRPr>
                      </a:pPr>
                      <a:r>
                        <a:rPr sz="3000">
                          <a:latin typeface="Gill Sans Light"/>
                          <a:ea typeface="Gill Sans Light"/>
                          <a:cs typeface="Gill Sans Light"/>
                          <a:sym typeface="Gill Sans Light"/>
                        </a:rPr>
                        <a:t>-</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a:t>
                      </a:r>
                    </a:p>
                  </a:txBody>
                  <a:tcPr marL="0" marR="0" marT="0" marB="0" anchor="ctr" horzOverflow="overflow">
                    <a:lnL w="6350">
                      <a:solidFill>
                        <a:srgbClr val="000000"/>
                      </a:solidFill>
                      <a:miter lim="400000"/>
                    </a:lnL>
                    <a:lnR w="38100">
                      <a:solidFill>
                        <a:srgbClr val="424242"/>
                      </a:solidFill>
                      <a:miter lim="400000"/>
                    </a:lnR>
                    <a:lnT w="6350">
                      <a:solidFill>
                        <a:srgbClr val="000000"/>
                      </a:solidFill>
                      <a:miter lim="400000"/>
                    </a:lnT>
                    <a:lnB w="635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a:t>
                      </a:r>
                    </a:p>
                  </a:txBody>
                  <a:tcPr marL="0" marR="0" marT="0" marB="0" anchor="ctr" horzOverflow="overflow">
                    <a:lnL w="38100">
                      <a:solidFill>
                        <a:srgbClr val="424242"/>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3000">
                          <a:solidFill>
                            <a:srgbClr val="0000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solidFill>
                      <a:srgbClr val="AAAAAA"/>
                    </a:solidFill>
                  </a:tcPr>
                </a:tc>
                <a:extLst>
                  <a:ext uri="{0D108BD9-81ED-4DB2-BD59-A6C34878D82A}">
                    <a16:rowId xmlns:a16="http://schemas.microsoft.com/office/drawing/2014/main" val="10008"/>
                  </a:ext>
                </a:extLst>
              </a:tr>
              <a:tr h="456952">
                <a:tc>
                  <a:txBody>
                    <a:bodyPr/>
                    <a:lstStyle/>
                    <a:p>
                      <a:pPr algn="l" defTabSz="449580">
                        <a:defRPr sz="3000">
                          <a:solidFill>
                            <a:srgbClr val="000000"/>
                          </a:solidFill>
                          <a:latin typeface="Gill Sans Light"/>
                          <a:ea typeface="Gill Sans Light"/>
                          <a:cs typeface="Gill Sans Light"/>
                          <a:sym typeface="Gill Sans Light"/>
                        </a:defRPr>
                      </a:pPr>
                      <a:endParaRPr/>
                    </a:p>
                  </a:txBody>
                  <a:tcPr marL="0" marR="0" marT="0" marB="0" horzOverflow="overflow">
                    <a:lnL w="6350">
                      <a:solidFill>
                        <a:srgbClr val="000000"/>
                      </a:solidFill>
                      <a:miter lim="400000"/>
                    </a:lnL>
                    <a:lnR w="6350">
                      <a:solidFill>
                        <a:srgbClr val="000000"/>
                      </a:solidFill>
                      <a:miter lim="400000"/>
                    </a:lnR>
                    <a:lnT w="6350">
                      <a:solidFill>
                        <a:srgbClr val="000000"/>
                      </a:solidFill>
                      <a:miter lim="400000"/>
                    </a:lnT>
                    <a:lnB w="2540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48</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25400">
                      <a:solidFill>
                        <a:srgbClr val="000000"/>
                      </a:solidFill>
                      <a:miter lim="400000"/>
                    </a:lnB>
                    <a:solidFill>
                      <a:srgbClr val="B5B5B5"/>
                    </a:solidFill>
                  </a:tcPr>
                </a:tc>
                <a:tc>
                  <a:txBody>
                    <a:bodyPr/>
                    <a:lstStyle/>
                    <a:p>
                      <a:pPr defTabSz="449580">
                        <a:defRPr sz="1800">
                          <a:solidFill>
                            <a:srgbClr val="000000"/>
                          </a:solidFill>
                        </a:defRPr>
                      </a:pPr>
                      <a:r>
                        <a:rPr sz="3000">
                          <a:latin typeface="Gill Sans Light"/>
                          <a:ea typeface="Gill Sans Light"/>
                          <a:cs typeface="Gill Sans Light"/>
                          <a:sym typeface="Gill Sans Light"/>
                        </a:rPr>
                        <a:t>47</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25400">
                      <a:solidFill>
                        <a:srgbClr val="000000"/>
                      </a:solidFill>
                      <a:miter lim="400000"/>
                    </a:lnB>
                    <a:solidFill>
                      <a:srgbClr val="B5B5B5"/>
                    </a:solidFill>
                  </a:tcPr>
                </a:tc>
                <a:tc>
                  <a:txBody>
                    <a:bodyPr/>
                    <a:lstStyle/>
                    <a:p>
                      <a:pPr defTabSz="449580">
                        <a:defRPr sz="1800">
                          <a:solidFill>
                            <a:srgbClr val="000000"/>
                          </a:solidFill>
                        </a:defRPr>
                      </a:pPr>
                      <a:r>
                        <a:rPr sz="3000">
                          <a:latin typeface="Gill Sans Light"/>
                          <a:ea typeface="Gill Sans Light"/>
                          <a:cs typeface="Gill Sans Light"/>
                          <a:sym typeface="Gill Sans Light"/>
                        </a:rPr>
                        <a:t>46</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2540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45</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2540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44</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25400">
                      <a:solidFill>
                        <a:srgbClr val="000000"/>
                      </a:solidFill>
                      <a:miter lim="400000"/>
                    </a:lnB>
                    <a:solidFill>
                      <a:srgbClr val="B5B5B5"/>
                    </a:solidFill>
                  </a:tcPr>
                </a:tc>
                <a:tc>
                  <a:txBody>
                    <a:bodyPr/>
                    <a:lstStyle/>
                    <a:p>
                      <a:pPr defTabSz="449580">
                        <a:defRPr sz="1800">
                          <a:solidFill>
                            <a:srgbClr val="000000"/>
                          </a:solidFill>
                        </a:defRPr>
                      </a:pPr>
                      <a:r>
                        <a:rPr sz="3000">
                          <a:latin typeface="Gill Sans Light"/>
                          <a:ea typeface="Gill Sans Light"/>
                          <a:cs typeface="Gill Sans Light"/>
                          <a:sym typeface="Gill Sans Light"/>
                        </a:rPr>
                        <a:t>43</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2540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42</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2540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41</a:t>
                      </a:r>
                    </a:p>
                  </a:txBody>
                  <a:tcPr marL="0" marR="0" marT="0" marB="0" anchor="ctr" horzOverflow="overflow">
                    <a:lnL w="6350">
                      <a:solidFill>
                        <a:srgbClr val="000000"/>
                      </a:solidFill>
                      <a:miter lim="400000"/>
                    </a:lnL>
                    <a:lnR w="38100">
                      <a:solidFill>
                        <a:srgbClr val="424242"/>
                      </a:solidFill>
                      <a:miter lim="400000"/>
                    </a:lnR>
                    <a:lnT w="6350">
                      <a:solidFill>
                        <a:srgbClr val="000000"/>
                      </a:solidFill>
                      <a:miter lim="400000"/>
                    </a:lnT>
                    <a:lnB w="2540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31</a:t>
                      </a:r>
                    </a:p>
                  </a:txBody>
                  <a:tcPr marL="0" marR="0" marT="0" marB="0" anchor="ctr" horzOverflow="overflow">
                    <a:lnL w="38100">
                      <a:solidFill>
                        <a:srgbClr val="424242"/>
                      </a:solidFill>
                      <a:miter lim="400000"/>
                    </a:lnL>
                    <a:lnR w="6350">
                      <a:solidFill>
                        <a:srgbClr val="000000"/>
                      </a:solidFill>
                      <a:miter lim="400000"/>
                    </a:lnR>
                    <a:lnT w="6350">
                      <a:solidFill>
                        <a:srgbClr val="000000"/>
                      </a:solidFill>
                      <a:miter lim="400000"/>
                    </a:lnT>
                    <a:lnB w="2540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32</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2540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33</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2540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34</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2540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35</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2540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36</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2540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37</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2540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38</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25400">
                      <a:solidFill>
                        <a:srgbClr val="000000"/>
                      </a:solidFill>
                      <a:miter lim="400000"/>
                    </a:lnB>
                    <a:solidFill>
                      <a:srgbClr val="AAAAAA"/>
                    </a:solidFill>
                  </a:tcPr>
                </a:tc>
                <a:extLst>
                  <a:ext uri="{0D108BD9-81ED-4DB2-BD59-A6C34878D82A}">
                    <a16:rowId xmlns:a16="http://schemas.microsoft.com/office/drawing/2014/main" val="10009"/>
                  </a:ext>
                </a:extLst>
              </a:tr>
            </a:tbl>
          </a:graphicData>
        </a:graphic>
      </p:graphicFrame>
      <p:pic>
        <p:nvPicPr>
          <p:cNvPr id="239" name="header.tiff" descr="header.tiff"/>
          <p:cNvPicPr>
            <a:picLocks noChangeAspect="1"/>
          </p:cNvPicPr>
          <p:nvPr/>
        </p:nvPicPr>
        <p:blipFill>
          <a:blip r:embed="rId2"/>
          <a:stretch>
            <a:fillRect/>
          </a:stretch>
        </p:blipFill>
        <p:spPr>
          <a:xfrm>
            <a:off x="16776700" y="50800"/>
            <a:ext cx="6629400" cy="804594"/>
          </a:xfrm>
          <a:prstGeom prst="rect">
            <a:avLst/>
          </a:prstGeom>
          <a:ln w="12700">
            <a:miter lim="400000"/>
          </a:ln>
        </p:spPr>
      </p:pic>
      <p:sp>
        <p:nvSpPr>
          <p:cNvPr id="240" name="2. Befund"/>
          <p:cNvSpPr txBox="1"/>
          <p:nvPr/>
        </p:nvSpPr>
        <p:spPr>
          <a:xfrm>
            <a:off x="800100" y="165100"/>
            <a:ext cx="11645900" cy="584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l" defTabSz="1270000">
              <a:lnSpc>
                <a:spcPct val="90000"/>
              </a:lnSpc>
              <a:spcBef>
                <a:spcPts val="3300"/>
              </a:spcBef>
              <a:buFont typeface="Gill Sans Light"/>
              <a:tabLst>
                <a:tab pos="5080000" algn="l"/>
                <a:tab pos="5118100" algn="l"/>
              </a:tabLst>
              <a:defRPr sz="3200" b="1">
                <a:uFill>
                  <a:solidFill>
                    <a:srgbClr val="000000"/>
                  </a:solidFill>
                </a:uFill>
              </a:defRPr>
            </a:lvl1pPr>
          </a:lstStyle>
          <a:p>
            <a:r>
              <a:t>2. Befund</a:t>
            </a:r>
          </a:p>
        </p:txBody>
      </p:sp>
      <p:sp>
        <p:nvSpPr>
          <p:cNvPr id="241" name="Linien"/>
          <p:cNvSpPr/>
          <p:nvPr/>
        </p:nvSpPr>
        <p:spPr>
          <a:xfrm>
            <a:off x="842903" y="990600"/>
            <a:ext cx="22607882" cy="0"/>
          </a:xfrm>
          <a:prstGeom prst="line">
            <a:avLst/>
          </a:prstGeom>
          <a:ln w="12700">
            <a:solidFill>
              <a:srgbClr val="000000"/>
            </a:solidFill>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242" name="2.2.2 Zahnstatus"/>
          <p:cNvSpPr txBox="1"/>
          <p:nvPr/>
        </p:nvSpPr>
        <p:spPr>
          <a:xfrm>
            <a:off x="889167" y="1238250"/>
            <a:ext cx="17538701" cy="457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lvl="4" indent="0" algn="l" defTabSz="449580">
              <a:spcBef>
                <a:spcPts val="1200"/>
              </a:spcBef>
              <a:defRPr sz="2400" b="1">
                <a:latin typeface="Arial"/>
                <a:ea typeface="Arial"/>
                <a:cs typeface="Arial"/>
                <a:sym typeface="Arial"/>
              </a:defRPr>
            </a:pPr>
            <a:r>
              <a:rPr u="sng">
                <a:latin typeface="+mj-lt"/>
                <a:ea typeface="+mj-ea"/>
                <a:cs typeface="+mj-cs"/>
                <a:sym typeface="Gill Sans"/>
              </a:rPr>
              <a:t>2.2.2 Zahnstatus</a:t>
            </a:r>
          </a:p>
        </p:txBody>
      </p:sp>
      <p:sp>
        <p:nvSpPr>
          <p:cNvPr id="243" name="Foliennumm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10</a:t>
            </a:fld>
            <a:endParaRPr/>
          </a:p>
        </p:txBody>
      </p:sp>
      <p:sp>
        <p:nvSpPr>
          <p:cNvPr id="244" name="Falldokumentation 7"/>
          <p:cNvSpPr txBox="1"/>
          <p:nvPr/>
        </p:nvSpPr>
        <p:spPr>
          <a:xfrm>
            <a:off x="12801600" y="177800"/>
            <a:ext cx="3860800" cy="558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r" defTabSz="1270000">
              <a:lnSpc>
                <a:spcPct val="90000"/>
              </a:lnSpc>
              <a:spcBef>
                <a:spcPts val="3300"/>
              </a:spcBef>
              <a:buFont typeface="Gill Sans Light"/>
              <a:tabLst>
                <a:tab pos="5080000" algn="l"/>
                <a:tab pos="5118100" algn="l"/>
              </a:tabLst>
              <a:defRPr sz="3200">
                <a:uFill>
                  <a:solidFill>
                    <a:srgbClr val="000000"/>
                  </a:solidFill>
                </a:uFill>
              </a:defRPr>
            </a:lvl1pPr>
          </a:lstStyle>
          <a:p>
            <a:pPr>
              <a:defRPr>
                <a:latin typeface="Arial"/>
                <a:ea typeface="Arial"/>
                <a:cs typeface="Arial"/>
                <a:sym typeface="Arial"/>
              </a:defRPr>
            </a:pPr>
            <a:r>
              <a:rPr>
                <a:latin typeface="+mj-lt"/>
                <a:ea typeface="+mj-ea"/>
                <a:cs typeface="+mj-cs"/>
                <a:sym typeface="Gill Sans"/>
              </a:rPr>
              <a:t>Falldokumentation 7</a:t>
            </a:r>
          </a:p>
        </p:txBody>
      </p:sp>
      <p:grpSp>
        <p:nvGrpSpPr>
          <p:cNvPr id="248" name="Gruppieren"/>
          <p:cNvGrpSpPr/>
          <p:nvPr/>
        </p:nvGrpSpPr>
        <p:grpSpPr>
          <a:xfrm>
            <a:off x="9054820" y="6209571"/>
            <a:ext cx="14439948" cy="6276614"/>
            <a:chOff x="-25400" y="12700"/>
            <a:chExt cx="14439946" cy="6276613"/>
          </a:xfrm>
        </p:grpSpPr>
        <p:pic>
          <p:nvPicPr>
            <p:cNvPr id="245" name="Prothetischer Befund.tiff" descr="Prothetischer Befund.tiff"/>
            <p:cNvPicPr>
              <a:picLocks noChangeAspect="1"/>
            </p:cNvPicPr>
            <p:nvPr/>
          </p:nvPicPr>
          <p:blipFill>
            <a:blip r:embed="rId3"/>
            <a:srcRect/>
            <a:stretch>
              <a:fillRect/>
            </a:stretch>
          </p:blipFill>
          <p:spPr>
            <a:xfrm>
              <a:off x="-25400" y="12700"/>
              <a:ext cx="14439947" cy="6276614"/>
            </a:xfrm>
            <a:prstGeom prst="rect">
              <a:avLst/>
            </a:prstGeom>
            <a:ln w="12700" cap="flat">
              <a:noFill/>
              <a:miter lim="400000"/>
            </a:ln>
            <a:effectLst/>
          </p:spPr>
        </p:pic>
        <p:sp>
          <p:nvSpPr>
            <p:cNvPr id="246" name="Form"/>
            <p:cNvSpPr/>
            <p:nvPr/>
          </p:nvSpPr>
          <p:spPr>
            <a:xfrm>
              <a:off x="1087331" y="1841792"/>
              <a:ext cx="778477" cy="915768"/>
            </a:xfrm>
            <a:custGeom>
              <a:avLst/>
              <a:gdLst/>
              <a:ahLst/>
              <a:cxnLst>
                <a:cxn ang="0">
                  <a:pos x="wd2" y="hd2"/>
                </a:cxn>
                <a:cxn ang="5400000">
                  <a:pos x="wd2" y="hd2"/>
                </a:cxn>
                <a:cxn ang="10800000">
                  <a:pos x="wd2" y="hd2"/>
                </a:cxn>
                <a:cxn ang="16200000">
                  <a:pos x="wd2" y="hd2"/>
                </a:cxn>
              </a:cxnLst>
              <a:rect l="0" t="0" r="r" b="b"/>
              <a:pathLst>
                <a:path w="21141" h="21600" extrusionOk="0">
                  <a:moveTo>
                    <a:pt x="2126" y="3891"/>
                  </a:moveTo>
                  <a:cubicBezTo>
                    <a:pt x="3683" y="1977"/>
                    <a:pt x="5967" y="599"/>
                    <a:pt x="8576" y="0"/>
                  </a:cubicBezTo>
                  <a:lnTo>
                    <a:pt x="17504" y="1069"/>
                  </a:lnTo>
                  <a:lnTo>
                    <a:pt x="21141" y="5676"/>
                  </a:lnTo>
                  <a:lnTo>
                    <a:pt x="21141" y="13662"/>
                  </a:lnTo>
                  <a:lnTo>
                    <a:pt x="17042" y="19465"/>
                  </a:lnTo>
                  <a:lnTo>
                    <a:pt x="9897" y="21600"/>
                  </a:lnTo>
                  <a:lnTo>
                    <a:pt x="2138" y="19309"/>
                  </a:lnTo>
                  <a:lnTo>
                    <a:pt x="321" y="12059"/>
                  </a:lnTo>
                  <a:cubicBezTo>
                    <a:pt x="-459" y="9238"/>
                    <a:pt x="199" y="6261"/>
                    <a:pt x="2126" y="3891"/>
                  </a:cubicBezTo>
                  <a:close/>
                </a:path>
              </a:pathLst>
            </a:custGeom>
            <a:solidFill>
              <a:srgbClr val="B36AE2">
                <a:alpha val="26081"/>
              </a:srgbClr>
            </a:solidFill>
            <a:ln w="12700" cap="flat">
              <a:noFill/>
              <a:miter lim="400000"/>
            </a:ln>
            <a:effectLst/>
          </p:spPr>
          <p:txBody>
            <a:bodyPr wrap="square" lIns="50800" tIns="50800" rIns="50800" bIns="50800" numCol="1" anchor="ctr">
              <a:noAutofit/>
            </a:bodyPr>
            <a:lstStyle/>
            <a:p>
              <a:pPr algn="l" defTabSz="457200">
                <a:defRPr sz="1200">
                  <a:latin typeface="Helvetica"/>
                  <a:ea typeface="Helvetica"/>
                  <a:cs typeface="Helvetica"/>
                  <a:sym typeface="Helvetica"/>
                </a:defRPr>
              </a:pPr>
              <a:endParaRPr/>
            </a:p>
          </p:txBody>
        </p:sp>
        <p:sp>
          <p:nvSpPr>
            <p:cNvPr id="247" name="Form"/>
            <p:cNvSpPr/>
            <p:nvPr/>
          </p:nvSpPr>
          <p:spPr>
            <a:xfrm>
              <a:off x="2935066" y="1987437"/>
              <a:ext cx="541926" cy="624478"/>
            </a:xfrm>
            <a:custGeom>
              <a:avLst/>
              <a:gdLst/>
              <a:ahLst/>
              <a:cxnLst>
                <a:cxn ang="0">
                  <a:pos x="wd2" y="hd2"/>
                </a:cxn>
                <a:cxn ang="5400000">
                  <a:pos x="wd2" y="hd2"/>
                </a:cxn>
                <a:cxn ang="10800000">
                  <a:pos x="wd2" y="hd2"/>
                </a:cxn>
                <a:cxn ang="16200000">
                  <a:pos x="wd2" y="hd2"/>
                </a:cxn>
              </a:cxnLst>
              <a:rect l="0" t="0" r="r" b="b"/>
              <a:pathLst>
                <a:path w="21141" h="21600" extrusionOk="0">
                  <a:moveTo>
                    <a:pt x="2126" y="3891"/>
                  </a:moveTo>
                  <a:cubicBezTo>
                    <a:pt x="3683" y="1977"/>
                    <a:pt x="5967" y="599"/>
                    <a:pt x="8576" y="0"/>
                  </a:cubicBezTo>
                  <a:lnTo>
                    <a:pt x="17504" y="1069"/>
                  </a:lnTo>
                  <a:lnTo>
                    <a:pt x="21141" y="5676"/>
                  </a:lnTo>
                  <a:lnTo>
                    <a:pt x="21141" y="13662"/>
                  </a:lnTo>
                  <a:lnTo>
                    <a:pt x="17042" y="19465"/>
                  </a:lnTo>
                  <a:lnTo>
                    <a:pt x="9897" y="21600"/>
                  </a:lnTo>
                  <a:lnTo>
                    <a:pt x="2138" y="19309"/>
                  </a:lnTo>
                  <a:lnTo>
                    <a:pt x="321" y="12059"/>
                  </a:lnTo>
                  <a:cubicBezTo>
                    <a:pt x="-459" y="9238"/>
                    <a:pt x="199" y="6261"/>
                    <a:pt x="2126" y="3891"/>
                  </a:cubicBezTo>
                  <a:close/>
                </a:path>
              </a:pathLst>
            </a:custGeom>
            <a:solidFill>
              <a:srgbClr val="B36AE2">
                <a:alpha val="26081"/>
              </a:srgbClr>
            </a:solidFill>
            <a:ln w="12700" cap="flat">
              <a:noFill/>
              <a:miter lim="400000"/>
            </a:ln>
            <a:effectLst/>
          </p:spPr>
          <p:txBody>
            <a:bodyPr wrap="square" lIns="50800" tIns="50800" rIns="50800" bIns="50800" numCol="1" anchor="ctr">
              <a:noAutofit/>
            </a:bodyPr>
            <a:lstStyle/>
            <a:p>
              <a:pPr algn="l" defTabSz="457200">
                <a:defRPr sz="1200">
                  <a:latin typeface="Helvetica"/>
                  <a:ea typeface="Helvetica"/>
                  <a:cs typeface="Helvetica"/>
                  <a:sym typeface="Helvetica"/>
                </a:defRPr>
              </a:pPr>
              <a:endParaRPr/>
            </a:p>
          </p:txBody>
        </p:sp>
      </p:grpSp>
      <p:sp>
        <p:nvSpPr>
          <p:cNvPr id="249" name="Rechteck"/>
          <p:cNvSpPr/>
          <p:nvPr/>
        </p:nvSpPr>
        <p:spPr>
          <a:xfrm>
            <a:off x="3811840" y="10057865"/>
            <a:ext cx="419101" cy="457201"/>
          </a:xfrm>
          <a:prstGeom prst="rect">
            <a:avLst/>
          </a:prstGeom>
          <a:solidFill>
            <a:srgbClr val="B36AE2"/>
          </a:solidFill>
          <a:ln w="12700">
            <a:miter lim="400000"/>
          </a:ln>
        </p:spPr>
        <p:txBody>
          <a:bodyPr lIns="50800" tIns="50800" rIns="50800" bIns="50800" anchor="ct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250" name="Rechteck"/>
          <p:cNvSpPr/>
          <p:nvPr/>
        </p:nvSpPr>
        <p:spPr>
          <a:xfrm>
            <a:off x="3811840" y="8644263"/>
            <a:ext cx="419101" cy="457201"/>
          </a:xfrm>
          <a:prstGeom prst="rect">
            <a:avLst/>
          </a:prstGeom>
          <a:solidFill>
            <a:srgbClr val="A6AAA9"/>
          </a:solidFill>
          <a:ln w="12700">
            <a:miter lim="400000"/>
          </a:ln>
        </p:spPr>
        <p:txBody>
          <a:bodyPr lIns="50800" tIns="50800" rIns="50800" bIns="50800" anchor="ct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251" name="Rechteck"/>
          <p:cNvSpPr/>
          <p:nvPr/>
        </p:nvSpPr>
        <p:spPr>
          <a:xfrm>
            <a:off x="3811840" y="7933260"/>
            <a:ext cx="419101" cy="457201"/>
          </a:xfrm>
          <a:prstGeom prst="rect">
            <a:avLst/>
          </a:prstGeom>
          <a:solidFill>
            <a:srgbClr val="002452"/>
          </a:solidFill>
          <a:ln w="12700">
            <a:miter lim="400000"/>
          </a:ln>
        </p:spPr>
        <p:txBody>
          <a:bodyPr lIns="50800" tIns="50800" rIns="50800" bIns="50800" anchor="ct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252" name="Gold"/>
          <p:cNvSpPr/>
          <p:nvPr/>
        </p:nvSpPr>
        <p:spPr>
          <a:xfrm>
            <a:off x="4295112" y="10057865"/>
            <a:ext cx="1844695" cy="4572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lstStyle>
            <a:lvl1pPr algn="l" defTabSz="449580">
              <a:defRPr sz="2400">
                <a:latin typeface="Gill Sans Light"/>
                <a:ea typeface="Gill Sans Light"/>
                <a:cs typeface="Gill Sans Light"/>
                <a:sym typeface="Gill Sans Light"/>
              </a:defRPr>
            </a:lvl1pPr>
          </a:lstStyle>
          <a:p>
            <a:r>
              <a:t>Gold</a:t>
            </a:r>
          </a:p>
        </p:txBody>
      </p:sp>
      <p:sp>
        <p:nvSpPr>
          <p:cNvPr id="253" name="Verbund-Metall-Keramik"/>
          <p:cNvSpPr/>
          <p:nvPr/>
        </p:nvSpPr>
        <p:spPr>
          <a:xfrm>
            <a:off x="4295112" y="8643195"/>
            <a:ext cx="4720937" cy="4572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lstStyle>
            <a:lvl1pPr algn="l" defTabSz="449580">
              <a:defRPr sz="2400">
                <a:latin typeface="Gill Sans Light"/>
                <a:ea typeface="Gill Sans Light"/>
                <a:cs typeface="Gill Sans Light"/>
                <a:sym typeface="Gill Sans Light"/>
              </a:defRPr>
            </a:lvl1pPr>
          </a:lstStyle>
          <a:p>
            <a:r>
              <a:t>Verbund-Metall-Keramik</a:t>
            </a:r>
          </a:p>
        </p:txBody>
      </p:sp>
      <p:sp>
        <p:nvSpPr>
          <p:cNvPr id="254" name="Amalgam"/>
          <p:cNvSpPr/>
          <p:nvPr/>
        </p:nvSpPr>
        <p:spPr>
          <a:xfrm>
            <a:off x="4295112" y="7933260"/>
            <a:ext cx="1844695" cy="4572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lstStyle>
            <a:lvl1pPr algn="l" defTabSz="449580">
              <a:defRPr sz="2400">
                <a:latin typeface="Gill Sans Light"/>
                <a:ea typeface="Gill Sans Light"/>
                <a:cs typeface="Gill Sans Light"/>
                <a:sym typeface="Gill Sans Light"/>
              </a:defRPr>
            </a:lvl1pPr>
          </a:lstStyle>
          <a:p>
            <a:r>
              <a:t>Amalgam</a:t>
            </a:r>
          </a:p>
        </p:txBody>
      </p:sp>
      <p:sp>
        <p:nvSpPr>
          <p:cNvPr id="255" name="Rechteck"/>
          <p:cNvSpPr/>
          <p:nvPr/>
        </p:nvSpPr>
        <p:spPr>
          <a:xfrm>
            <a:off x="3811840" y="7222257"/>
            <a:ext cx="419101" cy="457201"/>
          </a:xfrm>
          <a:prstGeom prst="rect">
            <a:avLst/>
          </a:prstGeom>
          <a:solidFill>
            <a:srgbClr val="51A7F9"/>
          </a:solidFill>
          <a:ln w="12700">
            <a:miter lim="400000"/>
          </a:ln>
        </p:spPr>
        <p:txBody>
          <a:bodyPr lIns="50800" tIns="50800" rIns="50800" bIns="50800" anchor="ct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256" name="Komposit"/>
          <p:cNvSpPr/>
          <p:nvPr/>
        </p:nvSpPr>
        <p:spPr>
          <a:xfrm>
            <a:off x="4295112" y="7222257"/>
            <a:ext cx="1844695" cy="4572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lstStyle>
            <a:lvl1pPr algn="l" defTabSz="449580">
              <a:defRPr sz="2400">
                <a:latin typeface="Gill Sans Light"/>
                <a:ea typeface="Gill Sans Light"/>
                <a:cs typeface="Gill Sans Light"/>
                <a:sym typeface="Gill Sans Light"/>
              </a:defRPr>
            </a:lvl1pPr>
          </a:lstStyle>
          <a:p>
            <a:r>
              <a:t>Komposit</a:t>
            </a:r>
          </a:p>
        </p:txBody>
      </p:sp>
      <p:sp>
        <p:nvSpPr>
          <p:cNvPr id="257" name="Rechteck"/>
          <p:cNvSpPr/>
          <p:nvPr/>
        </p:nvSpPr>
        <p:spPr>
          <a:xfrm>
            <a:off x="3811840" y="9354198"/>
            <a:ext cx="419101" cy="457201"/>
          </a:xfrm>
          <a:prstGeom prst="rect">
            <a:avLst/>
          </a:prstGeom>
          <a:solidFill>
            <a:srgbClr val="F5D328"/>
          </a:solidFill>
          <a:ln w="12700">
            <a:miter lim="400000"/>
          </a:ln>
        </p:spPr>
        <p:txBody>
          <a:bodyPr lIns="50800" tIns="50800" rIns="50800" bIns="50800" anchor="ct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258" name="Vollkeramik"/>
          <p:cNvSpPr/>
          <p:nvPr/>
        </p:nvSpPr>
        <p:spPr>
          <a:xfrm>
            <a:off x="4295112" y="9354198"/>
            <a:ext cx="4387455" cy="4572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lstStyle>
            <a:lvl1pPr algn="l" defTabSz="449580">
              <a:defRPr sz="2400">
                <a:latin typeface="Gill Sans Light"/>
                <a:ea typeface="Gill Sans Light"/>
                <a:cs typeface="Gill Sans Light"/>
                <a:sym typeface="Gill Sans Light"/>
              </a:defRPr>
            </a:lvl1pPr>
          </a:lstStyle>
          <a:p>
            <a:r>
              <a:t>Vollkeramik</a:t>
            </a:r>
          </a:p>
        </p:txBody>
      </p:sp>
      <p:sp>
        <p:nvSpPr>
          <p:cNvPr id="259" name="Legende"/>
          <p:cNvSpPr txBox="1"/>
          <p:nvPr/>
        </p:nvSpPr>
        <p:spPr>
          <a:xfrm>
            <a:off x="3758279" y="6428813"/>
            <a:ext cx="3860801" cy="9652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p>
            <a:pPr lvl="4" indent="0" algn="l" defTabSz="449580">
              <a:spcBef>
                <a:spcPts val="1200"/>
              </a:spcBef>
              <a:defRPr sz="2400" b="1">
                <a:latin typeface="Arial"/>
                <a:ea typeface="Arial"/>
                <a:cs typeface="Arial"/>
                <a:sym typeface="Arial"/>
              </a:defRPr>
            </a:pPr>
            <a:r>
              <a:rPr u="sng">
                <a:latin typeface="+mj-lt"/>
                <a:ea typeface="+mj-ea"/>
                <a:cs typeface="+mj-cs"/>
                <a:sym typeface="Gill Sans"/>
              </a:rPr>
              <a:t>Legende</a:t>
            </a: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1" name="header.tiff" descr="header.tiff"/>
          <p:cNvPicPr>
            <a:picLocks noChangeAspect="1"/>
          </p:cNvPicPr>
          <p:nvPr/>
        </p:nvPicPr>
        <p:blipFill>
          <a:blip r:embed="rId2"/>
          <a:stretch>
            <a:fillRect/>
          </a:stretch>
        </p:blipFill>
        <p:spPr>
          <a:xfrm>
            <a:off x="16776700" y="50800"/>
            <a:ext cx="6629400" cy="804594"/>
          </a:xfrm>
          <a:prstGeom prst="rect">
            <a:avLst/>
          </a:prstGeom>
          <a:ln w="12700">
            <a:miter lim="400000"/>
          </a:ln>
        </p:spPr>
      </p:pic>
      <p:sp>
        <p:nvSpPr>
          <p:cNvPr id="262" name="2. Befund"/>
          <p:cNvSpPr txBox="1"/>
          <p:nvPr/>
        </p:nvSpPr>
        <p:spPr>
          <a:xfrm>
            <a:off x="800100" y="165100"/>
            <a:ext cx="11645900" cy="584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l" defTabSz="1270000">
              <a:lnSpc>
                <a:spcPct val="90000"/>
              </a:lnSpc>
              <a:spcBef>
                <a:spcPts val="3300"/>
              </a:spcBef>
              <a:buFont typeface="Gill Sans Light"/>
              <a:tabLst>
                <a:tab pos="5080000" algn="l"/>
                <a:tab pos="5118100" algn="l"/>
              </a:tabLst>
              <a:defRPr sz="3200" b="1">
                <a:uFill>
                  <a:solidFill>
                    <a:srgbClr val="000000"/>
                  </a:solidFill>
                </a:uFill>
              </a:defRPr>
            </a:lvl1pPr>
          </a:lstStyle>
          <a:p>
            <a:r>
              <a:t>2. Befund</a:t>
            </a:r>
          </a:p>
        </p:txBody>
      </p:sp>
      <p:sp>
        <p:nvSpPr>
          <p:cNvPr id="263" name="Linien"/>
          <p:cNvSpPr/>
          <p:nvPr/>
        </p:nvSpPr>
        <p:spPr>
          <a:xfrm>
            <a:off x="842903" y="990600"/>
            <a:ext cx="22607882" cy="0"/>
          </a:xfrm>
          <a:prstGeom prst="line">
            <a:avLst/>
          </a:prstGeom>
          <a:ln w="12700">
            <a:solidFill>
              <a:srgbClr val="000000"/>
            </a:solidFill>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264" name="2.2.3 Parodontale Grunduntersuchung (PGU) oder Parodontaler Befund…"/>
          <p:cNvSpPr txBox="1"/>
          <p:nvPr/>
        </p:nvSpPr>
        <p:spPr>
          <a:xfrm>
            <a:off x="889000" y="1294877"/>
            <a:ext cx="22606000" cy="24638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lvl="4" indent="0" algn="l" defTabSz="449580">
              <a:spcBef>
                <a:spcPts val="1200"/>
              </a:spcBef>
              <a:defRPr sz="2400" b="1">
                <a:latin typeface="Arial"/>
                <a:ea typeface="Arial"/>
                <a:cs typeface="Arial"/>
                <a:sym typeface="Arial"/>
              </a:defRPr>
            </a:pPr>
            <a:r>
              <a:rPr u="sng">
                <a:latin typeface="+mj-lt"/>
                <a:ea typeface="+mj-ea"/>
                <a:cs typeface="+mj-cs"/>
                <a:sym typeface="Gill Sans"/>
              </a:rPr>
              <a:t>2.2.3 Parodontale Grunduntersuchung (PGU) oder Parodontaler Befund</a:t>
            </a:r>
          </a:p>
          <a:p>
            <a:pPr lvl="4" indent="0" algn="l" defTabSz="449580">
              <a:spcBef>
                <a:spcPts val="1200"/>
              </a:spcBef>
              <a:defRPr sz="2400">
                <a:latin typeface="Arial"/>
                <a:ea typeface="Arial"/>
                <a:cs typeface="Arial"/>
                <a:sym typeface="Arial"/>
              </a:defRPr>
            </a:pPr>
            <a:r>
              <a:rPr>
                <a:latin typeface="+mj-lt"/>
                <a:ea typeface="+mj-ea"/>
                <a:cs typeface="+mj-cs"/>
                <a:sym typeface="Gill Sans"/>
              </a:rPr>
              <a:t>Zusammenfassung Parodontaler Befund</a:t>
            </a:r>
            <a:endParaRPr u="sng">
              <a:latin typeface="+mj-lt"/>
              <a:ea typeface="+mj-ea"/>
              <a:cs typeface="+mj-cs"/>
              <a:sym typeface="Gill Sans"/>
            </a:endParaRPr>
          </a:p>
          <a:p>
            <a:pPr marL="673100" indent="-444500" algn="l" defTabSz="449580">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Plaque-Index: 41 %</a:t>
            </a:r>
          </a:p>
          <a:p>
            <a:pPr marL="673100" indent="-444500" algn="l" defTabSz="449580">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BoP: 23 %</a:t>
            </a:r>
          </a:p>
          <a:p>
            <a:pPr marL="673100" indent="-444500" algn="l" defTabSz="449580">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Zusammenfassend erhöhte Sondierungswerte bei 15, 14 und 24 bis 26 (max. 6 mm) und bei 37 lingual (5 mm); kein Furkationsbefall</a:t>
            </a:r>
          </a:p>
          <a:p>
            <a:pPr marL="673100" indent="-444500" algn="l" defTabSz="449580">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Rezessionen im Bereich der Unterkiefer-Frontzähne</a:t>
            </a:r>
          </a:p>
        </p:txBody>
      </p:sp>
      <p:sp>
        <p:nvSpPr>
          <p:cNvPr id="265" name="Foliennumm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11</a:t>
            </a:fld>
            <a:endParaRPr/>
          </a:p>
        </p:txBody>
      </p:sp>
      <p:sp>
        <p:nvSpPr>
          <p:cNvPr id="266" name="Falldokumentation 7"/>
          <p:cNvSpPr txBox="1"/>
          <p:nvPr/>
        </p:nvSpPr>
        <p:spPr>
          <a:xfrm>
            <a:off x="12801600" y="177800"/>
            <a:ext cx="3860800" cy="558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r" defTabSz="1270000">
              <a:lnSpc>
                <a:spcPct val="90000"/>
              </a:lnSpc>
              <a:spcBef>
                <a:spcPts val="3300"/>
              </a:spcBef>
              <a:buFont typeface="Gill Sans Light"/>
              <a:tabLst>
                <a:tab pos="5080000" algn="l"/>
                <a:tab pos="5118100" algn="l"/>
              </a:tabLst>
              <a:defRPr sz="3200">
                <a:uFill>
                  <a:solidFill>
                    <a:srgbClr val="000000"/>
                  </a:solidFill>
                </a:uFill>
              </a:defRPr>
            </a:lvl1pPr>
          </a:lstStyle>
          <a:p>
            <a:pPr>
              <a:defRPr>
                <a:latin typeface="Arial"/>
                <a:ea typeface="Arial"/>
                <a:cs typeface="Arial"/>
                <a:sym typeface="Arial"/>
              </a:defRPr>
            </a:pPr>
            <a:r>
              <a:rPr>
                <a:latin typeface="+mj-lt"/>
                <a:ea typeface="+mj-ea"/>
                <a:cs typeface="+mj-cs"/>
                <a:sym typeface="Gill Sans"/>
              </a:rPr>
              <a:t>Falldokumentation 7</a:t>
            </a:r>
          </a:p>
        </p:txBody>
      </p:sp>
      <p:grpSp>
        <p:nvGrpSpPr>
          <p:cNvPr id="271" name="Gruppieren"/>
          <p:cNvGrpSpPr/>
          <p:nvPr/>
        </p:nvGrpSpPr>
        <p:grpSpPr>
          <a:xfrm>
            <a:off x="770747" y="4056605"/>
            <a:ext cx="22752195" cy="8149140"/>
            <a:chOff x="0" y="0"/>
            <a:chExt cx="22752194" cy="8149139"/>
          </a:xfrm>
        </p:grpSpPr>
        <p:sp>
          <p:nvSpPr>
            <p:cNvPr id="267" name="Oberkiefer"/>
            <p:cNvSpPr txBox="1"/>
            <p:nvPr/>
          </p:nvSpPr>
          <p:spPr>
            <a:xfrm>
              <a:off x="1457474" y="0"/>
              <a:ext cx="1706116" cy="44832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noAutofit/>
            </a:bodyPr>
            <a:lstStyle>
              <a:lvl1pPr algn="just" defTabSz="449580">
                <a:defRPr sz="2400"/>
              </a:lvl1pPr>
            </a:lstStyle>
            <a:p>
              <a:pPr>
                <a:defRPr>
                  <a:latin typeface="Gill Sans Light"/>
                  <a:ea typeface="Gill Sans Light"/>
                  <a:cs typeface="Gill Sans Light"/>
                  <a:sym typeface="Gill Sans Light"/>
                </a:defRPr>
              </a:pPr>
              <a:r>
                <a:rPr>
                  <a:latin typeface="+mj-lt"/>
                  <a:ea typeface="+mj-ea"/>
                  <a:cs typeface="+mj-cs"/>
                  <a:sym typeface="Gill Sans"/>
                </a:rPr>
                <a:t>Oberkiefer</a:t>
              </a:r>
            </a:p>
          </p:txBody>
        </p:sp>
        <p:sp>
          <p:nvSpPr>
            <p:cNvPr id="268" name="Unterkiefer"/>
            <p:cNvSpPr txBox="1"/>
            <p:nvPr/>
          </p:nvSpPr>
          <p:spPr>
            <a:xfrm>
              <a:off x="12761914" y="0"/>
              <a:ext cx="1706116" cy="44832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noAutofit/>
            </a:bodyPr>
            <a:lstStyle>
              <a:lvl1pPr algn="just" defTabSz="449580">
                <a:defRPr sz="2400"/>
              </a:lvl1pPr>
            </a:lstStyle>
            <a:p>
              <a:pPr>
                <a:defRPr>
                  <a:latin typeface="Gill Sans Light"/>
                  <a:ea typeface="Gill Sans Light"/>
                  <a:cs typeface="Gill Sans Light"/>
                  <a:sym typeface="Gill Sans Light"/>
                </a:defRPr>
              </a:pPr>
              <a:r>
                <a:rPr>
                  <a:latin typeface="+mj-lt"/>
                  <a:ea typeface="+mj-ea"/>
                  <a:cs typeface="+mj-cs"/>
                  <a:sym typeface="Gill Sans"/>
                </a:rPr>
                <a:t>Unterkiefer</a:t>
              </a:r>
            </a:p>
          </p:txBody>
        </p:sp>
        <p:pic>
          <p:nvPicPr>
            <p:cNvPr id="269" name="Anfang.pdf" descr="Anfang.pdf"/>
            <p:cNvPicPr>
              <a:picLocks noChangeAspect="1"/>
            </p:cNvPicPr>
            <p:nvPr/>
          </p:nvPicPr>
          <p:blipFill>
            <a:blip r:embed="rId3"/>
            <a:srcRect l="14944" t="17462" r="11838" b="47445"/>
            <a:stretch>
              <a:fillRect/>
            </a:stretch>
          </p:blipFill>
          <p:spPr>
            <a:xfrm>
              <a:off x="0" y="437356"/>
              <a:ext cx="11220701" cy="7610457"/>
            </a:xfrm>
            <a:prstGeom prst="rect">
              <a:avLst/>
            </a:prstGeom>
            <a:ln w="12700" cap="flat">
              <a:noFill/>
              <a:miter lim="400000"/>
            </a:ln>
            <a:effectLst/>
          </p:spPr>
        </p:pic>
        <p:pic>
          <p:nvPicPr>
            <p:cNvPr id="270" name="Anfang.pdf" descr="Anfang.pdf"/>
            <p:cNvPicPr>
              <a:picLocks noChangeAspect="1"/>
            </p:cNvPicPr>
            <p:nvPr/>
          </p:nvPicPr>
          <p:blipFill>
            <a:blip r:embed="rId3"/>
            <a:srcRect l="14933" t="54270" r="10874" b="10707"/>
            <a:stretch>
              <a:fillRect/>
            </a:stretch>
          </p:blipFill>
          <p:spPr>
            <a:xfrm>
              <a:off x="11233948" y="454869"/>
              <a:ext cx="11518247" cy="7694271"/>
            </a:xfrm>
            <a:prstGeom prst="rect">
              <a:avLst/>
            </a:prstGeom>
            <a:ln w="12700" cap="flat">
              <a:noFill/>
              <a:miter lim="400000"/>
            </a:ln>
            <a:effectLst/>
          </p:spPr>
        </p:pic>
      </p:gr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 name="2.2.4 Prothetischer Befund"/>
          <p:cNvSpPr txBox="1"/>
          <p:nvPr/>
        </p:nvSpPr>
        <p:spPr>
          <a:xfrm>
            <a:off x="889000" y="1125806"/>
            <a:ext cx="22580600" cy="9652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p>
            <a:pPr lvl="4" indent="0" algn="l" defTabSz="449580">
              <a:spcBef>
                <a:spcPts val="1200"/>
              </a:spcBef>
              <a:defRPr sz="2400" b="1">
                <a:latin typeface="Arial"/>
                <a:ea typeface="Arial"/>
                <a:cs typeface="Arial"/>
                <a:sym typeface="Arial"/>
              </a:defRPr>
            </a:pPr>
            <a:r>
              <a:rPr u="sng">
                <a:latin typeface="+mj-lt"/>
                <a:ea typeface="+mj-ea"/>
                <a:cs typeface="+mj-cs"/>
                <a:sym typeface="Gill Sans"/>
              </a:rPr>
              <a:t>2.2.4 Prothetischer Befund</a:t>
            </a:r>
          </a:p>
        </p:txBody>
      </p:sp>
      <p:pic>
        <p:nvPicPr>
          <p:cNvPr id="274" name="header.tiff" descr="header.tiff"/>
          <p:cNvPicPr>
            <a:picLocks noChangeAspect="1"/>
          </p:cNvPicPr>
          <p:nvPr/>
        </p:nvPicPr>
        <p:blipFill>
          <a:blip r:embed="rId2"/>
          <a:stretch>
            <a:fillRect/>
          </a:stretch>
        </p:blipFill>
        <p:spPr>
          <a:xfrm>
            <a:off x="16776700" y="50800"/>
            <a:ext cx="6629400" cy="804594"/>
          </a:xfrm>
          <a:prstGeom prst="rect">
            <a:avLst/>
          </a:prstGeom>
          <a:ln w="12700">
            <a:miter lim="400000"/>
          </a:ln>
        </p:spPr>
      </p:pic>
      <p:sp>
        <p:nvSpPr>
          <p:cNvPr id="275" name="2. Befund"/>
          <p:cNvSpPr txBox="1"/>
          <p:nvPr/>
        </p:nvSpPr>
        <p:spPr>
          <a:xfrm>
            <a:off x="800100" y="165100"/>
            <a:ext cx="11645900" cy="584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l" defTabSz="1270000">
              <a:lnSpc>
                <a:spcPct val="90000"/>
              </a:lnSpc>
              <a:spcBef>
                <a:spcPts val="3300"/>
              </a:spcBef>
              <a:buFont typeface="Gill Sans Light"/>
              <a:tabLst>
                <a:tab pos="5080000" algn="l"/>
                <a:tab pos="5118100" algn="l"/>
              </a:tabLst>
              <a:defRPr sz="3200" b="1">
                <a:uFill>
                  <a:solidFill>
                    <a:srgbClr val="000000"/>
                  </a:solidFill>
                </a:uFill>
              </a:defRPr>
            </a:lvl1pPr>
          </a:lstStyle>
          <a:p>
            <a:r>
              <a:t>2. Befund</a:t>
            </a:r>
          </a:p>
        </p:txBody>
      </p:sp>
      <p:sp>
        <p:nvSpPr>
          <p:cNvPr id="276" name="Linien"/>
          <p:cNvSpPr/>
          <p:nvPr/>
        </p:nvSpPr>
        <p:spPr>
          <a:xfrm>
            <a:off x="842903" y="990600"/>
            <a:ext cx="22607882" cy="0"/>
          </a:xfrm>
          <a:prstGeom prst="line">
            <a:avLst/>
          </a:prstGeom>
          <a:ln w="12700">
            <a:solidFill>
              <a:srgbClr val="000000"/>
            </a:solidFill>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277" name="Foliennumm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12</a:t>
            </a:fld>
            <a:endParaRPr/>
          </a:p>
        </p:txBody>
      </p:sp>
      <p:sp>
        <p:nvSpPr>
          <p:cNvPr id="278" name="Falldokumentation 7"/>
          <p:cNvSpPr txBox="1"/>
          <p:nvPr/>
        </p:nvSpPr>
        <p:spPr>
          <a:xfrm>
            <a:off x="12801600" y="177800"/>
            <a:ext cx="3860800" cy="558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r" defTabSz="1270000">
              <a:lnSpc>
                <a:spcPct val="90000"/>
              </a:lnSpc>
              <a:spcBef>
                <a:spcPts val="3300"/>
              </a:spcBef>
              <a:buFont typeface="Gill Sans Light"/>
              <a:tabLst>
                <a:tab pos="5080000" algn="l"/>
                <a:tab pos="5118100" algn="l"/>
              </a:tabLst>
              <a:defRPr sz="3200">
                <a:uFill>
                  <a:solidFill>
                    <a:srgbClr val="000000"/>
                  </a:solidFill>
                </a:uFill>
              </a:defRPr>
            </a:lvl1pPr>
          </a:lstStyle>
          <a:p>
            <a:pPr>
              <a:defRPr>
                <a:latin typeface="Arial"/>
                <a:ea typeface="Arial"/>
                <a:cs typeface="Arial"/>
                <a:sym typeface="Arial"/>
              </a:defRPr>
            </a:pPr>
            <a:r>
              <a:rPr>
                <a:latin typeface="+mj-lt"/>
                <a:ea typeface="+mj-ea"/>
                <a:cs typeface="+mj-cs"/>
                <a:sym typeface="Gill Sans"/>
              </a:rPr>
              <a:t>Falldokumentation 7</a:t>
            </a:r>
          </a:p>
        </p:txBody>
      </p:sp>
      <p:grpSp>
        <p:nvGrpSpPr>
          <p:cNvPr id="282" name="Gruppieren"/>
          <p:cNvGrpSpPr/>
          <p:nvPr/>
        </p:nvGrpSpPr>
        <p:grpSpPr>
          <a:xfrm>
            <a:off x="9080267" y="6196871"/>
            <a:ext cx="14439920" cy="6276602"/>
            <a:chOff x="0" y="0"/>
            <a:chExt cx="14439918" cy="6276600"/>
          </a:xfrm>
        </p:grpSpPr>
        <p:pic>
          <p:nvPicPr>
            <p:cNvPr id="279" name="Prothetischer Befund.tiff" descr="Prothetischer Befund.tiff"/>
            <p:cNvPicPr>
              <a:picLocks noChangeAspect="1"/>
            </p:cNvPicPr>
            <p:nvPr/>
          </p:nvPicPr>
          <p:blipFill>
            <a:blip r:embed="rId3"/>
            <a:stretch>
              <a:fillRect/>
            </a:stretch>
          </p:blipFill>
          <p:spPr>
            <a:xfrm>
              <a:off x="0" y="0"/>
              <a:ext cx="14439919" cy="6276601"/>
            </a:xfrm>
            <a:prstGeom prst="rect">
              <a:avLst/>
            </a:prstGeom>
            <a:ln w="12700" cap="flat">
              <a:noFill/>
              <a:miter lim="400000"/>
            </a:ln>
            <a:effectLst/>
          </p:spPr>
        </p:pic>
        <p:sp>
          <p:nvSpPr>
            <p:cNvPr id="280" name="Form"/>
            <p:cNvSpPr/>
            <p:nvPr/>
          </p:nvSpPr>
          <p:spPr>
            <a:xfrm>
              <a:off x="1100028" y="1840982"/>
              <a:ext cx="778474" cy="915765"/>
            </a:xfrm>
            <a:custGeom>
              <a:avLst/>
              <a:gdLst/>
              <a:ahLst/>
              <a:cxnLst>
                <a:cxn ang="0">
                  <a:pos x="wd2" y="hd2"/>
                </a:cxn>
                <a:cxn ang="5400000">
                  <a:pos x="wd2" y="hd2"/>
                </a:cxn>
                <a:cxn ang="10800000">
                  <a:pos x="wd2" y="hd2"/>
                </a:cxn>
                <a:cxn ang="16200000">
                  <a:pos x="wd2" y="hd2"/>
                </a:cxn>
              </a:cxnLst>
              <a:rect l="0" t="0" r="r" b="b"/>
              <a:pathLst>
                <a:path w="21141" h="21600" extrusionOk="0">
                  <a:moveTo>
                    <a:pt x="2126" y="3891"/>
                  </a:moveTo>
                  <a:cubicBezTo>
                    <a:pt x="3683" y="1977"/>
                    <a:pt x="5967" y="599"/>
                    <a:pt x="8576" y="0"/>
                  </a:cubicBezTo>
                  <a:lnTo>
                    <a:pt x="17504" y="1069"/>
                  </a:lnTo>
                  <a:lnTo>
                    <a:pt x="21141" y="5676"/>
                  </a:lnTo>
                  <a:lnTo>
                    <a:pt x="21141" y="13662"/>
                  </a:lnTo>
                  <a:lnTo>
                    <a:pt x="17042" y="19465"/>
                  </a:lnTo>
                  <a:lnTo>
                    <a:pt x="9897" y="21600"/>
                  </a:lnTo>
                  <a:lnTo>
                    <a:pt x="2138" y="19309"/>
                  </a:lnTo>
                  <a:lnTo>
                    <a:pt x="321" y="12059"/>
                  </a:lnTo>
                  <a:cubicBezTo>
                    <a:pt x="-459" y="9238"/>
                    <a:pt x="199" y="6261"/>
                    <a:pt x="2126" y="3891"/>
                  </a:cubicBezTo>
                  <a:close/>
                </a:path>
              </a:pathLst>
            </a:custGeom>
            <a:solidFill>
              <a:srgbClr val="B36AE2">
                <a:alpha val="26081"/>
              </a:srgbClr>
            </a:solidFill>
            <a:ln w="12700" cap="flat">
              <a:noFill/>
              <a:miter lim="400000"/>
            </a:ln>
            <a:effectLst/>
          </p:spPr>
          <p:txBody>
            <a:bodyPr wrap="square" lIns="50800" tIns="50800" rIns="50800" bIns="50800" numCol="1" anchor="ctr">
              <a:noAutofit/>
            </a:bodyPr>
            <a:lstStyle/>
            <a:p>
              <a:pPr algn="l" defTabSz="457200">
                <a:defRPr sz="1200">
                  <a:latin typeface="Helvetica"/>
                  <a:ea typeface="Helvetica"/>
                  <a:cs typeface="Helvetica"/>
                  <a:sym typeface="Helvetica"/>
                </a:defRPr>
              </a:pPr>
              <a:endParaRPr/>
            </a:p>
          </p:txBody>
        </p:sp>
        <p:sp>
          <p:nvSpPr>
            <p:cNvPr id="281" name="Form"/>
            <p:cNvSpPr/>
            <p:nvPr/>
          </p:nvSpPr>
          <p:spPr>
            <a:xfrm>
              <a:off x="2947757" y="1987430"/>
              <a:ext cx="541925" cy="624477"/>
            </a:xfrm>
            <a:custGeom>
              <a:avLst/>
              <a:gdLst/>
              <a:ahLst/>
              <a:cxnLst>
                <a:cxn ang="0">
                  <a:pos x="wd2" y="hd2"/>
                </a:cxn>
                <a:cxn ang="5400000">
                  <a:pos x="wd2" y="hd2"/>
                </a:cxn>
                <a:cxn ang="10800000">
                  <a:pos x="wd2" y="hd2"/>
                </a:cxn>
                <a:cxn ang="16200000">
                  <a:pos x="wd2" y="hd2"/>
                </a:cxn>
              </a:cxnLst>
              <a:rect l="0" t="0" r="r" b="b"/>
              <a:pathLst>
                <a:path w="21141" h="21600" extrusionOk="0">
                  <a:moveTo>
                    <a:pt x="2126" y="3891"/>
                  </a:moveTo>
                  <a:cubicBezTo>
                    <a:pt x="3683" y="1977"/>
                    <a:pt x="5967" y="599"/>
                    <a:pt x="8576" y="0"/>
                  </a:cubicBezTo>
                  <a:lnTo>
                    <a:pt x="17504" y="1069"/>
                  </a:lnTo>
                  <a:lnTo>
                    <a:pt x="21141" y="5676"/>
                  </a:lnTo>
                  <a:lnTo>
                    <a:pt x="21141" y="13662"/>
                  </a:lnTo>
                  <a:lnTo>
                    <a:pt x="17042" y="19465"/>
                  </a:lnTo>
                  <a:lnTo>
                    <a:pt x="9897" y="21600"/>
                  </a:lnTo>
                  <a:lnTo>
                    <a:pt x="2138" y="19309"/>
                  </a:lnTo>
                  <a:lnTo>
                    <a:pt x="321" y="12059"/>
                  </a:lnTo>
                  <a:cubicBezTo>
                    <a:pt x="-459" y="9238"/>
                    <a:pt x="199" y="6261"/>
                    <a:pt x="2126" y="3891"/>
                  </a:cubicBezTo>
                  <a:close/>
                </a:path>
              </a:pathLst>
            </a:custGeom>
            <a:solidFill>
              <a:srgbClr val="B36AE2">
                <a:alpha val="26081"/>
              </a:srgbClr>
            </a:solidFill>
            <a:ln w="12700" cap="flat">
              <a:noFill/>
              <a:miter lim="400000"/>
            </a:ln>
            <a:effectLst/>
          </p:spPr>
          <p:txBody>
            <a:bodyPr wrap="square" lIns="50800" tIns="50800" rIns="50800" bIns="50800" numCol="1" anchor="ctr">
              <a:noAutofit/>
            </a:bodyPr>
            <a:lstStyle/>
            <a:p>
              <a:pPr algn="l" defTabSz="457200">
                <a:defRPr sz="1200">
                  <a:latin typeface="Helvetica"/>
                  <a:ea typeface="Helvetica"/>
                  <a:cs typeface="Helvetica"/>
                  <a:sym typeface="Helvetica"/>
                </a:defRPr>
              </a:pPr>
              <a:endParaRPr/>
            </a:p>
          </p:txBody>
        </p:sp>
      </p:grpSp>
      <p:sp>
        <p:nvSpPr>
          <p:cNvPr id="283" name="Rechteck"/>
          <p:cNvSpPr/>
          <p:nvPr/>
        </p:nvSpPr>
        <p:spPr>
          <a:xfrm>
            <a:off x="3811840" y="10057865"/>
            <a:ext cx="419101" cy="457201"/>
          </a:xfrm>
          <a:prstGeom prst="rect">
            <a:avLst/>
          </a:prstGeom>
          <a:solidFill>
            <a:srgbClr val="B36AE2"/>
          </a:solidFill>
          <a:ln w="12700">
            <a:miter lim="400000"/>
          </a:ln>
        </p:spPr>
        <p:txBody>
          <a:bodyPr lIns="50800" tIns="50800" rIns="50800" bIns="50800" anchor="ct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284" name="Rechteck"/>
          <p:cNvSpPr/>
          <p:nvPr/>
        </p:nvSpPr>
        <p:spPr>
          <a:xfrm>
            <a:off x="3811840" y="8644263"/>
            <a:ext cx="419101" cy="457201"/>
          </a:xfrm>
          <a:prstGeom prst="rect">
            <a:avLst/>
          </a:prstGeom>
          <a:solidFill>
            <a:srgbClr val="A6AAA9"/>
          </a:solidFill>
          <a:ln w="12700">
            <a:miter lim="400000"/>
          </a:ln>
        </p:spPr>
        <p:txBody>
          <a:bodyPr lIns="50800" tIns="50800" rIns="50800" bIns="50800" anchor="ct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285" name="Rechteck"/>
          <p:cNvSpPr/>
          <p:nvPr/>
        </p:nvSpPr>
        <p:spPr>
          <a:xfrm>
            <a:off x="3811840" y="7933260"/>
            <a:ext cx="419101" cy="457201"/>
          </a:xfrm>
          <a:prstGeom prst="rect">
            <a:avLst/>
          </a:prstGeom>
          <a:solidFill>
            <a:srgbClr val="002452"/>
          </a:solidFill>
          <a:ln w="12700">
            <a:miter lim="400000"/>
          </a:ln>
        </p:spPr>
        <p:txBody>
          <a:bodyPr lIns="50800" tIns="50800" rIns="50800" bIns="50800" anchor="ct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286" name="Gold"/>
          <p:cNvSpPr/>
          <p:nvPr/>
        </p:nvSpPr>
        <p:spPr>
          <a:xfrm>
            <a:off x="4295112" y="10057865"/>
            <a:ext cx="1844695" cy="4572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lstStyle>
            <a:lvl1pPr algn="l" defTabSz="449580">
              <a:defRPr sz="2400">
                <a:latin typeface="Gill Sans Light"/>
                <a:ea typeface="Gill Sans Light"/>
                <a:cs typeface="Gill Sans Light"/>
                <a:sym typeface="Gill Sans Light"/>
              </a:defRPr>
            </a:lvl1pPr>
          </a:lstStyle>
          <a:p>
            <a:r>
              <a:t>Gold</a:t>
            </a:r>
          </a:p>
        </p:txBody>
      </p:sp>
      <p:sp>
        <p:nvSpPr>
          <p:cNvPr id="287" name="Verbund-Metall-Keramik"/>
          <p:cNvSpPr/>
          <p:nvPr/>
        </p:nvSpPr>
        <p:spPr>
          <a:xfrm>
            <a:off x="4295112" y="8643195"/>
            <a:ext cx="4720937" cy="4572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lstStyle>
            <a:lvl1pPr algn="l" defTabSz="449580">
              <a:defRPr sz="2400">
                <a:latin typeface="Gill Sans Light"/>
                <a:ea typeface="Gill Sans Light"/>
                <a:cs typeface="Gill Sans Light"/>
                <a:sym typeface="Gill Sans Light"/>
              </a:defRPr>
            </a:lvl1pPr>
          </a:lstStyle>
          <a:p>
            <a:r>
              <a:t>Verbund-Metall-Keramik</a:t>
            </a:r>
          </a:p>
        </p:txBody>
      </p:sp>
      <p:sp>
        <p:nvSpPr>
          <p:cNvPr id="288" name="Amalgam"/>
          <p:cNvSpPr/>
          <p:nvPr/>
        </p:nvSpPr>
        <p:spPr>
          <a:xfrm>
            <a:off x="4295112" y="7933260"/>
            <a:ext cx="1844695" cy="4572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lstStyle>
            <a:lvl1pPr algn="l" defTabSz="449580">
              <a:defRPr sz="2400">
                <a:latin typeface="Gill Sans Light"/>
                <a:ea typeface="Gill Sans Light"/>
                <a:cs typeface="Gill Sans Light"/>
                <a:sym typeface="Gill Sans Light"/>
              </a:defRPr>
            </a:lvl1pPr>
          </a:lstStyle>
          <a:p>
            <a:r>
              <a:t>Amalgam</a:t>
            </a:r>
          </a:p>
        </p:txBody>
      </p:sp>
      <p:sp>
        <p:nvSpPr>
          <p:cNvPr id="289" name="Rechteck"/>
          <p:cNvSpPr/>
          <p:nvPr/>
        </p:nvSpPr>
        <p:spPr>
          <a:xfrm>
            <a:off x="3811840" y="7222257"/>
            <a:ext cx="419101" cy="457201"/>
          </a:xfrm>
          <a:prstGeom prst="rect">
            <a:avLst/>
          </a:prstGeom>
          <a:solidFill>
            <a:srgbClr val="51A7F9"/>
          </a:solidFill>
          <a:ln w="12700">
            <a:miter lim="400000"/>
          </a:ln>
        </p:spPr>
        <p:txBody>
          <a:bodyPr lIns="50800" tIns="50800" rIns="50800" bIns="50800" anchor="ct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290" name="Komposit"/>
          <p:cNvSpPr/>
          <p:nvPr/>
        </p:nvSpPr>
        <p:spPr>
          <a:xfrm>
            <a:off x="4295112" y="7222257"/>
            <a:ext cx="1844695" cy="4572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lstStyle>
            <a:lvl1pPr algn="l" defTabSz="449580">
              <a:defRPr sz="2400">
                <a:latin typeface="Gill Sans Light"/>
                <a:ea typeface="Gill Sans Light"/>
                <a:cs typeface="Gill Sans Light"/>
                <a:sym typeface="Gill Sans Light"/>
              </a:defRPr>
            </a:lvl1pPr>
          </a:lstStyle>
          <a:p>
            <a:r>
              <a:t>Komposit</a:t>
            </a:r>
          </a:p>
        </p:txBody>
      </p:sp>
      <p:sp>
        <p:nvSpPr>
          <p:cNvPr id="291" name="Rechteck"/>
          <p:cNvSpPr/>
          <p:nvPr/>
        </p:nvSpPr>
        <p:spPr>
          <a:xfrm>
            <a:off x="3811840" y="9354198"/>
            <a:ext cx="419101" cy="457201"/>
          </a:xfrm>
          <a:prstGeom prst="rect">
            <a:avLst/>
          </a:prstGeom>
          <a:solidFill>
            <a:srgbClr val="F5D328"/>
          </a:solidFill>
          <a:ln w="12700">
            <a:miter lim="400000"/>
          </a:ln>
        </p:spPr>
        <p:txBody>
          <a:bodyPr lIns="50800" tIns="50800" rIns="50800" bIns="50800" anchor="ct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292" name="Vollkeramik"/>
          <p:cNvSpPr/>
          <p:nvPr/>
        </p:nvSpPr>
        <p:spPr>
          <a:xfrm>
            <a:off x="4295112" y="9354198"/>
            <a:ext cx="4387455" cy="4572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lstStyle>
            <a:lvl1pPr algn="l" defTabSz="449580">
              <a:defRPr sz="2400">
                <a:latin typeface="Gill Sans Light"/>
                <a:ea typeface="Gill Sans Light"/>
                <a:cs typeface="Gill Sans Light"/>
                <a:sym typeface="Gill Sans Light"/>
              </a:defRPr>
            </a:lvl1pPr>
          </a:lstStyle>
          <a:p>
            <a:r>
              <a:t>Vollkeramik</a:t>
            </a:r>
          </a:p>
        </p:txBody>
      </p:sp>
      <p:sp>
        <p:nvSpPr>
          <p:cNvPr id="293" name="Legende"/>
          <p:cNvSpPr txBox="1"/>
          <p:nvPr/>
        </p:nvSpPr>
        <p:spPr>
          <a:xfrm>
            <a:off x="3758279" y="6428813"/>
            <a:ext cx="3860801" cy="9652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p>
            <a:pPr lvl="4" indent="0" algn="l" defTabSz="449580">
              <a:spcBef>
                <a:spcPts val="1200"/>
              </a:spcBef>
              <a:defRPr sz="2400" b="1">
                <a:latin typeface="Arial"/>
                <a:ea typeface="Arial"/>
                <a:cs typeface="Arial"/>
                <a:sym typeface="Arial"/>
              </a:defRPr>
            </a:pPr>
            <a:r>
              <a:rPr u="sng">
                <a:latin typeface="+mj-lt"/>
                <a:ea typeface="+mj-ea"/>
                <a:cs typeface="+mj-cs"/>
                <a:sym typeface="Gill Sans"/>
              </a:rPr>
              <a:t>Legende</a:t>
            </a:r>
          </a:p>
        </p:txBody>
      </p:sp>
      <p:pic>
        <p:nvPicPr>
          <p:cNvPr id="294" name="droppedImage.pdf" descr="droppedImage.pdf"/>
          <p:cNvPicPr>
            <a:picLocks noChangeAspect="1"/>
          </p:cNvPicPr>
          <p:nvPr/>
        </p:nvPicPr>
        <p:blipFill>
          <a:blip r:embed="rId4"/>
          <a:srcRect l="14322" t="12407" r="3333" b="56296"/>
          <a:stretch>
            <a:fillRect/>
          </a:stretch>
        </p:blipFill>
        <p:spPr>
          <a:xfrm>
            <a:off x="3492500" y="1625600"/>
            <a:ext cx="20078700" cy="4292600"/>
          </a:xfrm>
          <a:prstGeom prst="rect">
            <a:avLst/>
          </a:prstGeom>
          <a:ln w="12700">
            <a:miter lim="400000"/>
          </a:ln>
        </p:spPr>
      </p:pic>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 name="header.tiff" descr="header.tiff"/>
          <p:cNvPicPr>
            <a:picLocks noChangeAspect="1"/>
          </p:cNvPicPr>
          <p:nvPr/>
        </p:nvPicPr>
        <p:blipFill>
          <a:blip r:embed="rId2"/>
          <a:stretch>
            <a:fillRect/>
          </a:stretch>
        </p:blipFill>
        <p:spPr>
          <a:xfrm>
            <a:off x="16776700" y="50800"/>
            <a:ext cx="6629400" cy="804594"/>
          </a:xfrm>
          <a:prstGeom prst="rect">
            <a:avLst/>
          </a:prstGeom>
          <a:ln w="12700">
            <a:miter lim="400000"/>
          </a:ln>
        </p:spPr>
      </p:pic>
      <p:sp>
        <p:nvSpPr>
          <p:cNvPr id="297" name="2. Befund"/>
          <p:cNvSpPr txBox="1"/>
          <p:nvPr/>
        </p:nvSpPr>
        <p:spPr>
          <a:xfrm>
            <a:off x="800100" y="165100"/>
            <a:ext cx="11645900" cy="584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l" defTabSz="1270000">
              <a:lnSpc>
                <a:spcPct val="90000"/>
              </a:lnSpc>
              <a:spcBef>
                <a:spcPts val="3300"/>
              </a:spcBef>
              <a:buFont typeface="Gill Sans Light"/>
              <a:tabLst>
                <a:tab pos="5080000" algn="l"/>
                <a:tab pos="5118100" algn="l"/>
              </a:tabLst>
              <a:defRPr sz="3200" b="1">
                <a:uFill>
                  <a:solidFill>
                    <a:srgbClr val="000000"/>
                  </a:solidFill>
                </a:uFill>
              </a:defRPr>
            </a:lvl1pPr>
          </a:lstStyle>
          <a:p>
            <a:r>
              <a:t>2. Befund</a:t>
            </a:r>
          </a:p>
        </p:txBody>
      </p:sp>
      <p:sp>
        <p:nvSpPr>
          <p:cNvPr id="298" name="Linien"/>
          <p:cNvSpPr/>
          <p:nvPr/>
        </p:nvSpPr>
        <p:spPr>
          <a:xfrm>
            <a:off x="842903" y="990600"/>
            <a:ext cx="22607882" cy="0"/>
          </a:xfrm>
          <a:prstGeom prst="line">
            <a:avLst/>
          </a:prstGeom>
          <a:ln w="12700">
            <a:solidFill>
              <a:srgbClr val="000000"/>
            </a:solidFill>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299" name="2.3 Röntgenologischer Befund"/>
          <p:cNvSpPr txBox="1"/>
          <p:nvPr/>
        </p:nvSpPr>
        <p:spPr>
          <a:xfrm>
            <a:off x="838200" y="1244600"/>
            <a:ext cx="4736902" cy="457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defTabSz="449580">
              <a:spcBef>
                <a:spcPts val="1200"/>
              </a:spcBef>
              <a:defRPr sz="2400" b="1" u="sng"/>
            </a:lvl1pPr>
          </a:lstStyle>
          <a:p>
            <a:pPr>
              <a:defRPr u="none">
                <a:latin typeface="Arial"/>
                <a:ea typeface="Arial"/>
                <a:cs typeface="Arial"/>
                <a:sym typeface="Arial"/>
              </a:defRPr>
            </a:pPr>
            <a:r>
              <a:rPr u="sng">
                <a:latin typeface="+mj-lt"/>
                <a:ea typeface="+mj-ea"/>
                <a:cs typeface="+mj-cs"/>
                <a:sym typeface="Gill Sans"/>
              </a:rPr>
              <a:t>2.3 Röntgenologischer Befund</a:t>
            </a:r>
          </a:p>
        </p:txBody>
      </p:sp>
      <p:sp>
        <p:nvSpPr>
          <p:cNvPr id="300" name="Panoramaschichtaufnahme vom 25.06.2010:…"/>
          <p:cNvSpPr/>
          <p:nvPr/>
        </p:nvSpPr>
        <p:spPr>
          <a:xfrm>
            <a:off x="901700" y="1778000"/>
            <a:ext cx="22490290" cy="180627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p>
            <a:pPr algn="l" defTabSz="449580">
              <a:defRPr sz="2400" u="sng"/>
            </a:pPr>
            <a:r>
              <a:t>Panoramaschichtaufnahme vom 25.06.2010:</a:t>
            </a:r>
          </a:p>
          <a:p>
            <a:pPr marL="228600" indent="-228600" algn="l" defTabSz="449580">
              <a:buSzPct val="100000"/>
              <a:buChar char="•"/>
              <a:defRPr sz="2400">
                <a:latin typeface="Gill Sans Light"/>
                <a:ea typeface="Gill Sans Light"/>
                <a:cs typeface="Gill Sans Light"/>
                <a:sym typeface="Gill Sans Light"/>
              </a:defRPr>
            </a:pPr>
            <a:r>
              <a:t>Im posterioren Bereich der Kiefergelenke sind die metallenen Strukturen der Hörgeräte sichtbar.</a:t>
            </a:r>
          </a:p>
          <a:p>
            <a:pPr marL="228600" indent="-228600" algn="l" defTabSz="449580">
              <a:buSzPct val="100000"/>
              <a:buChar char="•"/>
              <a:defRPr sz="2400">
                <a:latin typeface="Gill Sans Light"/>
                <a:ea typeface="Gill Sans Light"/>
                <a:cs typeface="Gill Sans Light"/>
                <a:sym typeface="Gill Sans Light"/>
              </a:defRPr>
            </a:pPr>
            <a:r>
              <a:t>Sinus maxillaris links: homogene Verschattung mit rundlicher Form</a:t>
            </a:r>
          </a:p>
          <a:p>
            <a:pPr marL="228600" indent="-228600" algn="l" defTabSz="449580">
              <a:buSzPct val="100000"/>
              <a:buChar char="•"/>
              <a:defRPr sz="2400">
                <a:latin typeface="Gill Sans Light"/>
                <a:ea typeface="Gill Sans Light"/>
                <a:cs typeface="Gill Sans Light"/>
                <a:sym typeface="Gill Sans Light"/>
              </a:defRPr>
            </a:pPr>
            <a:r>
              <a:t>horizontaler Knochenverlust altersentsprechend, keine angulären Knochendefekte</a:t>
            </a:r>
          </a:p>
          <a:p>
            <a:pPr marL="228600" indent="-228600" algn="l" defTabSz="449580">
              <a:buSzPct val="100000"/>
              <a:buChar char="•"/>
              <a:defRPr sz="2400">
                <a:latin typeface="Gill Sans Light"/>
                <a:ea typeface="Gill Sans Light"/>
                <a:cs typeface="Gill Sans Light"/>
                <a:sym typeface="Gill Sans Light"/>
              </a:defRPr>
            </a:pPr>
            <a:r>
              <a:t>benachbart zum Ramus ascendens des linken Unterkiefers: homogene  Verschattung</a:t>
            </a:r>
          </a:p>
        </p:txBody>
      </p:sp>
      <p:sp>
        <p:nvSpPr>
          <p:cNvPr id="301" name="Foliennumm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13</a:t>
            </a:fld>
            <a:endParaRPr/>
          </a:p>
        </p:txBody>
      </p:sp>
      <p:sp>
        <p:nvSpPr>
          <p:cNvPr id="302" name="Falldokumentation 7"/>
          <p:cNvSpPr txBox="1"/>
          <p:nvPr/>
        </p:nvSpPr>
        <p:spPr>
          <a:xfrm>
            <a:off x="12801600" y="177800"/>
            <a:ext cx="3860800" cy="558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r" defTabSz="1270000">
              <a:lnSpc>
                <a:spcPct val="90000"/>
              </a:lnSpc>
              <a:spcBef>
                <a:spcPts val="3300"/>
              </a:spcBef>
              <a:buFont typeface="Gill Sans Light"/>
              <a:tabLst>
                <a:tab pos="5080000" algn="l"/>
                <a:tab pos="5118100" algn="l"/>
              </a:tabLst>
              <a:defRPr sz="3200">
                <a:uFill>
                  <a:solidFill>
                    <a:srgbClr val="000000"/>
                  </a:solidFill>
                </a:uFill>
              </a:defRPr>
            </a:lvl1pPr>
          </a:lstStyle>
          <a:p>
            <a:pPr>
              <a:defRPr>
                <a:latin typeface="Arial"/>
                <a:ea typeface="Arial"/>
                <a:cs typeface="Arial"/>
                <a:sym typeface="Arial"/>
              </a:defRPr>
            </a:pPr>
            <a:r>
              <a:rPr>
                <a:latin typeface="+mj-lt"/>
                <a:ea typeface="+mj-ea"/>
                <a:cs typeface="+mj-cs"/>
                <a:sym typeface="Gill Sans"/>
              </a:rPr>
              <a:t>Falldokumentation 7</a:t>
            </a:r>
          </a:p>
        </p:txBody>
      </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4" name="header.tiff" descr="header.tiff"/>
          <p:cNvPicPr>
            <a:picLocks noChangeAspect="1"/>
          </p:cNvPicPr>
          <p:nvPr/>
        </p:nvPicPr>
        <p:blipFill>
          <a:blip r:embed="rId2"/>
          <a:stretch>
            <a:fillRect/>
          </a:stretch>
        </p:blipFill>
        <p:spPr>
          <a:xfrm>
            <a:off x="16776700" y="50800"/>
            <a:ext cx="6629400" cy="804594"/>
          </a:xfrm>
          <a:prstGeom prst="rect">
            <a:avLst/>
          </a:prstGeom>
          <a:ln w="12700">
            <a:miter lim="400000"/>
          </a:ln>
        </p:spPr>
      </p:pic>
      <p:sp>
        <p:nvSpPr>
          <p:cNvPr id="305" name="2. Befund"/>
          <p:cNvSpPr txBox="1"/>
          <p:nvPr/>
        </p:nvSpPr>
        <p:spPr>
          <a:xfrm>
            <a:off x="800100" y="165100"/>
            <a:ext cx="11645900" cy="584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l" defTabSz="1270000">
              <a:lnSpc>
                <a:spcPct val="90000"/>
              </a:lnSpc>
              <a:spcBef>
                <a:spcPts val="3300"/>
              </a:spcBef>
              <a:buFont typeface="Gill Sans Light"/>
              <a:tabLst>
                <a:tab pos="5080000" algn="l"/>
                <a:tab pos="5118100" algn="l"/>
              </a:tabLst>
              <a:defRPr sz="3200" b="1">
                <a:uFill>
                  <a:solidFill>
                    <a:srgbClr val="000000"/>
                  </a:solidFill>
                </a:uFill>
              </a:defRPr>
            </a:lvl1pPr>
          </a:lstStyle>
          <a:p>
            <a:r>
              <a:t>2. Befund</a:t>
            </a:r>
          </a:p>
        </p:txBody>
      </p:sp>
      <p:sp>
        <p:nvSpPr>
          <p:cNvPr id="306" name="Linien"/>
          <p:cNvSpPr/>
          <p:nvPr/>
        </p:nvSpPr>
        <p:spPr>
          <a:xfrm>
            <a:off x="842903" y="990600"/>
            <a:ext cx="22607882" cy="0"/>
          </a:xfrm>
          <a:prstGeom prst="line">
            <a:avLst/>
          </a:prstGeom>
          <a:ln w="12700">
            <a:solidFill>
              <a:srgbClr val="000000"/>
            </a:solidFill>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307" name="2.3 Röntgenologischer Befund"/>
          <p:cNvSpPr txBox="1"/>
          <p:nvPr/>
        </p:nvSpPr>
        <p:spPr>
          <a:xfrm>
            <a:off x="838200" y="1244600"/>
            <a:ext cx="4736902" cy="457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defTabSz="449580">
              <a:spcBef>
                <a:spcPts val="1200"/>
              </a:spcBef>
              <a:defRPr sz="2400" b="1" u="sng"/>
            </a:lvl1pPr>
          </a:lstStyle>
          <a:p>
            <a:pPr>
              <a:defRPr u="none">
                <a:latin typeface="Arial"/>
                <a:ea typeface="Arial"/>
                <a:cs typeface="Arial"/>
                <a:sym typeface="Arial"/>
              </a:defRPr>
            </a:pPr>
            <a:r>
              <a:rPr u="sng">
                <a:latin typeface="+mj-lt"/>
                <a:ea typeface="+mj-ea"/>
                <a:cs typeface="+mj-cs"/>
                <a:sym typeface="Gill Sans"/>
              </a:rPr>
              <a:t>2.3 Röntgenologischer Befund</a:t>
            </a:r>
          </a:p>
        </p:txBody>
      </p:sp>
      <p:sp>
        <p:nvSpPr>
          <p:cNvPr id="308" name="Foliennumm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14</a:t>
            </a:fld>
            <a:endParaRPr/>
          </a:p>
        </p:txBody>
      </p:sp>
      <p:sp>
        <p:nvSpPr>
          <p:cNvPr id="309" name="Falldokumentation 7"/>
          <p:cNvSpPr txBox="1"/>
          <p:nvPr/>
        </p:nvSpPr>
        <p:spPr>
          <a:xfrm>
            <a:off x="12801600" y="177800"/>
            <a:ext cx="3860800" cy="558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r" defTabSz="1270000">
              <a:lnSpc>
                <a:spcPct val="90000"/>
              </a:lnSpc>
              <a:spcBef>
                <a:spcPts val="3300"/>
              </a:spcBef>
              <a:buFont typeface="Gill Sans Light"/>
              <a:tabLst>
                <a:tab pos="5080000" algn="l"/>
                <a:tab pos="5118100" algn="l"/>
              </a:tabLst>
              <a:defRPr sz="3200">
                <a:uFill>
                  <a:solidFill>
                    <a:srgbClr val="000000"/>
                  </a:solidFill>
                </a:uFill>
              </a:defRPr>
            </a:lvl1pPr>
          </a:lstStyle>
          <a:p>
            <a:pPr>
              <a:defRPr>
                <a:latin typeface="Arial"/>
                <a:ea typeface="Arial"/>
                <a:cs typeface="Arial"/>
                <a:sym typeface="Arial"/>
              </a:defRPr>
            </a:pPr>
            <a:r>
              <a:rPr>
                <a:latin typeface="+mj-lt"/>
                <a:ea typeface="+mj-ea"/>
                <a:cs typeface="+mj-cs"/>
                <a:sym typeface="Gill Sans"/>
              </a:rPr>
              <a:t>Falldokumentation 7</a:t>
            </a:r>
          </a:p>
        </p:txBody>
      </p:sp>
      <p:sp>
        <p:nvSpPr>
          <p:cNvPr id="310" name="Einzelröntgen vom 25.06.2010:…"/>
          <p:cNvSpPr/>
          <p:nvPr/>
        </p:nvSpPr>
        <p:spPr>
          <a:xfrm>
            <a:off x="901700" y="1943100"/>
            <a:ext cx="8694526" cy="249366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p>
            <a:pPr algn="l" defTabSz="449580">
              <a:defRPr sz="2400" u="sng"/>
            </a:pPr>
            <a:r>
              <a:t>Einzelröntgen vom 25.06.2010:</a:t>
            </a:r>
          </a:p>
          <a:p>
            <a:pPr marL="228600" indent="-228600" algn="l" defTabSz="449580">
              <a:buSzPct val="100000"/>
              <a:buChar char="•"/>
              <a:defRPr sz="2400">
                <a:latin typeface="Gill Sans Light"/>
                <a:ea typeface="Gill Sans Light"/>
                <a:cs typeface="Gill Sans Light"/>
                <a:sym typeface="Gill Sans Light"/>
              </a:defRPr>
            </a:pPr>
            <a:r>
              <a:t>14: unvollständige WKB mit periapikaler Aufhellung (Stiftkrone)</a:t>
            </a:r>
          </a:p>
          <a:p>
            <a:pPr marL="228600" indent="-228600" algn="l" defTabSz="449580">
              <a:buSzPct val="100000"/>
              <a:buChar char="•"/>
              <a:defRPr sz="2400">
                <a:latin typeface="Gill Sans Light"/>
                <a:ea typeface="Gill Sans Light"/>
                <a:cs typeface="Gill Sans Light"/>
                <a:sym typeface="Gill Sans Light"/>
              </a:defRPr>
            </a:pPr>
            <a:r>
              <a:t>23 und 24: unvollständige WKB ohne periapikale Aufhellung</a:t>
            </a:r>
          </a:p>
          <a:p>
            <a:pPr marL="228600" indent="-228600" algn="l" defTabSz="449580">
              <a:buSzPct val="100000"/>
              <a:buChar char="•"/>
              <a:defRPr sz="2400">
                <a:latin typeface="Gill Sans Light"/>
                <a:ea typeface="Gill Sans Light"/>
                <a:cs typeface="Gill Sans Light"/>
                <a:sym typeface="Gill Sans Light"/>
              </a:defRPr>
            </a:pPr>
            <a:r>
              <a:t>24: Via falsa der Stiftkrone</a:t>
            </a:r>
          </a:p>
          <a:p>
            <a:pPr marL="228600" indent="-228600" algn="l" defTabSz="449580">
              <a:buSzPct val="100000"/>
              <a:buChar char="•"/>
              <a:defRPr sz="2400">
                <a:latin typeface="Gill Sans Light"/>
                <a:ea typeface="Gill Sans Light"/>
                <a:cs typeface="Gill Sans Light"/>
                <a:sym typeface="Gill Sans Light"/>
              </a:defRPr>
            </a:pPr>
            <a:r>
              <a:t>45: insuffiziente WKB ohne periapikale Aufhellung (Stiftkrone)</a:t>
            </a:r>
          </a:p>
          <a:p>
            <a:pPr marL="228600" indent="-228600" algn="l" defTabSz="449580">
              <a:buSzPct val="100000"/>
              <a:buChar char="•"/>
              <a:defRPr sz="2400">
                <a:latin typeface="Gill Sans Light"/>
                <a:ea typeface="Gill Sans Light"/>
                <a:cs typeface="Gill Sans Light"/>
                <a:sym typeface="Gill Sans Light"/>
              </a:defRPr>
            </a:pPr>
            <a:r>
              <a:t>Karies: 14 distal, 37 mesial, 45 distal </a:t>
            </a:r>
          </a:p>
          <a:p>
            <a:pPr marL="228600" indent="-228600" algn="l" defTabSz="449580">
              <a:buSzPct val="100000"/>
              <a:buChar char="•"/>
              <a:defRPr sz="2400">
                <a:latin typeface="Gill Sans Light"/>
                <a:ea typeface="Gill Sans Light"/>
                <a:cs typeface="Gill Sans Light"/>
                <a:sym typeface="Gill Sans Light"/>
              </a:defRPr>
            </a:pPr>
            <a:r>
              <a:t>subgingivaler Zahnstein</a:t>
            </a:r>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2" name="header.tiff" descr="header.tiff"/>
          <p:cNvPicPr>
            <a:picLocks noChangeAspect="1"/>
          </p:cNvPicPr>
          <p:nvPr/>
        </p:nvPicPr>
        <p:blipFill>
          <a:blip r:embed="rId2"/>
          <a:stretch>
            <a:fillRect/>
          </a:stretch>
        </p:blipFill>
        <p:spPr>
          <a:xfrm>
            <a:off x="16776700" y="50800"/>
            <a:ext cx="6629400" cy="804594"/>
          </a:xfrm>
          <a:prstGeom prst="rect">
            <a:avLst/>
          </a:prstGeom>
          <a:ln w="12700">
            <a:miter lim="400000"/>
          </a:ln>
        </p:spPr>
      </p:pic>
      <p:sp>
        <p:nvSpPr>
          <p:cNvPr id="313" name="2. Befund"/>
          <p:cNvSpPr txBox="1"/>
          <p:nvPr/>
        </p:nvSpPr>
        <p:spPr>
          <a:xfrm>
            <a:off x="800100" y="165100"/>
            <a:ext cx="11645900" cy="584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l" defTabSz="1270000">
              <a:lnSpc>
                <a:spcPct val="90000"/>
              </a:lnSpc>
              <a:spcBef>
                <a:spcPts val="3300"/>
              </a:spcBef>
              <a:buFont typeface="Gill Sans Light"/>
              <a:tabLst>
                <a:tab pos="5080000" algn="l"/>
                <a:tab pos="5118100" algn="l"/>
              </a:tabLst>
              <a:defRPr sz="3200" b="1">
                <a:uFill>
                  <a:solidFill>
                    <a:srgbClr val="000000"/>
                  </a:solidFill>
                </a:uFill>
              </a:defRPr>
            </a:lvl1pPr>
          </a:lstStyle>
          <a:p>
            <a:r>
              <a:t>2. Befund</a:t>
            </a:r>
          </a:p>
        </p:txBody>
      </p:sp>
      <p:sp>
        <p:nvSpPr>
          <p:cNvPr id="314" name="Linien"/>
          <p:cNvSpPr/>
          <p:nvPr/>
        </p:nvSpPr>
        <p:spPr>
          <a:xfrm>
            <a:off x="842903" y="990600"/>
            <a:ext cx="22607882" cy="0"/>
          </a:xfrm>
          <a:prstGeom prst="line">
            <a:avLst/>
          </a:prstGeom>
          <a:ln w="12700">
            <a:solidFill>
              <a:srgbClr val="000000"/>
            </a:solidFill>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315" name="2.3 Alte Röntgenbilder"/>
          <p:cNvSpPr txBox="1"/>
          <p:nvPr/>
        </p:nvSpPr>
        <p:spPr>
          <a:xfrm>
            <a:off x="838200" y="1244600"/>
            <a:ext cx="12103100" cy="457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gn="l" defTabSz="449580">
              <a:spcBef>
                <a:spcPts val="1200"/>
              </a:spcBef>
              <a:defRPr sz="2400" b="1" u="sng"/>
            </a:lvl1pPr>
          </a:lstStyle>
          <a:p>
            <a:pPr>
              <a:defRPr u="none">
                <a:latin typeface="Arial"/>
                <a:ea typeface="Arial"/>
                <a:cs typeface="Arial"/>
                <a:sym typeface="Arial"/>
              </a:defRPr>
            </a:pPr>
            <a:r>
              <a:rPr u="sng">
                <a:latin typeface="+mj-lt"/>
                <a:ea typeface="+mj-ea"/>
                <a:cs typeface="+mj-cs"/>
                <a:sym typeface="Gill Sans"/>
              </a:rPr>
              <a:t>2.3 Alte Röntgenbilder</a:t>
            </a:r>
          </a:p>
        </p:txBody>
      </p:sp>
      <p:sp>
        <p:nvSpPr>
          <p:cNvPr id="316" name="Foliennumm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15</a:t>
            </a:fld>
            <a:endParaRPr/>
          </a:p>
        </p:txBody>
      </p:sp>
      <p:sp>
        <p:nvSpPr>
          <p:cNvPr id="317" name="Falldokumentation 7"/>
          <p:cNvSpPr txBox="1"/>
          <p:nvPr/>
        </p:nvSpPr>
        <p:spPr>
          <a:xfrm>
            <a:off x="12801600" y="177800"/>
            <a:ext cx="3860800" cy="558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r" defTabSz="1270000">
              <a:lnSpc>
                <a:spcPct val="90000"/>
              </a:lnSpc>
              <a:spcBef>
                <a:spcPts val="3300"/>
              </a:spcBef>
              <a:buFont typeface="Gill Sans Light"/>
              <a:tabLst>
                <a:tab pos="5080000" algn="l"/>
                <a:tab pos="5118100" algn="l"/>
              </a:tabLst>
              <a:defRPr sz="3200">
                <a:uFill>
                  <a:solidFill>
                    <a:srgbClr val="000000"/>
                  </a:solidFill>
                </a:uFill>
              </a:defRPr>
            </a:lvl1pPr>
          </a:lstStyle>
          <a:p>
            <a:pPr>
              <a:defRPr>
                <a:latin typeface="Arial"/>
                <a:ea typeface="Arial"/>
                <a:cs typeface="Arial"/>
                <a:sym typeface="Arial"/>
              </a:defRPr>
            </a:pPr>
            <a:r>
              <a:rPr>
                <a:latin typeface="+mj-lt"/>
                <a:ea typeface="+mj-ea"/>
                <a:cs typeface="+mj-cs"/>
                <a:sym typeface="Gill Sans"/>
              </a:rPr>
              <a:t>Falldokumentation 7</a:t>
            </a:r>
          </a:p>
        </p:txBody>
      </p:sp>
      <p:sp>
        <p:nvSpPr>
          <p:cNvPr id="318" name="Panoramaschichtaufnahme vom 06.01.2010:…"/>
          <p:cNvSpPr/>
          <p:nvPr/>
        </p:nvSpPr>
        <p:spPr>
          <a:xfrm>
            <a:off x="901700" y="1943100"/>
            <a:ext cx="22490290" cy="147607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p>
            <a:pPr algn="l" defTabSz="449580">
              <a:defRPr sz="2400" u="sng"/>
            </a:pPr>
            <a:r>
              <a:t>Panoramaschichtaufnahme vom 06.01.2010:</a:t>
            </a:r>
          </a:p>
          <a:p>
            <a:pPr marL="228600" indent="-228600" algn="l" defTabSz="449580">
              <a:buSzPct val="100000"/>
              <a:buChar char="•"/>
              <a:defRPr sz="2400">
                <a:latin typeface="Gill Sans Light"/>
                <a:ea typeface="Gill Sans Light"/>
                <a:cs typeface="Gill Sans Light"/>
                <a:sym typeface="Gill Sans Light"/>
              </a:defRPr>
            </a:pPr>
            <a:r>
              <a:t>Dieses Röntgenbild habe ich später in unserem System gefunden. Es wurde am XXXX an den ZZM, Abteilung Oralchirurgie, angefertigt. Danach wurde der Wurzelrest 12 extrahiert.</a:t>
            </a:r>
          </a:p>
          <a:p>
            <a:pPr marL="228600" indent="-228600" algn="l" defTabSz="449580">
              <a:buSzPct val="100000"/>
              <a:buChar char="•"/>
              <a:defRPr sz="2400">
                <a:latin typeface="Gill Sans Light"/>
                <a:ea typeface="Gill Sans Light"/>
                <a:cs typeface="Gill Sans Light"/>
                <a:sym typeface="Gill Sans Light"/>
              </a:defRPr>
            </a:pPr>
            <a:r>
              <a:t>Der Privatzahnarzt in Dänemark hatte in den letzten 6 Monaten eine Wurzelkanalbehandlung bei 23 durchgeführt und den Zahn 48 extrahiert. Für die Notfallbehandlung wurde er wieder am ZZM behandelt.</a:t>
            </a:r>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0" name="header.tiff" descr="header.tiff"/>
          <p:cNvPicPr>
            <a:picLocks noChangeAspect="1"/>
          </p:cNvPicPr>
          <p:nvPr/>
        </p:nvPicPr>
        <p:blipFill>
          <a:blip r:embed="rId2"/>
          <a:stretch>
            <a:fillRect/>
          </a:stretch>
        </p:blipFill>
        <p:spPr>
          <a:xfrm>
            <a:off x="16776700" y="50800"/>
            <a:ext cx="6629400" cy="804594"/>
          </a:xfrm>
          <a:prstGeom prst="rect">
            <a:avLst/>
          </a:prstGeom>
          <a:ln w="12700">
            <a:miter lim="400000"/>
          </a:ln>
        </p:spPr>
      </p:pic>
      <p:sp>
        <p:nvSpPr>
          <p:cNvPr id="321" name="2. Befund"/>
          <p:cNvSpPr txBox="1"/>
          <p:nvPr/>
        </p:nvSpPr>
        <p:spPr>
          <a:xfrm>
            <a:off x="800100" y="165100"/>
            <a:ext cx="11645900" cy="584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l" defTabSz="1270000">
              <a:lnSpc>
                <a:spcPct val="90000"/>
              </a:lnSpc>
              <a:spcBef>
                <a:spcPts val="3300"/>
              </a:spcBef>
              <a:buFont typeface="Gill Sans Light"/>
              <a:tabLst>
                <a:tab pos="5080000" algn="l"/>
                <a:tab pos="5118100" algn="l"/>
              </a:tabLst>
              <a:defRPr sz="3200" b="1">
                <a:uFill>
                  <a:solidFill>
                    <a:srgbClr val="000000"/>
                  </a:solidFill>
                </a:uFill>
              </a:defRPr>
            </a:lvl1pPr>
          </a:lstStyle>
          <a:p>
            <a:r>
              <a:t>2. Befund</a:t>
            </a:r>
          </a:p>
        </p:txBody>
      </p:sp>
      <p:sp>
        <p:nvSpPr>
          <p:cNvPr id="322" name="Linien"/>
          <p:cNvSpPr/>
          <p:nvPr/>
        </p:nvSpPr>
        <p:spPr>
          <a:xfrm>
            <a:off x="842903" y="990600"/>
            <a:ext cx="22607882" cy="0"/>
          </a:xfrm>
          <a:prstGeom prst="line">
            <a:avLst/>
          </a:prstGeom>
          <a:ln w="12700">
            <a:solidFill>
              <a:srgbClr val="000000"/>
            </a:solidFill>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323" name="2.4 Funktionsbefund…"/>
          <p:cNvSpPr txBox="1"/>
          <p:nvPr/>
        </p:nvSpPr>
        <p:spPr>
          <a:xfrm>
            <a:off x="749782" y="7065483"/>
            <a:ext cx="10312401" cy="266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l" defTabSz="449580">
              <a:spcBef>
                <a:spcPts val="1200"/>
              </a:spcBef>
              <a:defRPr sz="2400" b="1">
                <a:latin typeface="Arial"/>
                <a:ea typeface="Arial"/>
                <a:cs typeface="Arial"/>
                <a:sym typeface="Arial"/>
              </a:defRPr>
            </a:pPr>
            <a:r>
              <a:rPr u="sng">
                <a:latin typeface="+mj-lt"/>
                <a:ea typeface="+mj-ea"/>
                <a:cs typeface="+mj-cs"/>
                <a:sym typeface="Gill Sans"/>
              </a:rPr>
              <a:t>2.4 Funktionsbefund</a:t>
            </a:r>
            <a:endParaRPr>
              <a:latin typeface="+mj-lt"/>
              <a:ea typeface="+mj-ea"/>
              <a:cs typeface="+mj-cs"/>
              <a:sym typeface="Gill Sans"/>
            </a:endParaRPr>
          </a:p>
          <a:p>
            <a:pPr marL="673100" indent="-444500" algn="l" defTabSz="449580">
              <a:buSzPct val="45833"/>
              <a:buFont typeface="Symbol"/>
              <a:buChar char="·"/>
              <a:tabLst>
                <a:tab pos="1968500" algn="l"/>
              </a:tabLst>
              <a:defRPr sz="2400">
                <a:latin typeface="Arial"/>
                <a:ea typeface="Arial"/>
                <a:cs typeface="Arial"/>
                <a:sym typeface="Arial"/>
              </a:defRPr>
            </a:pPr>
            <a:r>
              <a:rPr>
                <a:latin typeface="Gill Sans Light"/>
                <a:ea typeface="Gill Sans Light"/>
                <a:cs typeface="Gill Sans Light"/>
                <a:sym typeface="Gill Sans Light"/>
              </a:rPr>
              <a:t>Kiefergelenke:	keine Geräusche, nicht druckdolent</a:t>
            </a:r>
          </a:p>
          <a:p>
            <a:pPr marL="673100" indent="-444500" algn="l" defTabSz="449580">
              <a:buSzPct val="45833"/>
              <a:buFont typeface="Symbol"/>
              <a:buChar char="·"/>
              <a:tabLst>
                <a:tab pos="1968500" algn="l"/>
              </a:tabLst>
              <a:defRPr sz="2400">
                <a:latin typeface="Arial"/>
                <a:ea typeface="Arial"/>
                <a:cs typeface="Arial"/>
                <a:sym typeface="Arial"/>
              </a:defRPr>
            </a:pPr>
            <a:r>
              <a:rPr>
                <a:latin typeface="Gill Sans Light"/>
                <a:ea typeface="Gill Sans Light"/>
                <a:cs typeface="Gill Sans Light"/>
                <a:sym typeface="Gill Sans Light"/>
              </a:rPr>
              <a:t>Kaumuskulatur:	nicht druckdolent</a:t>
            </a:r>
          </a:p>
          <a:p>
            <a:pPr marL="673100" indent="-444500" algn="l" defTabSz="449580">
              <a:buSzPct val="45833"/>
              <a:buFont typeface="Symbol"/>
              <a:buChar char="·"/>
              <a:tabLst>
                <a:tab pos="1968500" algn="l"/>
              </a:tabLst>
              <a:defRPr sz="2400">
                <a:latin typeface="Arial"/>
                <a:ea typeface="Arial"/>
                <a:cs typeface="Arial"/>
                <a:sym typeface="Arial"/>
              </a:defRPr>
            </a:pPr>
            <a:r>
              <a:rPr>
                <a:latin typeface="Gill Sans Light"/>
                <a:ea typeface="Gill Sans Light"/>
                <a:cs typeface="Gill Sans Light"/>
                <a:sym typeface="Gill Sans Light"/>
              </a:rPr>
              <a:t>SKA:	         58 mm </a:t>
            </a:r>
          </a:p>
          <a:p>
            <a:pPr marL="673100" indent="-444500" algn="l" defTabSz="449580">
              <a:buSzPct val="45833"/>
              <a:buFont typeface="Symbol"/>
              <a:buChar char="·"/>
              <a:tabLst>
                <a:tab pos="1968500" algn="l"/>
              </a:tabLst>
              <a:defRPr sz="2400">
                <a:latin typeface="Arial"/>
                <a:ea typeface="Arial"/>
                <a:cs typeface="Arial"/>
                <a:sym typeface="Arial"/>
              </a:defRPr>
            </a:pPr>
            <a:r>
              <a:rPr>
                <a:latin typeface="Gill Sans Light"/>
                <a:ea typeface="Gill Sans Light"/>
                <a:cs typeface="Gill Sans Light"/>
                <a:sym typeface="Gill Sans Light"/>
              </a:rPr>
              <a:t>Slide in centric:	2 mm vertikal, 1 mm sagittal</a:t>
            </a:r>
          </a:p>
          <a:p>
            <a:pPr marL="673100" indent="-444500" algn="l" defTabSz="449580">
              <a:buSzPct val="45833"/>
              <a:buFont typeface="Symbol"/>
              <a:buChar char="·"/>
              <a:tabLst>
                <a:tab pos="1968500" algn="l"/>
              </a:tabLst>
              <a:defRPr sz="2400">
                <a:latin typeface="Arial"/>
                <a:ea typeface="Arial"/>
                <a:cs typeface="Arial"/>
                <a:sym typeface="Arial"/>
              </a:defRPr>
            </a:pPr>
            <a:r>
              <a:rPr>
                <a:latin typeface="Gill Sans Light"/>
                <a:ea typeface="Gill Sans Light"/>
                <a:cs typeface="Gill Sans Light"/>
                <a:sym typeface="Gill Sans Light"/>
              </a:rPr>
              <a:t>RK-Vorkontakt:	14 mit 43</a:t>
            </a:r>
          </a:p>
          <a:p>
            <a:pPr marL="673100" indent="-444500" algn="l" defTabSz="449580">
              <a:buSzPct val="45833"/>
              <a:buFont typeface="Symbol"/>
              <a:buChar char="·"/>
              <a:tabLst>
                <a:tab pos="1968500" algn="l"/>
              </a:tabLst>
              <a:defRPr sz="2400">
                <a:latin typeface="Arial"/>
                <a:ea typeface="Arial"/>
                <a:cs typeface="Arial"/>
                <a:sym typeface="Arial"/>
              </a:defRPr>
            </a:pPr>
            <a:r>
              <a:rPr>
                <a:latin typeface="Gill Sans Light"/>
                <a:ea typeface="Gill Sans Light"/>
                <a:cs typeface="Gill Sans Light"/>
                <a:sym typeface="Gill Sans Light"/>
              </a:rPr>
              <a:t>Posteriore Protrusionskontakte: keine</a:t>
            </a:r>
          </a:p>
        </p:txBody>
      </p:sp>
      <p:pic>
        <p:nvPicPr>
          <p:cNvPr id="324" name="image15.png" descr="image15.png"/>
          <p:cNvPicPr>
            <a:picLocks noChangeAspect="1"/>
          </p:cNvPicPr>
          <p:nvPr/>
        </p:nvPicPr>
        <p:blipFill>
          <a:blip r:embed="rId3"/>
          <a:stretch>
            <a:fillRect/>
          </a:stretch>
        </p:blipFill>
        <p:spPr>
          <a:xfrm>
            <a:off x="952982" y="10795741"/>
            <a:ext cx="5363250" cy="1701801"/>
          </a:xfrm>
          <a:prstGeom prst="rect">
            <a:avLst/>
          </a:prstGeom>
          <a:ln w="12700"/>
        </p:spPr>
      </p:pic>
      <p:sp>
        <p:nvSpPr>
          <p:cNvPr id="325" name="Laterotrusion rechts"/>
          <p:cNvSpPr/>
          <p:nvPr/>
        </p:nvSpPr>
        <p:spPr>
          <a:xfrm>
            <a:off x="1003782" y="10240483"/>
            <a:ext cx="3200401" cy="4572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lvl1pPr algn="l" defTabSz="449580">
              <a:defRPr sz="2400">
                <a:latin typeface="Gill Sans Light"/>
                <a:ea typeface="Gill Sans Light"/>
                <a:cs typeface="Gill Sans Light"/>
                <a:sym typeface="Gill Sans Light"/>
              </a:defRPr>
            </a:lvl1pPr>
          </a:lstStyle>
          <a:p>
            <a:r>
              <a:t>Laterotrusion rechts</a:t>
            </a:r>
          </a:p>
        </p:txBody>
      </p:sp>
      <p:pic>
        <p:nvPicPr>
          <p:cNvPr id="326" name="image15.png" descr="image15.png"/>
          <p:cNvPicPr>
            <a:picLocks noChangeAspect="1"/>
          </p:cNvPicPr>
          <p:nvPr/>
        </p:nvPicPr>
        <p:blipFill>
          <a:blip r:embed="rId3"/>
          <a:stretch>
            <a:fillRect/>
          </a:stretch>
        </p:blipFill>
        <p:spPr>
          <a:xfrm>
            <a:off x="7747482" y="10850083"/>
            <a:ext cx="5363250" cy="1701801"/>
          </a:xfrm>
          <a:prstGeom prst="rect">
            <a:avLst/>
          </a:prstGeom>
          <a:ln w="12700"/>
        </p:spPr>
      </p:pic>
      <p:sp>
        <p:nvSpPr>
          <p:cNvPr id="327" name="Laterotrusion links"/>
          <p:cNvSpPr/>
          <p:nvPr/>
        </p:nvSpPr>
        <p:spPr>
          <a:xfrm>
            <a:off x="7798282" y="10291283"/>
            <a:ext cx="3200401" cy="4572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lvl1pPr algn="l" defTabSz="449580">
              <a:defRPr sz="2400">
                <a:latin typeface="Gill Sans Light"/>
                <a:ea typeface="Gill Sans Light"/>
                <a:cs typeface="Gill Sans Light"/>
                <a:sym typeface="Gill Sans Light"/>
              </a:defRPr>
            </a:lvl1pPr>
          </a:lstStyle>
          <a:p>
            <a:r>
              <a:t>Laterotrusion links</a:t>
            </a:r>
          </a:p>
        </p:txBody>
      </p:sp>
      <p:sp>
        <p:nvSpPr>
          <p:cNvPr id="328" name="2.4 Okklusionsanalyse (direkt)…"/>
          <p:cNvSpPr txBox="1"/>
          <p:nvPr/>
        </p:nvSpPr>
        <p:spPr>
          <a:xfrm>
            <a:off x="779051" y="1710126"/>
            <a:ext cx="19670769" cy="30099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l" defTabSz="449580">
              <a:spcBef>
                <a:spcPts val="1200"/>
              </a:spcBef>
              <a:defRPr sz="2400" b="1">
                <a:latin typeface="Arial"/>
                <a:ea typeface="Arial"/>
                <a:cs typeface="Arial"/>
                <a:sym typeface="Arial"/>
              </a:defRPr>
            </a:pPr>
            <a:r>
              <a:rPr u="sng">
                <a:latin typeface="+mj-lt"/>
                <a:ea typeface="+mj-ea"/>
                <a:cs typeface="+mj-cs"/>
                <a:sym typeface="Gill Sans"/>
              </a:rPr>
              <a:t>2.4 Okklusionsanalyse (direkt)</a:t>
            </a:r>
            <a:endParaRPr>
              <a:latin typeface="+mj-lt"/>
              <a:ea typeface="+mj-ea"/>
              <a:cs typeface="+mj-cs"/>
              <a:sym typeface="Gill Sans"/>
            </a:endParaRPr>
          </a:p>
          <a:p>
            <a:pPr marL="673100" indent="-444500" algn="l" defTabSz="449580">
              <a:buSzPct val="45833"/>
              <a:buFont typeface="Symbol"/>
              <a:buChar char="·"/>
              <a:tabLst>
                <a:tab pos="1968500" algn="l"/>
              </a:tabLst>
              <a:defRPr sz="2400">
                <a:latin typeface="Arial"/>
                <a:ea typeface="Arial"/>
                <a:cs typeface="Arial"/>
                <a:sym typeface="Arial"/>
              </a:defRPr>
            </a:pPr>
            <a:r>
              <a:rPr>
                <a:latin typeface="Gill Sans Light"/>
                <a:ea typeface="Gill Sans Light"/>
                <a:cs typeface="Gill Sans Light"/>
                <a:sym typeface="Gill Sans Light"/>
              </a:rPr>
              <a:t>Angle-Klasse:	 1/2 Klasse II rechts und links</a:t>
            </a:r>
          </a:p>
          <a:p>
            <a:pPr marL="673100" indent="-444500" algn="l" defTabSz="449580">
              <a:buSzPct val="45833"/>
              <a:buFont typeface="Symbol"/>
              <a:buChar char="·"/>
              <a:tabLst>
                <a:tab pos="1968500" algn="l"/>
              </a:tabLst>
              <a:defRPr sz="2400">
                <a:latin typeface="Arial"/>
                <a:ea typeface="Arial"/>
                <a:cs typeface="Arial"/>
                <a:sym typeface="Arial"/>
              </a:defRPr>
            </a:pPr>
            <a:r>
              <a:rPr>
                <a:latin typeface="Gill Sans Light"/>
                <a:ea typeface="Gill Sans Light"/>
                <a:cs typeface="Gill Sans Light"/>
                <a:sym typeface="Gill Sans Light"/>
              </a:rPr>
              <a:t>Overbite:	2 mm</a:t>
            </a:r>
          </a:p>
          <a:p>
            <a:pPr marL="673100" indent="-444500" algn="l" defTabSz="449580">
              <a:buSzPct val="45833"/>
              <a:buFont typeface="Symbol"/>
              <a:buChar char="·"/>
              <a:tabLst>
                <a:tab pos="1968500" algn="l"/>
              </a:tabLst>
              <a:defRPr sz="2400">
                <a:latin typeface="Arial"/>
                <a:ea typeface="Arial"/>
                <a:cs typeface="Arial"/>
                <a:sym typeface="Arial"/>
              </a:defRPr>
            </a:pPr>
            <a:r>
              <a:rPr>
                <a:latin typeface="Gill Sans Light"/>
                <a:ea typeface="Gill Sans Light"/>
                <a:cs typeface="Gill Sans Light"/>
                <a:sym typeface="Gill Sans Light"/>
              </a:rPr>
              <a:t>Overjet:	6 mm</a:t>
            </a:r>
          </a:p>
          <a:p>
            <a:pPr marL="673100" indent="-444500" algn="l" defTabSz="449580">
              <a:buSzPct val="45833"/>
              <a:buFont typeface="Symbol"/>
              <a:buChar char="·"/>
              <a:tabLst>
                <a:tab pos="1968500" algn="l"/>
              </a:tabLst>
              <a:defRPr sz="2400">
                <a:latin typeface="Arial"/>
                <a:ea typeface="Arial"/>
                <a:cs typeface="Arial"/>
                <a:sym typeface="Arial"/>
              </a:defRPr>
            </a:pPr>
            <a:r>
              <a:rPr>
                <a:solidFill>
                  <a:srgbClr val="FF0D1C"/>
                </a:solidFill>
                <a:latin typeface="Gill Sans Light"/>
                <a:ea typeface="Gill Sans Light"/>
                <a:cs typeface="Gill Sans Light"/>
                <a:sym typeface="Gill Sans Light"/>
              </a:rPr>
              <a:t>Ruhelage</a:t>
            </a:r>
            <a:r>
              <a:rPr>
                <a:latin typeface="Gill Sans Light"/>
                <a:ea typeface="Gill Sans Light"/>
                <a:cs typeface="Gill Sans Light"/>
                <a:sym typeface="Gill Sans Light"/>
              </a:rPr>
              <a:t> (freeway space) </a:t>
            </a:r>
            <a:r>
              <a:rPr i="1">
                <a:latin typeface="+mj-lt"/>
                <a:ea typeface="+mj-ea"/>
                <a:cs typeface="+mj-cs"/>
                <a:sym typeface="Gill Sans"/>
              </a:rPr>
              <a:t>mit Angabe der Methode angeben (Lockerlassen nach Interkuspidation, Lippenschluss nach Öffnung, gemessen im Molarenbereich):	durchschnittlich 2-4 mm</a:t>
            </a:r>
          </a:p>
          <a:p>
            <a:pPr marL="673100" indent="-444500" algn="l" defTabSz="449580">
              <a:buSzPct val="45833"/>
              <a:buFont typeface="Symbol"/>
              <a:buChar char="·"/>
              <a:tabLst>
                <a:tab pos="1968500" algn="l"/>
              </a:tabLst>
              <a:defRPr sz="2400">
                <a:latin typeface="Arial"/>
                <a:ea typeface="Arial"/>
                <a:cs typeface="Arial"/>
                <a:sym typeface="Arial"/>
              </a:defRPr>
            </a:pPr>
            <a:r>
              <a:rPr>
                <a:latin typeface="Gill Sans Light"/>
                <a:ea typeface="Gill Sans Light"/>
                <a:cs typeface="Gill Sans Light"/>
                <a:sym typeface="Gill Sans Light"/>
              </a:rPr>
              <a:t>Kreuzbiss:	nicht vorhanden</a:t>
            </a:r>
          </a:p>
          <a:p>
            <a:pPr marL="673100" indent="-444500" algn="l" defTabSz="449580">
              <a:buSzPct val="45833"/>
              <a:buFont typeface="Symbol"/>
              <a:buChar char="·"/>
              <a:tabLst>
                <a:tab pos="1968500" algn="l"/>
              </a:tabLst>
              <a:defRPr sz="2400">
                <a:latin typeface="Arial"/>
                <a:ea typeface="Arial"/>
                <a:cs typeface="Arial"/>
                <a:sym typeface="Arial"/>
              </a:defRPr>
            </a:pPr>
            <a:r>
              <a:rPr>
                <a:latin typeface="Gill Sans Light"/>
                <a:ea typeface="Gill Sans Light"/>
                <a:cs typeface="Gill Sans Light"/>
                <a:sym typeface="Gill Sans Light"/>
              </a:rPr>
              <a:t>Nonokklusion:	nicht vorhanden</a:t>
            </a:r>
          </a:p>
        </p:txBody>
      </p:sp>
      <p:sp>
        <p:nvSpPr>
          <p:cNvPr id="329" name="Foliennumm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16</a:t>
            </a:fld>
            <a:endParaRPr/>
          </a:p>
        </p:txBody>
      </p:sp>
      <p:sp>
        <p:nvSpPr>
          <p:cNvPr id="330" name="Linien"/>
          <p:cNvSpPr/>
          <p:nvPr/>
        </p:nvSpPr>
        <p:spPr>
          <a:xfrm>
            <a:off x="2121382" y="11345383"/>
            <a:ext cx="2200" cy="614969"/>
          </a:xfrm>
          <a:prstGeom prst="line">
            <a:avLst/>
          </a:prstGeom>
          <a:ln w="114300">
            <a:solidFill>
              <a:srgbClr val="000000"/>
            </a:solidFill>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331" name="Falldokumentation 7"/>
          <p:cNvSpPr txBox="1"/>
          <p:nvPr/>
        </p:nvSpPr>
        <p:spPr>
          <a:xfrm>
            <a:off x="12801600" y="177800"/>
            <a:ext cx="3860800" cy="558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r" defTabSz="1270000">
              <a:lnSpc>
                <a:spcPct val="90000"/>
              </a:lnSpc>
              <a:spcBef>
                <a:spcPts val="3300"/>
              </a:spcBef>
              <a:buFont typeface="Gill Sans Light"/>
              <a:tabLst>
                <a:tab pos="5080000" algn="l"/>
                <a:tab pos="5118100" algn="l"/>
              </a:tabLst>
              <a:defRPr sz="3200">
                <a:uFill>
                  <a:solidFill>
                    <a:srgbClr val="000000"/>
                  </a:solidFill>
                </a:uFill>
              </a:defRPr>
            </a:lvl1pPr>
          </a:lstStyle>
          <a:p>
            <a:pPr>
              <a:defRPr>
                <a:latin typeface="Arial"/>
                <a:ea typeface="Arial"/>
                <a:cs typeface="Arial"/>
                <a:sym typeface="Arial"/>
              </a:defRPr>
            </a:pPr>
            <a:r>
              <a:rPr>
                <a:latin typeface="+mj-lt"/>
                <a:ea typeface="+mj-ea"/>
                <a:cs typeface="+mj-cs"/>
                <a:sym typeface="Gill Sans"/>
              </a:rPr>
              <a:t>Falldokumentation 7</a:t>
            </a:r>
          </a:p>
        </p:txBody>
      </p:sp>
      <p:sp>
        <p:nvSpPr>
          <p:cNvPr id="332" name="Linien"/>
          <p:cNvSpPr/>
          <p:nvPr/>
        </p:nvSpPr>
        <p:spPr>
          <a:xfrm>
            <a:off x="11648858" y="11380799"/>
            <a:ext cx="2200" cy="614969"/>
          </a:xfrm>
          <a:prstGeom prst="line">
            <a:avLst/>
          </a:prstGeom>
          <a:ln w="114300">
            <a:solidFill>
              <a:srgbClr val="000000"/>
            </a:solidFill>
          </a:ln>
        </p:spPr>
        <p:txBody>
          <a:bodyPr lIns="50800" tIns="50800" rIns="50800" bIns="50800" anchor="ctr"/>
          <a:lstStyle/>
          <a:p>
            <a:pPr algn="l" defTabSz="457200">
              <a:defRPr sz="1200">
                <a:latin typeface="Helvetica"/>
                <a:ea typeface="Helvetica"/>
                <a:cs typeface="Helvetica"/>
                <a:sym typeface="Helvetica"/>
              </a:defRPr>
            </a:pPr>
            <a:endParaRPr/>
          </a:p>
        </p:txBody>
      </p:sp>
      <p:pic>
        <p:nvPicPr>
          <p:cNvPr id="333" name="image15.png" descr="image15.png"/>
          <p:cNvPicPr>
            <a:picLocks noChangeAspect="1"/>
          </p:cNvPicPr>
          <p:nvPr/>
        </p:nvPicPr>
        <p:blipFill>
          <a:blip r:embed="rId3"/>
          <a:stretch>
            <a:fillRect/>
          </a:stretch>
        </p:blipFill>
        <p:spPr>
          <a:xfrm>
            <a:off x="14592782" y="10795741"/>
            <a:ext cx="5363249" cy="1701801"/>
          </a:xfrm>
          <a:prstGeom prst="rect">
            <a:avLst/>
          </a:prstGeom>
          <a:ln w="12700"/>
        </p:spPr>
      </p:pic>
      <p:sp>
        <p:nvSpPr>
          <p:cNvPr id="334" name="Linien"/>
          <p:cNvSpPr/>
          <p:nvPr/>
        </p:nvSpPr>
        <p:spPr>
          <a:xfrm>
            <a:off x="17821850" y="11339157"/>
            <a:ext cx="2199" cy="614969"/>
          </a:xfrm>
          <a:prstGeom prst="line">
            <a:avLst/>
          </a:prstGeom>
          <a:ln w="114300">
            <a:solidFill>
              <a:srgbClr val="000000"/>
            </a:solidFill>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335" name="Linien"/>
          <p:cNvSpPr/>
          <p:nvPr/>
        </p:nvSpPr>
        <p:spPr>
          <a:xfrm>
            <a:off x="17091632" y="11339157"/>
            <a:ext cx="2200" cy="614969"/>
          </a:xfrm>
          <a:prstGeom prst="line">
            <a:avLst/>
          </a:prstGeom>
          <a:ln w="114300">
            <a:solidFill>
              <a:srgbClr val="000000"/>
            </a:solidFill>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336" name="Protrusion"/>
          <p:cNvSpPr/>
          <p:nvPr/>
        </p:nvSpPr>
        <p:spPr>
          <a:xfrm>
            <a:off x="14592782" y="10215083"/>
            <a:ext cx="3200401" cy="4572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lvl1pPr algn="l" defTabSz="449580">
              <a:defRPr sz="2400">
                <a:latin typeface="Gill Sans Light"/>
                <a:ea typeface="Gill Sans Light"/>
                <a:cs typeface="Gill Sans Light"/>
                <a:sym typeface="Gill Sans Light"/>
              </a:defRPr>
            </a:lvl1pPr>
          </a:lstStyle>
          <a:p>
            <a:r>
              <a:t>Protrusion</a:t>
            </a:r>
          </a:p>
        </p:txBody>
      </p:sp>
      <p:sp>
        <p:nvSpPr>
          <p:cNvPr id="337" name="Linien"/>
          <p:cNvSpPr/>
          <p:nvPr/>
        </p:nvSpPr>
        <p:spPr>
          <a:xfrm flipV="1">
            <a:off x="16741595" y="11349051"/>
            <a:ext cx="372073" cy="531376"/>
          </a:xfrm>
          <a:prstGeom prst="line">
            <a:avLst/>
          </a:prstGeom>
          <a:ln w="114300">
            <a:solidFill>
              <a:srgbClr val="000000"/>
            </a:solidFill>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338" name="Linien"/>
          <p:cNvSpPr/>
          <p:nvPr/>
        </p:nvSpPr>
        <p:spPr>
          <a:xfrm>
            <a:off x="17466313" y="11339157"/>
            <a:ext cx="2200" cy="614969"/>
          </a:xfrm>
          <a:prstGeom prst="line">
            <a:avLst/>
          </a:prstGeom>
          <a:ln w="114300">
            <a:solidFill>
              <a:srgbClr val="000000"/>
            </a:solidFill>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339" name="Linien"/>
          <p:cNvSpPr/>
          <p:nvPr/>
        </p:nvSpPr>
        <p:spPr>
          <a:xfrm>
            <a:off x="17522415" y="11329169"/>
            <a:ext cx="321584" cy="647396"/>
          </a:xfrm>
          <a:prstGeom prst="line">
            <a:avLst/>
          </a:prstGeom>
          <a:ln w="114300">
            <a:solidFill>
              <a:srgbClr val="000000"/>
            </a:solidFill>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340" name="Linien"/>
          <p:cNvSpPr/>
          <p:nvPr/>
        </p:nvSpPr>
        <p:spPr>
          <a:xfrm>
            <a:off x="10945684" y="11393499"/>
            <a:ext cx="2200" cy="614969"/>
          </a:xfrm>
          <a:prstGeom prst="line">
            <a:avLst/>
          </a:prstGeom>
          <a:ln w="114300">
            <a:solidFill>
              <a:srgbClr val="000000"/>
            </a:solidFill>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341" name="Linien"/>
          <p:cNvSpPr/>
          <p:nvPr/>
        </p:nvSpPr>
        <p:spPr>
          <a:xfrm>
            <a:off x="2807182" y="11345383"/>
            <a:ext cx="2200" cy="614969"/>
          </a:xfrm>
          <a:prstGeom prst="line">
            <a:avLst/>
          </a:prstGeom>
          <a:ln w="114300">
            <a:solidFill>
              <a:srgbClr val="000000"/>
            </a:solidFill>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342" name="Linien"/>
          <p:cNvSpPr/>
          <p:nvPr/>
        </p:nvSpPr>
        <p:spPr>
          <a:xfrm flipH="1">
            <a:off x="10635818" y="11396810"/>
            <a:ext cx="328002" cy="614969"/>
          </a:xfrm>
          <a:prstGeom prst="line">
            <a:avLst/>
          </a:prstGeom>
          <a:ln w="114300">
            <a:solidFill>
              <a:srgbClr val="000000"/>
            </a:solidFill>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343" name="Shimstockkontakte in max. Interkuspidation"/>
          <p:cNvSpPr/>
          <p:nvPr/>
        </p:nvSpPr>
        <p:spPr>
          <a:xfrm>
            <a:off x="14461907" y="4083246"/>
            <a:ext cx="6629401" cy="4572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lvl1pPr algn="l" defTabSz="449580">
              <a:defRPr sz="2400">
                <a:latin typeface="Gill Sans Light"/>
                <a:ea typeface="Gill Sans Light"/>
                <a:cs typeface="Gill Sans Light"/>
                <a:sym typeface="Gill Sans Light"/>
              </a:defRPr>
            </a:lvl1pPr>
          </a:lstStyle>
          <a:p>
            <a:r>
              <a:t>Shimstockkontakte in max. Interkuspidation</a:t>
            </a:r>
          </a:p>
        </p:txBody>
      </p:sp>
      <p:pic>
        <p:nvPicPr>
          <p:cNvPr id="344" name="image15.png" descr="image15.png"/>
          <p:cNvPicPr>
            <a:picLocks noChangeAspect="1"/>
          </p:cNvPicPr>
          <p:nvPr/>
        </p:nvPicPr>
        <p:blipFill>
          <a:blip r:embed="rId3"/>
          <a:stretch>
            <a:fillRect/>
          </a:stretch>
        </p:blipFill>
        <p:spPr>
          <a:xfrm>
            <a:off x="14411107" y="4624941"/>
            <a:ext cx="5363250" cy="1701801"/>
          </a:xfrm>
          <a:prstGeom prst="rect">
            <a:avLst/>
          </a:prstGeom>
          <a:ln w="12700"/>
        </p:spPr>
      </p:pic>
      <p:sp>
        <p:nvSpPr>
          <p:cNvPr id="345" name="Linien"/>
          <p:cNvSpPr/>
          <p:nvPr/>
        </p:nvSpPr>
        <p:spPr>
          <a:xfrm>
            <a:off x="15264383" y="5168357"/>
            <a:ext cx="2199" cy="614969"/>
          </a:xfrm>
          <a:prstGeom prst="line">
            <a:avLst/>
          </a:prstGeom>
          <a:ln w="50800">
            <a:solidFill>
              <a:srgbClr val="0433FF"/>
            </a:solidFill>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346" name="Linien"/>
          <p:cNvSpPr/>
          <p:nvPr/>
        </p:nvSpPr>
        <p:spPr>
          <a:xfrm>
            <a:off x="15588722" y="5168358"/>
            <a:ext cx="2200" cy="614969"/>
          </a:xfrm>
          <a:prstGeom prst="line">
            <a:avLst/>
          </a:prstGeom>
          <a:ln w="50800">
            <a:solidFill>
              <a:srgbClr val="0433FF"/>
            </a:solidFill>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347" name="Linien"/>
          <p:cNvSpPr/>
          <p:nvPr/>
        </p:nvSpPr>
        <p:spPr>
          <a:xfrm>
            <a:off x="15913062" y="5168358"/>
            <a:ext cx="2200" cy="614969"/>
          </a:xfrm>
          <a:prstGeom prst="line">
            <a:avLst/>
          </a:prstGeom>
          <a:ln w="50800">
            <a:solidFill>
              <a:srgbClr val="0433FF"/>
            </a:solidFill>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348" name="Linien"/>
          <p:cNvSpPr/>
          <p:nvPr/>
        </p:nvSpPr>
        <p:spPr>
          <a:xfrm>
            <a:off x="16231440" y="5168357"/>
            <a:ext cx="2199" cy="614969"/>
          </a:xfrm>
          <a:prstGeom prst="line">
            <a:avLst/>
          </a:prstGeom>
          <a:ln w="50800">
            <a:solidFill>
              <a:srgbClr val="0433FF"/>
            </a:solidFill>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349" name="Linien"/>
          <p:cNvSpPr/>
          <p:nvPr/>
        </p:nvSpPr>
        <p:spPr>
          <a:xfrm>
            <a:off x="16561742" y="5168357"/>
            <a:ext cx="2200" cy="614969"/>
          </a:xfrm>
          <a:prstGeom prst="line">
            <a:avLst/>
          </a:prstGeom>
          <a:ln w="50800">
            <a:solidFill>
              <a:srgbClr val="0433FF"/>
            </a:solidFill>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350" name="Linien"/>
          <p:cNvSpPr/>
          <p:nvPr/>
        </p:nvSpPr>
        <p:spPr>
          <a:xfrm>
            <a:off x="17260450" y="5168357"/>
            <a:ext cx="2199" cy="614969"/>
          </a:xfrm>
          <a:prstGeom prst="line">
            <a:avLst/>
          </a:prstGeom>
          <a:ln w="50800">
            <a:solidFill>
              <a:srgbClr val="0433FF"/>
            </a:solidFill>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351" name="Linien"/>
          <p:cNvSpPr/>
          <p:nvPr/>
        </p:nvSpPr>
        <p:spPr>
          <a:xfrm>
            <a:off x="16892046" y="5168358"/>
            <a:ext cx="2199" cy="614969"/>
          </a:xfrm>
          <a:prstGeom prst="line">
            <a:avLst/>
          </a:prstGeom>
          <a:ln w="50800">
            <a:solidFill>
              <a:srgbClr val="0433FF"/>
            </a:solidFill>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352" name="Linien"/>
          <p:cNvSpPr/>
          <p:nvPr/>
        </p:nvSpPr>
        <p:spPr>
          <a:xfrm>
            <a:off x="17628854" y="5177323"/>
            <a:ext cx="2199" cy="614969"/>
          </a:xfrm>
          <a:prstGeom prst="line">
            <a:avLst/>
          </a:prstGeom>
          <a:ln w="50800">
            <a:solidFill>
              <a:srgbClr val="0433FF"/>
            </a:solidFill>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353" name="Linien"/>
          <p:cNvSpPr/>
          <p:nvPr/>
        </p:nvSpPr>
        <p:spPr>
          <a:xfrm>
            <a:off x="17933556" y="5168357"/>
            <a:ext cx="2200" cy="614969"/>
          </a:xfrm>
          <a:prstGeom prst="line">
            <a:avLst/>
          </a:prstGeom>
          <a:ln w="50800">
            <a:solidFill>
              <a:srgbClr val="0433FF"/>
            </a:solidFill>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354" name="Linien"/>
          <p:cNvSpPr/>
          <p:nvPr/>
        </p:nvSpPr>
        <p:spPr>
          <a:xfrm>
            <a:off x="18289460" y="5168357"/>
            <a:ext cx="2199" cy="614969"/>
          </a:xfrm>
          <a:prstGeom prst="line">
            <a:avLst/>
          </a:prstGeom>
          <a:ln w="50800">
            <a:solidFill>
              <a:srgbClr val="0433FF"/>
            </a:solidFill>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355" name="Linien"/>
          <p:cNvSpPr/>
          <p:nvPr/>
        </p:nvSpPr>
        <p:spPr>
          <a:xfrm>
            <a:off x="18606653" y="5176945"/>
            <a:ext cx="2199" cy="614969"/>
          </a:xfrm>
          <a:prstGeom prst="line">
            <a:avLst/>
          </a:prstGeom>
          <a:ln w="50800">
            <a:solidFill>
              <a:srgbClr val="0433FF"/>
            </a:solidFill>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356" name="Linien"/>
          <p:cNvSpPr/>
          <p:nvPr/>
        </p:nvSpPr>
        <p:spPr>
          <a:xfrm>
            <a:off x="18932176" y="5177323"/>
            <a:ext cx="2199" cy="614969"/>
          </a:xfrm>
          <a:prstGeom prst="line">
            <a:avLst/>
          </a:prstGeom>
          <a:ln w="50800">
            <a:solidFill>
              <a:srgbClr val="0433FF"/>
            </a:solidFill>
          </a:ln>
        </p:spPr>
        <p:txBody>
          <a:bodyPr lIns="50800" tIns="50800" rIns="50800" bIns="50800" anchor="ctr"/>
          <a:lstStyle/>
          <a:p>
            <a:pPr algn="l" defTabSz="457200">
              <a:defRPr sz="1200">
                <a:latin typeface="Helvetica"/>
                <a:ea typeface="Helvetica"/>
                <a:cs typeface="Helvetica"/>
                <a:sym typeface="Helvetica"/>
              </a:defRPr>
            </a:pPr>
            <a:endParaRPr/>
          </a:p>
        </p:txBody>
      </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 name="header.tiff" descr="header.tiff"/>
          <p:cNvPicPr>
            <a:picLocks noChangeAspect="1"/>
          </p:cNvPicPr>
          <p:nvPr/>
        </p:nvPicPr>
        <p:blipFill>
          <a:blip r:embed="rId2"/>
          <a:stretch>
            <a:fillRect/>
          </a:stretch>
        </p:blipFill>
        <p:spPr>
          <a:xfrm>
            <a:off x="16776700" y="50800"/>
            <a:ext cx="6629400" cy="804594"/>
          </a:xfrm>
          <a:prstGeom prst="rect">
            <a:avLst/>
          </a:prstGeom>
          <a:ln w="12700">
            <a:miter lim="400000"/>
          </a:ln>
        </p:spPr>
      </p:pic>
      <p:sp>
        <p:nvSpPr>
          <p:cNvPr id="359" name="2. Befund"/>
          <p:cNvSpPr txBox="1"/>
          <p:nvPr/>
        </p:nvSpPr>
        <p:spPr>
          <a:xfrm>
            <a:off x="800100" y="165100"/>
            <a:ext cx="11645900" cy="584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l" defTabSz="1270000">
              <a:lnSpc>
                <a:spcPct val="90000"/>
              </a:lnSpc>
              <a:spcBef>
                <a:spcPts val="3300"/>
              </a:spcBef>
              <a:buFont typeface="Gill Sans Light"/>
              <a:tabLst>
                <a:tab pos="5080000" algn="l"/>
                <a:tab pos="5118100" algn="l"/>
              </a:tabLst>
              <a:defRPr sz="3200" b="1">
                <a:uFill>
                  <a:solidFill>
                    <a:srgbClr val="000000"/>
                  </a:solidFill>
                </a:uFill>
              </a:defRPr>
            </a:lvl1pPr>
          </a:lstStyle>
          <a:p>
            <a:r>
              <a:t>2. Befund</a:t>
            </a:r>
          </a:p>
        </p:txBody>
      </p:sp>
      <p:sp>
        <p:nvSpPr>
          <p:cNvPr id="360" name="Linien"/>
          <p:cNvSpPr/>
          <p:nvPr/>
        </p:nvSpPr>
        <p:spPr>
          <a:xfrm>
            <a:off x="842903" y="990600"/>
            <a:ext cx="22607882" cy="0"/>
          </a:xfrm>
          <a:prstGeom prst="line">
            <a:avLst/>
          </a:prstGeom>
          <a:ln w="12700">
            <a:solidFill>
              <a:srgbClr val="000000"/>
            </a:solidFill>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361" name="2.4.2 Modellanalyse Ansicht der Situationsmodelle im Artikulator von vorne/hinten, Seiten…"/>
          <p:cNvSpPr txBox="1"/>
          <p:nvPr/>
        </p:nvSpPr>
        <p:spPr>
          <a:xfrm>
            <a:off x="952500" y="1238249"/>
            <a:ext cx="22275800" cy="139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p>
            <a:pPr algn="l" defTabSz="449580">
              <a:spcBef>
                <a:spcPts val="1200"/>
              </a:spcBef>
              <a:defRPr sz="2400" b="1">
                <a:latin typeface="Arial"/>
                <a:ea typeface="Arial"/>
                <a:cs typeface="Arial"/>
                <a:sym typeface="Arial"/>
              </a:defRPr>
            </a:pPr>
            <a:r>
              <a:rPr u="sng">
                <a:latin typeface="+mj-lt"/>
                <a:ea typeface="+mj-ea"/>
                <a:cs typeface="+mj-cs"/>
                <a:sym typeface="Gill Sans"/>
              </a:rPr>
              <a:t>2.4.2 Modellanalyse </a:t>
            </a:r>
            <a:r>
              <a:rPr i="1" u="sng">
                <a:latin typeface="+mj-lt"/>
                <a:ea typeface="+mj-ea"/>
                <a:cs typeface="+mj-cs"/>
                <a:sym typeface="Gill Sans"/>
              </a:rPr>
              <a:t>Ansicht der Situationsmodelle im Artikulator von vorne/hinten, Seiten</a:t>
            </a:r>
          </a:p>
          <a:p>
            <a:pPr algn="l" defTabSz="449580">
              <a:spcBef>
                <a:spcPts val="1200"/>
              </a:spcBef>
              <a:defRPr sz="2400" b="1" i="1">
                <a:latin typeface="Arial"/>
                <a:ea typeface="Arial"/>
                <a:cs typeface="Arial"/>
                <a:sym typeface="Arial"/>
              </a:defRPr>
            </a:pPr>
            <a:r>
              <a:rPr u="sng">
                <a:latin typeface="+mj-lt"/>
                <a:ea typeface="+mj-ea"/>
                <a:cs typeface="+mj-cs"/>
                <a:sym typeface="Gill Sans"/>
              </a:rPr>
              <a:t>ODER Screenshots der digitalen Ausgangslage</a:t>
            </a:r>
            <a:endParaRPr>
              <a:latin typeface="+mj-lt"/>
              <a:ea typeface="+mj-ea"/>
              <a:cs typeface="+mj-cs"/>
              <a:sym typeface="Gill Sans"/>
            </a:endParaRPr>
          </a:p>
          <a:p>
            <a:pPr marL="673100" indent="-444500" algn="l" defTabSz="449580">
              <a:buSzPct val="45833"/>
              <a:buFont typeface="Symbol"/>
              <a:buChar char="·"/>
              <a:tabLst>
                <a:tab pos="1968500" algn="l"/>
              </a:tabLst>
              <a:defRPr sz="2400">
                <a:latin typeface="Arial"/>
                <a:ea typeface="Arial"/>
                <a:cs typeface="Arial"/>
                <a:sym typeface="Arial"/>
              </a:defRPr>
            </a:pPr>
            <a:r>
              <a:rPr>
                <a:latin typeface="Gill Sans Light"/>
                <a:ea typeface="Gill Sans Light"/>
                <a:cs typeface="Gill Sans Light"/>
                <a:sym typeface="Gill Sans Light"/>
              </a:rPr>
              <a:t>bevorzugt Bilder mit Kurzbeschrieb</a:t>
            </a:r>
          </a:p>
        </p:txBody>
      </p:sp>
      <p:sp>
        <p:nvSpPr>
          <p:cNvPr id="362" name="Foliennumm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17</a:t>
            </a:fld>
            <a:endParaRPr/>
          </a:p>
        </p:txBody>
      </p:sp>
      <p:sp>
        <p:nvSpPr>
          <p:cNvPr id="363" name="Falldokumentation 7"/>
          <p:cNvSpPr txBox="1"/>
          <p:nvPr/>
        </p:nvSpPr>
        <p:spPr>
          <a:xfrm>
            <a:off x="12801600" y="177800"/>
            <a:ext cx="3860800" cy="558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r" defTabSz="1270000">
              <a:lnSpc>
                <a:spcPct val="90000"/>
              </a:lnSpc>
              <a:spcBef>
                <a:spcPts val="3300"/>
              </a:spcBef>
              <a:buFont typeface="Gill Sans Light"/>
              <a:tabLst>
                <a:tab pos="5080000" algn="l"/>
                <a:tab pos="5118100" algn="l"/>
              </a:tabLst>
              <a:defRPr sz="3200">
                <a:uFill>
                  <a:solidFill>
                    <a:srgbClr val="000000"/>
                  </a:solidFill>
                </a:uFill>
              </a:defRPr>
            </a:lvl1pPr>
          </a:lstStyle>
          <a:p>
            <a:pPr>
              <a:defRPr>
                <a:latin typeface="Arial"/>
                <a:ea typeface="Arial"/>
                <a:cs typeface="Arial"/>
                <a:sym typeface="Arial"/>
              </a:defRPr>
            </a:pPr>
            <a:r>
              <a:rPr>
                <a:latin typeface="+mj-lt"/>
                <a:ea typeface="+mj-ea"/>
                <a:cs typeface="+mj-cs"/>
                <a:sym typeface="Gill Sans"/>
              </a:rPr>
              <a:t>Falldokumentation 7</a:t>
            </a:r>
          </a:p>
        </p:txBody>
      </p:sp>
      <p:sp>
        <p:nvSpPr>
          <p:cNvPr id="364" name="Rechteck"/>
          <p:cNvSpPr/>
          <p:nvPr/>
        </p:nvSpPr>
        <p:spPr>
          <a:xfrm>
            <a:off x="1460219" y="4665226"/>
            <a:ext cx="4451097" cy="3161564"/>
          </a:xfrm>
          <a:prstGeom prst="rect">
            <a:avLst/>
          </a:prstGeom>
          <a:ln w="114300">
            <a:solidFill>
              <a:srgbClr val="000000"/>
            </a:solidFill>
          </a:ln>
          <a:effectLst>
            <a:outerShdw blurRad="38100" dist="25400" dir="5400000" rotWithShape="0">
              <a:srgbClr val="000000">
                <a:alpha val="50000"/>
              </a:srgbClr>
            </a:outerShdw>
          </a:effectLst>
        </p:spPr>
        <p:txBody>
          <a:bodyPr lIns="50800" tIns="50800" rIns="50800" bIns="50800" anchor="ct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365" name="Rechteck"/>
          <p:cNvSpPr/>
          <p:nvPr/>
        </p:nvSpPr>
        <p:spPr>
          <a:xfrm>
            <a:off x="15808340" y="4709824"/>
            <a:ext cx="3964429" cy="3072367"/>
          </a:xfrm>
          <a:prstGeom prst="rect">
            <a:avLst/>
          </a:prstGeom>
          <a:ln w="114300">
            <a:solidFill>
              <a:srgbClr val="000000"/>
            </a:solidFill>
          </a:ln>
          <a:effectLst>
            <a:outerShdw blurRad="38100" dist="25400" dir="5400000" rotWithShape="0">
              <a:srgbClr val="000000">
                <a:alpha val="50000"/>
              </a:srgbClr>
            </a:outerShdw>
          </a:effectLst>
        </p:spPr>
        <p:txBody>
          <a:bodyPr lIns="50800" tIns="50800" rIns="50800" bIns="50800" anchor="ct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366" name="Rechteck"/>
          <p:cNvSpPr/>
          <p:nvPr/>
        </p:nvSpPr>
        <p:spPr>
          <a:xfrm>
            <a:off x="6384940" y="4709824"/>
            <a:ext cx="3964429" cy="3072367"/>
          </a:xfrm>
          <a:prstGeom prst="rect">
            <a:avLst/>
          </a:prstGeom>
          <a:ln w="114300">
            <a:solidFill>
              <a:srgbClr val="000000"/>
            </a:solidFill>
          </a:ln>
          <a:effectLst>
            <a:outerShdw blurRad="38100" dist="25400" dir="5400000" rotWithShape="0">
              <a:srgbClr val="000000">
                <a:alpha val="50000"/>
              </a:srgbClr>
            </a:outerShdw>
          </a:effectLst>
        </p:spPr>
        <p:txBody>
          <a:bodyPr lIns="50800" tIns="50800" rIns="50800" bIns="50800" anchor="ct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367" name="Rechteck"/>
          <p:cNvSpPr/>
          <p:nvPr/>
        </p:nvSpPr>
        <p:spPr>
          <a:xfrm>
            <a:off x="11096640" y="4709824"/>
            <a:ext cx="3964429" cy="3072367"/>
          </a:xfrm>
          <a:prstGeom prst="rect">
            <a:avLst/>
          </a:prstGeom>
          <a:ln w="114300">
            <a:solidFill>
              <a:srgbClr val="000000"/>
            </a:solidFill>
          </a:ln>
          <a:effectLst>
            <a:outerShdw blurRad="38100" dist="25400" dir="5400000" rotWithShape="0">
              <a:srgbClr val="000000">
                <a:alpha val="50000"/>
              </a:srgbClr>
            </a:outerShdw>
          </a:effectLst>
        </p:spPr>
        <p:txBody>
          <a:bodyPr lIns="50800" tIns="50800" rIns="50800" bIns="50800" anchor="ctr"/>
          <a:lstStyle/>
          <a:p>
            <a:pPr defTabSz="584200">
              <a:defRPr sz="4000">
                <a:solidFill>
                  <a:srgbClr val="FFFFFF"/>
                </a:solidFill>
                <a:effectLst>
                  <a:outerShdw blurRad="38100" dist="12700" dir="5400000" rotWithShape="0">
                    <a:srgbClr val="000000">
                      <a:alpha val="50000"/>
                    </a:srgbClr>
                  </a:outerShdw>
                </a:effectLst>
              </a:defRPr>
            </a:pPr>
            <a:endParaRPr/>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9" name="2.5 Erscheinungsbild intraoral…"/>
          <p:cNvSpPr txBox="1"/>
          <p:nvPr/>
        </p:nvSpPr>
        <p:spPr>
          <a:xfrm>
            <a:off x="889000" y="1562100"/>
            <a:ext cx="12319000" cy="48006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p>
            <a:pPr algn="l" defTabSz="449580">
              <a:spcBef>
                <a:spcPts val="1200"/>
              </a:spcBef>
              <a:defRPr sz="2400" b="1">
                <a:latin typeface="Arial"/>
                <a:ea typeface="Arial"/>
                <a:cs typeface="Arial"/>
                <a:sym typeface="Arial"/>
              </a:defRPr>
            </a:pPr>
            <a:r>
              <a:rPr u="sng">
                <a:latin typeface="+mj-lt"/>
                <a:ea typeface="+mj-ea"/>
                <a:cs typeface="+mj-cs"/>
                <a:sym typeface="Gill Sans"/>
              </a:rPr>
              <a:t>2.5 Erscheinungsbild intraoral</a:t>
            </a:r>
          </a:p>
          <a:p>
            <a:pPr marL="673100" indent="-444500" algn="l" defTabSz="449580">
              <a:buSzPct val="45833"/>
              <a:buFont typeface="Symbol"/>
              <a:buChar char="·"/>
              <a:tabLst>
                <a:tab pos="1968500" algn="l"/>
              </a:tabLst>
              <a:defRPr sz="2400">
                <a:latin typeface="Gill Sans Light"/>
                <a:ea typeface="Gill Sans Light"/>
                <a:cs typeface="Gill Sans Light"/>
                <a:sym typeface="Gill Sans Light"/>
              </a:defRPr>
            </a:pPr>
            <a:r>
              <a:t>Lücken in der Front (12 und 23), wobei die Wurzel 23 noch in situ ist</a:t>
            </a:r>
          </a:p>
          <a:p>
            <a:pPr marL="673100" indent="-444500" algn="l" defTabSz="449580">
              <a:buSzPct val="45833"/>
              <a:buFont typeface="Symbol"/>
              <a:buChar char="·"/>
              <a:tabLst>
                <a:tab pos="1968500" algn="l"/>
              </a:tabLst>
              <a:defRPr sz="2400">
                <a:latin typeface="Gill Sans Light"/>
                <a:ea typeface="Gill Sans Light"/>
                <a:cs typeface="Gill Sans Light"/>
                <a:sym typeface="Gill Sans Light"/>
              </a:defRPr>
            </a:pPr>
            <a:r>
              <a:t>Zahnfarbe der nicht-rekonstruierten Zähne im Ober- und Unterkiefer:</a:t>
            </a:r>
          </a:p>
          <a:p>
            <a:pPr marL="1130300" lvl="1" indent="-444500" algn="l" defTabSz="449580">
              <a:buSzPct val="45833"/>
              <a:buFont typeface="Symbol"/>
              <a:buChar char="·"/>
              <a:tabLst>
                <a:tab pos="1968500" algn="l"/>
              </a:tabLst>
              <a:defRPr sz="2400">
                <a:latin typeface="Gill Sans Light"/>
                <a:ea typeface="Gill Sans Light"/>
                <a:cs typeface="Gill Sans Light"/>
                <a:sym typeface="Gill Sans Light"/>
              </a:defRPr>
            </a:pPr>
            <a:r>
              <a:t>altersentsprechend</a:t>
            </a:r>
          </a:p>
          <a:p>
            <a:pPr marL="673100" indent="-444500" algn="l" defTabSz="449580">
              <a:buSzPct val="45833"/>
              <a:buFont typeface="Symbol"/>
              <a:buChar char="·"/>
              <a:tabLst>
                <a:tab pos="1968500" algn="l"/>
              </a:tabLst>
              <a:defRPr sz="2400">
                <a:latin typeface="Gill Sans Light"/>
                <a:ea typeface="Gill Sans Light"/>
                <a:cs typeface="Gill Sans Light"/>
                <a:sym typeface="Gill Sans Light"/>
              </a:defRPr>
            </a:pPr>
            <a:r>
              <a:t>Zahnformen im Oberkiefer:</a:t>
            </a:r>
          </a:p>
          <a:p>
            <a:pPr marL="1130300" lvl="1" indent="-444500" algn="l" defTabSz="449580">
              <a:buSzPct val="45833"/>
              <a:buFont typeface="Symbol"/>
              <a:buChar char="·"/>
              <a:tabLst>
                <a:tab pos="1968500" algn="l"/>
              </a:tabLst>
              <a:defRPr sz="2400">
                <a:latin typeface="Gill Sans Light"/>
                <a:ea typeface="Gill Sans Light"/>
                <a:cs typeface="Gill Sans Light"/>
                <a:sym typeface="Gill Sans Light"/>
              </a:defRPr>
            </a:pPr>
            <a:r>
              <a:t>eher 3-eckige Form (lange und schmale Zähne)</a:t>
            </a:r>
          </a:p>
          <a:p>
            <a:pPr marL="1130300" lvl="1" indent="-444500" algn="l" defTabSz="449580">
              <a:buSzPct val="45833"/>
              <a:buFont typeface="Symbol"/>
              <a:buChar char="·"/>
              <a:tabLst>
                <a:tab pos="1968500" algn="l"/>
              </a:tabLst>
              <a:defRPr sz="2400">
                <a:latin typeface="Gill Sans Light"/>
                <a:ea typeface="Gill Sans Light"/>
                <a:cs typeface="Gill Sans Light"/>
                <a:sym typeface="Gill Sans Light"/>
              </a:defRPr>
            </a:pPr>
            <a:r>
              <a:t>unregelmässiger Inzisalkantenverlauf mit z.T. scharfen Kanten</a:t>
            </a:r>
          </a:p>
          <a:p>
            <a:pPr marL="1130300" lvl="1" indent="-444500" algn="l" defTabSz="449580">
              <a:buSzPct val="45833"/>
              <a:buFont typeface="Symbol"/>
              <a:buChar char="·"/>
              <a:tabLst>
                <a:tab pos="1968500" algn="l"/>
              </a:tabLst>
              <a:defRPr sz="2400">
                <a:latin typeface="Gill Sans Light"/>
                <a:ea typeface="Gill Sans Light"/>
                <a:cs typeface="Gill Sans Light"/>
                <a:sym typeface="Gill Sans Light"/>
              </a:defRPr>
            </a:pPr>
            <a:r>
              <a:t>Zahn 14 überragt die Okklusionsebene</a:t>
            </a:r>
          </a:p>
          <a:p>
            <a:pPr marL="673100" indent="-444500" algn="l" defTabSz="449580">
              <a:buSzPct val="45833"/>
              <a:buFont typeface="Symbol"/>
              <a:buChar char="·"/>
              <a:tabLst>
                <a:tab pos="1968500" algn="l"/>
              </a:tabLst>
              <a:defRPr sz="2400">
                <a:latin typeface="Gill Sans Light"/>
                <a:ea typeface="Gill Sans Light"/>
                <a:cs typeface="Gill Sans Light"/>
                <a:sym typeface="Gill Sans Light"/>
              </a:defRPr>
            </a:pPr>
            <a:r>
              <a:t>Zahnform im Unterkiefer:</a:t>
            </a:r>
          </a:p>
          <a:p>
            <a:pPr marL="1130300" lvl="1" indent="-444500" algn="l" defTabSz="449580">
              <a:buSzPct val="45833"/>
              <a:buFont typeface="Symbol"/>
              <a:buChar char="·"/>
              <a:tabLst>
                <a:tab pos="1968500" algn="l"/>
              </a:tabLst>
              <a:defRPr sz="2400">
                <a:latin typeface="Gill Sans Light"/>
                <a:ea typeface="Gill Sans Light"/>
                <a:cs typeface="Gill Sans Light"/>
                <a:sym typeface="Gill Sans Light"/>
              </a:defRPr>
            </a:pPr>
            <a:r>
              <a:t>eher 3-eckige Form</a:t>
            </a:r>
          </a:p>
          <a:p>
            <a:pPr marL="1130300" lvl="1" indent="-444500" algn="l" defTabSz="449580">
              <a:buSzPct val="45833"/>
              <a:buFont typeface="Symbol"/>
              <a:buChar char="·"/>
              <a:tabLst>
                <a:tab pos="1968500" algn="l"/>
              </a:tabLst>
              <a:defRPr sz="2400">
                <a:latin typeface="Gill Sans Light"/>
                <a:ea typeface="Gill Sans Light"/>
                <a:cs typeface="Gill Sans Light"/>
                <a:sym typeface="Gill Sans Light"/>
              </a:defRPr>
            </a:pPr>
            <a:r>
              <a:t>abradierte Inzisalkanten</a:t>
            </a:r>
          </a:p>
          <a:p>
            <a:pPr marL="673100" indent="-444500" algn="l" defTabSz="449580">
              <a:buSzPct val="45833"/>
              <a:buFont typeface="Symbol"/>
              <a:buChar char="·"/>
              <a:tabLst>
                <a:tab pos="1968500" algn="l"/>
              </a:tabLst>
              <a:defRPr sz="2400">
                <a:latin typeface="Gill Sans Light"/>
                <a:ea typeface="Gill Sans Light"/>
                <a:cs typeface="Gill Sans Light"/>
                <a:sym typeface="Gill Sans Light"/>
              </a:defRPr>
            </a:pPr>
            <a:r>
              <a:t>straffer Gingiva-Phänotyp</a:t>
            </a:r>
          </a:p>
          <a:p>
            <a:pPr marL="673100" indent="-444500" algn="l" defTabSz="449580">
              <a:buSzPct val="45833"/>
              <a:buFont typeface="Symbol"/>
              <a:buChar char="·"/>
              <a:tabLst>
                <a:tab pos="1968500" algn="l"/>
              </a:tabLst>
              <a:defRPr sz="2400">
                <a:latin typeface="Gill Sans Light"/>
                <a:ea typeface="Gill Sans Light"/>
                <a:cs typeface="Gill Sans Light"/>
                <a:sym typeface="Gill Sans Light"/>
              </a:defRPr>
            </a:pPr>
            <a:r>
              <a:t>Mittellinie Unterkiefer zu Oberkiefer zentriert</a:t>
            </a:r>
          </a:p>
        </p:txBody>
      </p:sp>
      <p:pic>
        <p:nvPicPr>
          <p:cNvPr id="370" name="header.tiff" descr="header.tiff"/>
          <p:cNvPicPr>
            <a:picLocks noChangeAspect="1"/>
          </p:cNvPicPr>
          <p:nvPr/>
        </p:nvPicPr>
        <p:blipFill>
          <a:blip r:embed="rId2"/>
          <a:stretch>
            <a:fillRect/>
          </a:stretch>
        </p:blipFill>
        <p:spPr>
          <a:xfrm>
            <a:off x="16776700" y="50800"/>
            <a:ext cx="6629400" cy="804594"/>
          </a:xfrm>
          <a:prstGeom prst="rect">
            <a:avLst/>
          </a:prstGeom>
          <a:ln w="12700">
            <a:miter lim="400000"/>
          </a:ln>
        </p:spPr>
      </p:pic>
      <p:sp>
        <p:nvSpPr>
          <p:cNvPr id="371" name="2. Befund"/>
          <p:cNvSpPr txBox="1"/>
          <p:nvPr/>
        </p:nvSpPr>
        <p:spPr>
          <a:xfrm>
            <a:off x="800100" y="165100"/>
            <a:ext cx="11645900" cy="584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l" defTabSz="1270000">
              <a:lnSpc>
                <a:spcPct val="90000"/>
              </a:lnSpc>
              <a:spcBef>
                <a:spcPts val="3300"/>
              </a:spcBef>
              <a:buFont typeface="Gill Sans Light"/>
              <a:tabLst>
                <a:tab pos="5080000" algn="l"/>
                <a:tab pos="5118100" algn="l"/>
              </a:tabLst>
              <a:defRPr sz="3200" b="1">
                <a:uFill>
                  <a:solidFill>
                    <a:srgbClr val="000000"/>
                  </a:solidFill>
                </a:uFill>
              </a:defRPr>
            </a:lvl1pPr>
          </a:lstStyle>
          <a:p>
            <a:r>
              <a:t>2. Befund</a:t>
            </a:r>
          </a:p>
        </p:txBody>
      </p:sp>
      <p:sp>
        <p:nvSpPr>
          <p:cNvPr id="372" name="Linien"/>
          <p:cNvSpPr/>
          <p:nvPr/>
        </p:nvSpPr>
        <p:spPr>
          <a:xfrm>
            <a:off x="842903" y="990600"/>
            <a:ext cx="22607882" cy="0"/>
          </a:xfrm>
          <a:prstGeom prst="line">
            <a:avLst/>
          </a:prstGeom>
          <a:ln w="12700">
            <a:solidFill>
              <a:srgbClr val="000000"/>
            </a:solidFill>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373" name="Foliennumm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18</a:t>
            </a:fld>
            <a:endParaRPr/>
          </a:p>
        </p:txBody>
      </p:sp>
      <p:sp>
        <p:nvSpPr>
          <p:cNvPr id="374" name="Falldokumentation 7"/>
          <p:cNvSpPr txBox="1"/>
          <p:nvPr/>
        </p:nvSpPr>
        <p:spPr>
          <a:xfrm>
            <a:off x="12801600" y="177800"/>
            <a:ext cx="3860800" cy="558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r" defTabSz="1270000">
              <a:lnSpc>
                <a:spcPct val="90000"/>
              </a:lnSpc>
              <a:spcBef>
                <a:spcPts val="3300"/>
              </a:spcBef>
              <a:buFont typeface="Gill Sans Light"/>
              <a:tabLst>
                <a:tab pos="5080000" algn="l"/>
                <a:tab pos="5118100" algn="l"/>
              </a:tabLst>
              <a:defRPr sz="3200">
                <a:uFill>
                  <a:solidFill>
                    <a:srgbClr val="000000"/>
                  </a:solidFill>
                </a:uFill>
              </a:defRPr>
            </a:lvl1pPr>
          </a:lstStyle>
          <a:p>
            <a:pPr>
              <a:defRPr>
                <a:latin typeface="Arial"/>
                <a:ea typeface="Arial"/>
                <a:cs typeface="Arial"/>
                <a:sym typeface="Arial"/>
              </a:defRPr>
            </a:pPr>
            <a:r>
              <a:rPr>
                <a:latin typeface="+mj-lt"/>
                <a:ea typeface="+mj-ea"/>
                <a:cs typeface="+mj-cs"/>
                <a:sym typeface="Gill Sans"/>
              </a:rPr>
              <a:t>Falldokumentation 7</a:t>
            </a:r>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6" name="2.6 MAP Befund (falls indiziert)…"/>
          <p:cNvSpPr txBox="1"/>
          <p:nvPr/>
        </p:nvSpPr>
        <p:spPr>
          <a:xfrm>
            <a:off x="889000" y="1562100"/>
            <a:ext cx="14744700" cy="8890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p>
            <a:pPr algn="l" defTabSz="449580">
              <a:spcBef>
                <a:spcPts val="1200"/>
              </a:spcBef>
              <a:defRPr sz="2400" b="1">
                <a:latin typeface="Arial"/>
                <a:ea typeface="Arial"/>
                <a:cs typeface="Arial"/>
                <a:sym typeface="Arial"/>
              </a:defRPr>
            </a:pPr>
            <a:r>
              <a:rPr u="sng">
                <a:latin typeface="+mj-lt"/>
                <a:ea typeface="+mj-ea"/>
                <a:cs typeface="+mj-cs"/>
                <a:sym typeface="Gill Sans"/>
              </a:rPr>
              <a:t>2.6 MAP Befund (falls indiziert)</a:t>
            </a:r>
          </a:p>
          <a:p>
            <a:pPr marL="673100" indent="-444500" algn="l" defTabSz="449580">
              <a:buSzPct val="45833"/>
              <a:buFont typeface="Symbol"/>
              <a:buChar char="·"/>
              <a:tabLst>
                <a:tab pos="1968500" algn="l"/>
              </a:tabLst>
              <a:defRPr sz="2400">
                <a:latin typeface="Gill Sans Light"/>
                <a:ea typeface="Gill Sans Light"/>
                <a:cs typeface="Gill Sans Light"/>
                <a:sym typeface="Gill Sans Light"/>
              </a:defRPr>
            </a:pPr>
            <a:r>
              <a:t>XX</a:t>
            </a:r>
          </a:p>
        </p:txBody>
      </p:sp>
      <p:pic>
        <p:nvPicPr>
          <p:cNvPr id="377" name="header.tiff" descr="header.tiff"/>
          <p:cNvPicPr>
            <a:picLocks noChangeAspect="1"/>
          </p:cNvPicPr>
          <p:nvPr/>
        </p:nvPicPr>
        <p:blipFill>
          <a:blip r:embed="rId2"/>
          <a:stretch>
            <a:fillRect/>
          </a:stretch>
        </p:blipFill>
        <p:spPr>
          <a:xfrm>
            <a:off x="16776700" y="50800"/>
            <a:ext cx="6629400" cy="804594"/>
          </a:xfrm>
          <a:prstGeom prst="rect">
            <a:avLst/>
          </a:prstGeom>
          <a:ln w="12700">
            <a:miter lim="400000"/>
          </a:ln>
        </p:spPr>
      </p:pic>
      <p:sp>
        <p:nvSpPr>
          <p:cNvPr id="378" name="2. Befund"/>
          <p:cNvSpPr txBox="1"/>
          <p:nvPr/>
        </p:nvSpPr>
        <p:spPr>
          <a:xfrm>
            <a:off x="800100" y="165100"/>
            <a:ext cx="11645900" cy="584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l" defTabSz="1270000">
              <a:lnSpc>
                <a:spcPct val="90000"/>
              </a:lnSpc>
              <a:spcBef>
                <a:spcPts val="3300"/>
              </a:spcBef>
              <a:buFont typeface="Gill Sans Light"/>
              <a:tabLst>
                <a:tab pos="5080000" algn="l"/>
                <a:tab pos="5118100" algn="l"/>
              </a:tabLst>
              <a:defRPr sz="3200" b="1">
                <a:uFill>
                  <a:solidFill>
                    <a:srgbClr val="000000"/>
                  </a:solidFill>
                </a:uFill>
              </a:defRPr>
            </a:lvl1pPr>
          </a:lstStyle>
          <a:p>
            <a:r>
              <a:t>2. Befund</a:t>
            </a:r>
          </a:p>
        </p:txBody>
      </p:sp>
      <p:sp>
        <p:nvSpPr>
          <p:cNvPr id="379" name="Linien"/>
          <p:cNvSpPr/>
          <p:nvPr/>
        </p:nvSpPr>
        <p:spPr>
          <a:xfrm>
            <a:off x="842903" y="990600"/>
            <a:ext cx="22607882" cy="0"/>
          </a:xfrm>
          <a:prstGeom prst="line">
            <a:avLst/>
          </a:prstGeom>
          <a:ln w="12700">
            <a:solidFill>
              <a:srgbClr val="000000"/>
            </a:solidFill>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380" name="Foliennumm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19</a:t>
            </a:fld>
            <a:endParaRPr/>
          </a:p>
        </p:txBody>
      </p:sp>
      <p:sp>
        <p:nvSpPr>
          <p:cNvPr id="381" name="Falldokumentation 7"/>
          <p:cNvSpPr txBox="1"/>
          <p:nvPr/>
        </p:nvSpPr>
        <p:spPr>
          <a:xfrm>
            <a:off x="12801600" y="177800"/>
            <a:ext cx="3860800" cy="558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r" defTabSz="1270000">
              <a:lnSpc>
                <a:spcPct val="90000"/>
              </a:lnSpc>
              <a:spcBef>
                <a:spcPts val="3300"/>
              </a:spcBef>
              <a:buFont typeface="Gill Sans Light"/>
              <a:tabLst>
                <a:tab pos="5080000" algn="l"/>
                <a:tab pos="5118100" algn="l"/>
              </a:tabLst>
              <a:defRPr sz="3200">
                <a:uFill>
                  <a:solidFill>
                    <a:srgbClr val="000000"/>
                  </a:solidFill>
                </a:uFill>
              </a:defRPr>
            </a:lvl1pPr>
          </a:lstStyle>
          <a:p>
            <a:pPr>
              <a:defRPr>
                <a:latin typeface="Arial"/>
                <a:ea typeface="Arial"/>
                <a:cs typeface="Arial"/>
                <a:sym typeface="Arial"/>
              </a:defRPr>
            </a:pPr>
            <a:r>
              <a:rPr>
                <a:latin typeface="+mj-lt"/>
                <a:ea typeface="+mj-ea"/>
                <a:cs typeface="+mj-cs"/>
                <a:sym typeface="Gill Sans"/>
              </a:rPr>
              <a:t>Falldokumentation 7</a:t>
            </a:r>
          </a:p>
        </p:txBody>
      </p:sp>
      <p:sp>
        <p:nvSpPr>
          <p:cNvPr id="382" name="2.7 Ernährungsbefund (falls indiziert)…"/>
          <p:cNvSpPr txBox="1"/>
          <p:nvPr/>
        </p:nvSpPr>
        <p:spPr>
          <a:xfrm>
            <a:off x="889000" y="7122399"/>
            <a:ext cx="14744700" cy="889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p>
            <a:pPr algn="l" defTabSz="449580">
              <a:spcBef>
                <a:spcPts val="1200"/>
              </a:spcBef>
              <a:defRPr sz="2400" b="1">
                <a:latin typeface="Arial"/>
                <a:ea typeface="Arial"/>
                <a:cs typeface="Arial"/>
                <a:sym typeface="Arial"/>
              </a:defRPr>
            </a:pPr>
            <a:r>
              <a:rPr u="sng">
                <a:latin typeface="+mj-lt"/>
                <a:ea typeface="+mj-ea"/>
                <a:cs typeface="+mj-cs"/>
                <a:sym typeface="Gill Sans"/>
              </a:rPr>
              <a:t>2.7 Ernährungsbefund (falls indiziert)</a:t>
            </a:r>
          </a:p>
          <a:p>
            <a:pPr marL="673100" indent="-444500" algn="l" defTabSz="449580">
              <a:buSzPct val="45833"/>
              <a:buFont typeface="Symbol"/>
              <a:buChar char="·"/>
              <a:tabLst>
                <a:tab pos="1968500" algn="l"/>
              </a:tabLst>
              <a:defRPr sz="2400">
                <a:latin typeface="Gill Sans Light"/>
                <a:ea typeface="Gill Sans Light"/>
                <a:cs typeface="Gill Sans Light"/>
                <a:sym typeface="Gill Sans Light"/>
              </a:defRPr>
            </a:pPr>
            <a:r>
              <a:t>XX</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9" name="header.tiff" descr="header.tiff"/>
          <p:cNvPicPr>
            <a:picLocks noChangeAspect="1"/>
          </p:cNvPicPr>
          <p:nvPr/>
        </p:nvPicPr>
        <p:blipFill>
          <a:blip r:embed="rId2"/>
          <a:stretch>
            <a:fillRect/>
          </a:stretch>
        </p:blipFill>
        <p:spPr>
          <a:xfrm>
            <a:off x="16776700" y="50800"/>
            <a:ext cx="6629400" cy="804594"/>
          </a:xfrm>
          <a:prstGeom prst="rect">
            <a:avLst/>
          </a:prstGeom>
          <a:ln w="12700">
            <a:miter lim="400000"/>
          </a:ln>
        </p:spPr>
      </p:pic>
      <p:sp>
        <p:nvSpPr>
          <p:cNvPr id="180" name="HINWEISE"/>
          <p:cNvSpPr txBox="1"/>
          <p:nvPr/>
        </p:nvSpPr>
        <p:spPr>
          <a:xfrm>
            <a:off x="800100" y="165100"/>
            <a:ext cx="11645900" cy="584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l" defTabSz="1270000">
              <a:lnSpc>
                <a:spcPct val="90000"/>
              </a:lnSpc>
              <a:spcBef>
                <a:spcPts val="3300"/>
              </a:spcBef>
              <a:buFont typeface="Gill Sans Light"/>
              <a:tabLst>
                <a:tab pos="5080000" algn="l"/>
                <a:tab pos="5118100" algn="l"/>
              </a:tabLst>
              <a:defRPr sz="3200" b="1">
                <a:uFill>
                  <a:solidFill>
                    <a:srgbClr val="000000"/>
                  </a:solidFill>
                </a:uFill>
              </a:defRPr>
            </a:lvl1pPr>
          </a:lstStyle>
          <a:p>
            <a:r>
              <a:t>HINWEISE</a:t>
            </a:r>
          </a:p>
        </p:txBody>
      </p:sp>
      <p:sp>
        <p:nvSpPr>
          <p:cNvPr id="181" name="Linien"/>
          <p:cNvSpPr/>
          <p:nvPr/>
        </p:nvSpPr>
        <p:spPr>
          <a:xfrm>
            <a:off x="842903" y="990600"/>
            <a:ext cx="22607882" cy="0"/>
          </a:xfrm>
          <a:prstGeom prst="line">
            <a:avLst/>
          </a:prstGeom>
          <a:ln w="12700">
            <a:solidFill>
              <a:srgbClr val="000000"/>
            </a:solidFill>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182" name="Falldokumentation N° x"/>
          <p:cNvSpPr txBox="1"/>
          <p:nvPr/>
        </p:nvSpPr>
        <p:spPr>
          <a:xfrm>
            <a:off x="12192000" y="177800"/>
            <a:ext cx="4470400" cy="558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r" defTabSz="1270000">
              <a:lnSpc>
                <a:spcPct val="90000"/>
              </a:lnSpc>
              <a:spcBef>
                <a:spcPts val="3300"/>
              </a:spcBef>
              <a:buFont typeface="Gill Sans Light"/>
              <a:tabLst>
                <a:tab pos="5080000" algn="l"/>
                <a:tab pos="5118100" algn="l"/>
              </a:tabLst>
              <a:defRPr sz="3200">
                <a:uFill>
                  <a:solidFill>
                    <a:srgbClr val="000000"/>
                  </a:solidFill>
                </a:uFill>
              </a:defRPr>
            </a:lvl1pPr>
          </a:lstStyle>
          <a:p>
            <a:pPr>
              <a:defRPr>
                <a:latin typeface="Arial"/>
                <a:ea typeface="Arial"/>
                <a:cs typeface="Arial"/>
                <a:sym typeface="Arial"/>
              </a:defRPr>
            </a:pPr>
            <a:r>
              <a:rPr>
                <a:latin typeface="+mj-lt"/>
                <a:ea typeface="+mj-ea"/>
                <a:cs typeface="+mj-cs"/>
                <a:sym typeface="Gill Sans"/>
              </a:rPr>
              <a:t>Falldokumentation N° x</a:t>
            </a:r>
          </a:p>
        </p:txBody>
      </p:sp>
      <p:sp>
        <p:nvSpPr>
          <p:cNvPr id="183" name="Umfang der Fallauswahl…"/>
          <p:cNvSpPr txBox="1"/>
          <p:nvPr/>
        </p:nvSpPr>
        <p:spPr>
          <a:xfrm>
            <a:off x="842903" y="1479966"/>
            <a:ext cx="22607882" cy="742805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p>
            <a:pPr marR="40640" algn="l" defTabSz="914400">
              <a:lnSpc>
                <a:spcPct val="120000"/>
              </a:lnSpc>
              <a:defRPr sz="4000" b="1" u="sng">
                <a:solidFill>
                  <a:srgbClr val="FF1209"/>
                </a:solidFill>
                <a:uFill>
                  <a:solidFill>
                    <a:srgbClr val="E32400"/>
                  </a:solidFill>
                </a:uFill>
              </a:defRPr>
            </a:pPr>
            <a:r>
              <a:rPr dirty="0" err="1"/>
              <a:t>Umfang</a:t>
            </a:r>
            <a:r>
              <a:rPr dirty="0"/>
              <a:t> der </a:t>
            </a:r>
            <a:r>
              <a:rPr dirty="0" err="1"/>
              <a:t>Fallauswahl</a:t>
            </a:r>
            <a:endParaRPr dirty="0"/>
          </a:p>
          <a:p>
            <a:pPr marL="234315" indent="-193675" algn="l" defTabSz="457200">
              <a:lnSpc>
                <a:spcPct val="120000"/>
              </a:lnSpc>
              <a:buClr>
                <a:srgbClr val="FF1209"/>
              </a:buClr>
              <a:buSzPct val="100000"/>
              <a:buChar char="•"/>
              <a:defRPr sz="4000">
                <a:solidFill>
                  <a:srgbClr val="FF1209"/>
                </a:solidFill>
              </a:defRPr>
            </a:pPr>
            <a:r>
              <a:rPr dirty="0"/>
              <a:t> maximal </a:t>
            </a:r>
            <a:r>
              <a:rPr dirty="0" err="1"/>
              <a:t>eine</a:t>
            </a:r>
            <a:r>
              <a:rPr dirty="0"/>
              <a:t> </a:t>
            </a:r>
            <a:r>
              <a:rPr dirty="0" err="1"/>
              <a:t>totalprothetische</a:t>
            </a:r>
            <a:r>
              <a:rPr dirty="0"/>
              <a:t> </a:t>
            </a:r>
            <a:r>
              <a:rPr dirty="0" err="1"/>
              <a:t>Versorgung</a:t>
            </a:r>
            <a:r>
              <a:rPr dirty="0"/>
              <a:t>, </a:t>
            </a:r>
            <a:r>
              <a:rPr lang="de-CH" dirty="0"/>
              <a:t>Dokumentation der </a:t>
            </a:r>
            <a:r>
              <a:rPr dirty="0" err="1"/>
              <a:t>sekundäre</a:t>
            </a:r>
            <a:r>
              <a:rPr lang="de-CH" dirty="0" err="1"/>
              <a:t>n</a:t>
            </a:r>
            <a:r>
              <a:rPr dirty="0"/>
              <a:t> </a:t>
            </a:r>
            <a:r>
              <a:rPr dirty="0" err="1"/>
              <a:t>Remontage</a:t>
            </a:r>
            <a:r>
              <a:rPr dirty="0"/>
              <a:t> </a:t>
            </a:r>
            <a:r>
              <a:rPr lang="de-CH" dirty="0"/>
              <a:t>wünschenswert</a:t>
            </a:r>
            <a:endParaRPr dirty="0"/>
          </a:p>
          <a:p>
            <a:pPr marL="234315" indent="-193675" algn="l" defTabSz="457200">
              <a:lnSpc>
                <a:spcPct val="120000"/>
              </a:lnSpc>
              <a:buClr>
                <a:srgbClr val="FF1209"/>
              </a:buClr>
              <a:buSzPct val="100000"/>
              <a:buChar char="•"/>
              <a:defRPr sz="4000">
                <a:solidFill>
                  <a:srgbClr val="FF1209"/>
                </a:solidFill>
              </a:defRPr>
            </a:pPr>
            <a:r>
              <a:rPr dirty="0"/>
              <a:t> </a:t>
            </a:r>
            <a:r>
              <a:rPr dirty="0" err="1"/>
              <a:t>mindestens</a:t>
            </a:r>
            <a:r>
              <a:rPr dirty="0"/>
              <a:t> </a:t>
            </a:r>
            <a:r>
              <a:rPr dirty="0" err="1"/>
              <a:t>ein</a:t>
            </a:r>
            <a:r>
              <a:rPr dirty="0"/>
              <a:t> Fall </a:t>
            </a:r>
            <a:r>
              <a:rPr dirty="0" err="1"/>
              <a:t>mit</a:t>
            </a:r>
            <a:r>
              <a:rPr dirty="0"/>
              <a:t> </a:t>
            </a:r>
            <a:r>
              <a:rPr dirty="0" err="1"/>
              <a:t>digitalem</a:t>
            </a:r>
            <a:r>
              <a:rPr dirty="0"/>
              <a:t> Workflow</a:t>
            </a:r>
          </a:p>
          <a:p>
            <a:pPr marL="234315" indent="-193675" algn="l" defTabSz="457200">
              <a:lnSpc>
                <a:spcPct val="120000"/>
              </a:lnSpc>
              <a:buClr>
                <a:srgbClr val="FF1209"/>
              </a:buClr>
              <a:buSzPct val="100000"/>
              <a:buChar char="•"/>
              <a:defRPr sz="4000">
                <a:solidFill>
                  <a:srgbClr val="FF1209"/>
                </a:solidFill>
              </a:defRPr>
            </a:pPr>
            <a:r>
              <a:rPr dirty="0"/>
              <a:t> </a:t>
            </a:r>
            <a:r>
              <a:rPr dirty="0" err="1"/>
              <a:t>digitale</a:t>
            </a:r>
            <a:r>
              <a:rPr dirty="0"/>
              <a:t> </a:t>
            </a:r>
            <a:r>
              <a:rPr dirty="0" err="1"/>
              <a:t>Modellanalyse</a:t>
            </a:r>
            <a:r>
              <a:rPr dirty="0"/>
              <a:t> </a:t>
            </a:r>
            <a:r>
              <a:rPr dirty="0" err="1"/>
              <a:t>ausreichend</a:t>
            </a:r>
            <a:r>
              <a:rPr dirty="0"/>
              <a:t> </a:t>
            </a:r>
            <a:r>
              <a:rPr dirty="0" err="1"/>
              <a:t>dokumentieren</a:t>
            </a:r>
            <a:r>
              <a:rPr dirty="0"/>
              <a:t> (</a:t>
            </a:r>
            <a:r>
              <a:rPr dirty="0" err="1"/>
              <a:t>auch</a:t>
            </a:r>
            <a:r>
              <a:rPr dirty="0"/>
              <a:t> </a:t>
            </a:r>
            <a:r>
              <a:rPr dirty="0" err="1"/>
              <a:t>orale</a:t>
            </a:r>
            <a:r>
              <a:rPr dirty="0"/>
              <a:t> und </a:t>
            </a:r>
            <a:r>
              <a:rPr dirty="0" err="1"/>
              <a:t>okklusale</a:t>
            </a:r>
            <a:r>
              <a:rPr dirty="0"/>
              <a:t> </a:t>
            </a:r>
            <a:r>
              <a:rPr dirty="0" err="1"/>
              <a:t>Ansichten</a:t>
            </a:r>
            <a:r>
              <a:rPr dirty="0"/>
              <a:t>)</a:t>
            </a:r>
          </a:p>
          <a:p>
            <a:pPr marL="234315" indent="-193675" algn="l" defTabSz="457200">
              <a:lnSpc>
                <a:spcPct val="120000"/>
              </a:lnSpc>
              <a:buClr>
                <a:srgbClr val="FF1209"/>
              </a:buClr>
              <a:buSzPct val="100000"/>
              <a:buChar char="•"/>
              <a:defRPr sz="4000">
                <a:solidFill>
                  <a:srgbClr val="FF1209"/>
                </a:solidFill>
              </a:defRPr>
            </a:pPr>
            <a:r>
              <a:rPr dirty="0"/>
              <a:t> </a:t>
            </a:r>
            <a:r>
              <a:rPr dirty="0" err="1"/>
              <a:t>Klammerprovisorien</a:t>
            </a:r>
            <a:r>
              <a:rPr dirty="0"/>
              <a:t> </a:t>
            </a:r>
            <a:r>
              <a:rPr dirty="0" err="1"/>
              <a:t>mit</a:t>
            </a:r>
            <a:r>
              <a:rPr dirty="0"/>
              <a:t> </a:t>
            </a:r>
            <a:r>
              <a:rPr dirty="0" err="1"/>
              <a:t>okklusaler</a:t>
            </a:r>
            <a:r>
              <a:rPr dirty="0"/>
              <a:t> </a:t>
            </a:r>
            <a:r>
              <a:rPr dirty="0" err="1"/>
              <a:t>Abstützung</a:t>
            </a:r>
            <a:r>
              <a:rPr dirty="0"/>
              <a:t> </a:t>
            </a:r>
          </a:p>
          <a:p>
            <a:pPr marL="234315" indent="-193675" algn="l" defTabSz="457200">
              <a:lnSpc>
                <a:spcPct val="120000"/>
              </a:lnSpc>
              <a:buClr>
                <a:srgbClr val="FF1209"/>
              </a:buClr>
              <a:buSzPct val="100000"/>
              <a:buChar char="•"/>
              <a:defRPr sz="4000">
                <a:solidFill>
                  <a:srgbClr val="FF1209"/>
                </a:solidFill>
              </a:defRPr>
            </a:pPr>
            <a:r>
              <a:rPr dirty="0"/>
              <a:t> </a:t>
            </a:r>
            <a:r>
              <a:rPr lang="de-CH" dirty="0"/>
              <a:t>p</a:t>
            </a:r>
            <a:r>
              <a:rPr dirty="0" err="1"/>
              <a:t>rovisorische</a:t>
            </a:r>
            <a:r>
              <a:rPr dirty="0"/>
              <a:t> </a:t>
            </a:r>
            <a:r>
              <a:rPr dirty="0" err="1"/>
              <a:t>Versorgungen</a:t>
            </a:r>
            <a:r>
              <a:rPr dirty="0"/>
              <a:t> </a:t>
            </a:r>
            <a:r>
              <a:rPr dirty="0" err="1"/>
              <a:t>müssen</a:t>
            </a:r>
            <a:r>
              <a:rPr dirty="0"/>
              <a:t> </a:t>
            </a:r>
            <a:r>
              <a:rPr dirty="0" err="1"/>
              <a:t>dokumentiert</a:t>
            </a:r>
            <a:r>
              <a:rPr dirty="0"/>
              <a:t> sein</a:t>
            </a:r>
            <a:endParaRPr lang="de-CH" dirty="0"/>
          </a:p>
          <a:p>
            <a:pPr marL="234315" indent="-193675" algn="l" defTabSz="457200">
              <a:lnSpc>
                <a:spcPct val="120000"/>
              </a:lnSpc>
              <a:buClr>
                <a:srgbClr val="FF1209"/>
              </a:buClr>
              <a:buSzPct val="100000"/>
              <a:buChar char="•"/>
              <a:defRPr sz="4000">
                <a:solidFill>
                  <a:srgbClr val="FF1209"/>
                </a:solidFill>
              </a:defRPr>
            </a:pPr>
            <a:r>
              <a:rPr lang="de-CH" dirty="0"/>
              <a:t> Illustration des Substanzabtrags ggf. mit </a:t>
            </a:r>
            <a:r>
              <a:rPr lang="de-CH" dirty="0" err="1"/>
              <a:t>Präp</a:t>
            </a:r>
            <a:r>
              <a:rPr lang="de-CH" dirty="0"/>
              <a:t>-Schlüssel (keine aggressiven </a:t>
            </a:r>
            <a:r>
              <a:rPr lang="de-CH" dirty="0" err="1"/>
              <a:t>Stufenpräps</a:t>
            </a:r>
            <a:r>
              <a:rPr lang="de-CH" dirty="0"/>
              <a:t>)</a:t>
            </a:r>
            <a:endParaRPr dirty="0"/>
          </a:p>
          <a:p>
            <a:pPr marL="234315" indent="-193675" algn="l" defTabSz="457200">
              <a:lnSpc>
                <a:spcPct val="120000"/>
              </a:lnSpc>
              <a:buClr>
                <a:srgbClr val="FF1209"/>
              </a:buClr>
              <a:buSzPct val="100000"/>
              <a:buChar char="•"/>
              <a:defRPr sz="4000">
                <a:solidFill>
                  <a:srgbClr val="FF1209"/>
                </a:solidFill>
              </a:defRPr>
            </a:pPr>
            <a:r>
              <a:rPr dirty="0"/>
              <a:t> </a:t>
            </a:r>
            <a:r>
              <a:rPr dirty="0" err="1"/>
              <a:t>sind</a:t>
            </a:r>
            <a:r>
              <a:rPr dirty="0"/>
              <a:t> </a:t>
            </a:r>
            <a:r>
              <a:rPr dirty="0" err="1"/>
              <a:t>Patienten</a:t>
            </a:r>
            <a:r>
              <a:rPr dirty="0"/>
              <a:t> in </a:t>
            </a:r>
            <a:r>
              <a:rPr dirty="0" err="1"/>
              <a:t>Studien</a:t>
            </a:r>
            <a:r>
              <a:rPr dirty="0"/>
              <a:t> </a:t>
            </a:r>
            <a:r>
              <a:rPr dirty="0" err="1"/>
              <a:t>eingeschlossen</a:t>
            </a:r>
            <a:r>
              <a:rPr dirty="0"/>
              <a:t> und </a:t>
            </a:r>
            <a:r>
              <a:rPr dirty="0" err="1"/>
              <a:t>wichtige</a:t>
            </a:r>
            <a:r>
              <a:rPr dirty="0"/>
              <a:t> </a:t>
            </a:r>
            <a:r>
              <a:rPr dirty="0" err="1"/>
              <a:t>Entscheide</a:t>
            </a:r>
            <a:r>
              <a:rPr dirty="0"/>
              <a:t> </a:t>
            </a:r>
            <a:r>
              <a:rPr dirty="0" err="1"/>
              <a:t>basieren</a:t>
            </a:r>
            <a:r>
              <a:rPr dirty="0"/>
              <a:t> auf </a:t>
            </a:r>
            <a:r>
              <a:rPr dirty="0" err="1"/>
              <a:t>randomisierter</a:t>
            </a:r>
            <a:r>
              <a:rPr dirty="0"/>
              <a:t> </a:t>
            </a:r>
            <a:r>
              <a:rPr dirty="0" err="1"/>
              <a:t>Zuteilung</a:t>
            </a:r>
            <a:r>
              <a:rPr dirty="0"/>
              <a:t> </a:t>
            </a:r>
            <a:r>
              <a:rPr dirty="0" err="1"/>
              <a:t>zu</a:t>
            </a:r>
            <a:r>
              <a:rPr dirty="0"/>
              <a:t> </a:t>
            </a:r>
            <a:r>
              <a:rPr dirty="0" err="1"/>
              <a:t>einer</a:t>
            </a:r>
            <a:r>
              <a:rPr dirty="0"/>
              <a:t> </a:t>
            </a:r>
            <a:r>
              <a:rPr dirty="0" err="1"/>
              <a:t>Studiengruppe</a:t>
            </a:r>
            <a:r>
              <a:rPr dirty="0"/>
              <a:t>, so </a:t>
            </a:r>
            <a:r>
              <a:rPr dirty="0" err="1"/>
              <a:t>sind</a:t>
            </a:r>
            <a:r>
              <a:rPr dirty="0"/>
              <a:t> </a:t>
            </a:r>
            <a:r>
              <a:rPr dirty="0" err="1"/>
              <a:t>ein</a:t>
            </a:r>
            <a:r>
              <a:rPr dirty="0"/>
              <a:t> Abstract des </a:t>
            </a:r>
            <a:r>
              <a:rPr dirty="0" err="1"/>
              <a:t>Studiendesigns</a:t>
            </a:r>
            <a:r>
              <a:rPr dirty="0"/>
              <a:t> und das </a:t>
            </a:r>
            <a:r>
              <a:rPr dirty="0" err="1"/>
              <a:t>Ethikvotum</a:t>
            </a:r>
            <a:r>
              <a:rPr dirty="0"/>
              <a:t> der </a:t>
            </a:r>
            <a:r>
              <a:rPr dirty="0" err="1"/>
              <a:t>Falldokumentation</a:t>
            </a:r>
            <a:r>
              <a:rPr dirty="0"/>
              <a:t> </a:t>
            </a:r>
            <a:r>
              <a:rPr dirty="0" err="1"/>
              <a:t>beizulegen</a:t>
            </a:r>
            <a:endParaRPr dirty="0"/>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4" name="header.tiff" descr="header.tiff"/>
          <p:cNvPicPr>
            <a:picLocks noChangeAspect="1"/>
          </p:cNvPicPr>
          <p:nvPr/>
        </p:nvPicPr>
        <p:blipFill>
          <a:blip r:embed="rId2"/>
          <a:stretch>
            <a:fillRect/>
          </a:stretch>
        </p:blipFill>
        <p:spPr>
          <a:xfrm>
            <a:off x="16776700" y="50800"/>
            <a:ext cx="6629400" cy="804594"/>
          </a:xfrm>
          <a:prstGeom prst="rect">
            <a:avLst/>
          </a:prstGeom>
          <a:ln w="12700">
            <a:miter lim="400000"/>
          </a:ln>
        </p:spPr>
      </p:pic>
      <p:sp>
        <p:nvSpPr>
          <p:cNvPr id="385" name="3. Diagnose"/>
          <p:cNvSpPr txBox="1"/>
          <p:nvPr/>
        </p:nvSpPr>
        <p:spPr>
          <a:xfrm>
            <a:off x="800100" y="165100"/>
            <a:ext cx="11645900" cy="584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l" defTabSz="1270000">
              <a:lnSpc>
                <a:spcPct val="90000"/>
              </a:lnSpc>
              <a:spcBef>
                <a:spcPts val="3300"/>
              </a:spcBef>
              <a:buFont typeface="Gill Sans Light"/>
              <a:tabLst>
                <a:tab pos="5080000" algn="l"/>
                <a:tab pos="5118100" algn="l"/>
              </a:tabLst>
              <a:defRPr sz="3200" b="1">
                <a:uFill>
                  <a:solidFill>
                    <a:srgbClr val="000000"/>
                  </a:solidFill>
                </a:uFill>
              </a:defRPr>
            </a:lvl1pPr>
          </a:lstStyle>
          <a:p>
            <a:r>
              <a:t>3. Diagnose</a:t>
            </a:r>
          </a:p>
        </p:txBody>
      </p:sp>
      <p:sp>
        <p:nvSpPr>
          <p:cNvPr id="386" name="Linien"/>
          <p:cNvSpPr/>
          <p:nvPr/>
        </p:nvSpPr>
        <p:spPr>
          <a:xfrm>
            <a:off x="842903" y="990600"/>
            <a:ext cx="22607882" cy="0"/>
          </a:xfrm>
          <a:prstGeom prst="line">
            <a:avLst/>
          </a:prstGeom>
          <a:ln w="12700">
            <a:solidFill>
              <a:srgbClr val="000000"/>
            </a:solidFill>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387" name="3.1 Allgemeinmedizinisch…"/>
          <p:cNvSpPr txBox="1"/>
          <p:nvPr/>
        </p:nvSpPr>
        <p:spPr>
          <a:xfrm>
            <a:off x="843843" y="1125806"/>
            <a:ext cx="22606001" cy="1287095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lstStyle/>
          <a:p>
            <a:pPr algn="l" defTabSz="449580">
              <a:spcBef>
                <a:spcPts val="400"/>
              </a:spcBef>
              <a:defRPr sz="2400" b="1">
                <a:latin typeface="Arial"/>
                <a:ea typeface="Arial"/>
                <a:cs typeface="Arial"/>
                <a:sym typeface="Arial"/>
              </a:defRPr>
            </a:pPr>
            <a:r>
              <a:rPr u="sng">
                <a:latin typeface="+mj-lt"/>
                <a:ea typeface="+mj-ea"/>
                <a:cs typeface="+mj-cs"/>
                <a:sym typeface="Gill Sans"/>
              </a:rPr>
              <a:t>3.1 Allgemeinmedizinisch</a:t>
            </a:r>
          </a:p>
          <a:p>
            <a:pPr marL="673100" indent="-444500" algn="l" defTabSz="449580">
              <a:spcBef>
                <a:spcPts val="400"/>
              </a:spcBef>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gesund</a:t>
            </a:r>
          </a:p>
          <a:p>
            <a:pPr marL="673100" indent="-444500" algn="l" defTabSz="449580">
              <a:spcBef>
                <a:spcPts val="400"/>
              </a:spcBef>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ehemaliger Raucher (15 packyears, seit 18 Jahren Nichtraucher)</a:t>
            </a:r>
          </a:p>
          <a:p>
            <a:pPr algn="l" defTabSz="449580">
              <a:spcBef>
                <a:spcPts val="400"/>
              </a:spcBef>
              <a:defRPr sz="2400" b="1">
                <a:latin typeface="Arial"/>
                <a:ea typeface="Arial"/>
                <a:cs typeface="Arial"/>
                <a:sym typeface="Arial"/>
              </a:defRPr>
            </a:pPr>
            <a:r>
              <a:rPr u="sng">
                <a:latin typeface="+mj-lt"/>
                <a:ea typeface="+mj-ea"/>
                <a:cs typeface="+mj-cs"/>
                <a:sym typeface="Gill Sans"/>
              </a:rPr>
              <a:t>3.2 </a:t>
            </a:r>
            <a:r>
              <a:rPr u="sng">
                <a:solidFill>
                  <a:srgbClr val="FF1209"/>
                </a:solidFill>
                <a:latin typeface="+mj-lt"/>
                <a:ea typeface="+mj-ea"/>
                <a:cs typeface="+mj-cs"/>
                <a:sym typeface="Gill Sans"/>
              </a:rPr>
              <a:t>Oralmedizinisch</a:t>
            </a:r>
            <a:r>
              <a:rPr u="sng">
                <a:latin typeface="+mj-lt"/>
                <a:ea typeface="+mj-ea"/>
                <a:cs typeface="+mj-cs"/>
                <a:sym typeface="Gill Sans"/>
              </a:rPr>
              <a:t> (stomatologisch)</a:t>
            </a:r>
          </a:p>
          <a:p>
            <a:pPr marL="673100" indent="-444500" algn="l" defTabSz="449580">
              <a:spcBef>
                <a:spcPts val="400"/>
              </a:spcBef>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unauffällig</a:t>
            </a:r>
          </a:p>
          <a:p>
            <a:pPr algn="l" defTabSz="449580">
              <a:spcBef>
                <a:spcPts val="400"/>
              </a:spcBef>
              <a:defRPr sz="2400" b="1" u="sng">
                <a:latin typeface="Arial"/>
                <a:ea typeface="Arial"/>
                <a:cs typeface="Arial"/>
                <a:sym typeface="Arial"/>
              </a:defRPr>
            </a:pPr>
            <a:r>
              <a:rPr>
                <a:latin typeface="+mj-lt"/>
                <a:ea typeface="+mj-ea"/>
                <a:cs typeface="+mj-cs"/>
                <a:sym typeface="Gill Sans"/>
              </a:rPr>
              <a:t>3.3 Dental</a:t>
            </a:r>
          </a:p>
          <a:p>
            <a:pPr marL="673100" indent="-444500" algn="l" defTabSz="449580">
              <a:spcBef>
                <a:spcPts val="400"/>
              </a:spcBef>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mit Ausnahme von 23, 32 und 33 haben alle Zähne kariöse Läsionen (primär oder sekundär)</a:t>
            </a:r>
          </a:p>
          <a:p>
            <a:pPr marL="673100" indent="-444500" algn="l" defTabSz="449580">
              <a:spcBef>
                <a:spcPts val="400"/>
              </a:spcBef>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Eongation Zahn 14</a:t>
            </a:r>
          </a:p>
          <a:p>
            <a:pPr marL="673100" indent="-444500" algn="l" defTabSz="449580">
              <a:spcBef>
                <a:spcPts val="400"/>
              </a:spcBef>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fehlende Zähne 16, 12, 27, 44 (mesio-distale Distanz 6 mm auf Kontaktpunkt-Höhe), 47</a:t>
            </a:r>
          </a:p>
          <a:p>
            <a:pPr marL="673100" indent="-444500" algn="l" defTabSz="449580">
              <a:spcBef>
                <a:spcPts val="400"/>
              </a:spcBef>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Abrasionen und Attritionen der  Unterkiefer-Frontzähne</a:t>
            </a:r>
          </a:p>
          <a:p>
            <a:pPr algn="l" defTabSz="449580">
              <a:spcBef>
                <a:spcPts val="400"/>
              </a:spcBef>
              <a:defRPr sz="2400" b="1" u="sng">
                <a:latin typeface="Arial"/>
                <a:ea typeface="Arial"/>
                <a:cs typeface="Arial"/>
                <a:sym typeface="Arial"/>
              </a:defRPr>
            </a:pPr>
            <a:r>
              <a:rPr>
                <a:latin typeface="+mj-lt"/>
                <a:ea typeface="+mj-ea"/>
                <a:cs typeface="+mj-cs"/>
                <a:sym typeface="Gill Sans"/>
              </a:rPr>
              <a:t>3.4 Parodontal</a:t>
            </a:r>
          </a:p>
          <a:p>
            <a:pPr marL="673100" indent="-444500" algn="just" defTabSz="449580">
              <a:spcBef>
                <a:spcPts val="400"/>
              </a:spcBef>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Gingivitis</a:t>
            </a:r>
          </a:p>
          <a:p>
            <a:pPr marL="673100" indent="-444500" algn="just" defTabSz="449580">
              <a:spcBef>
                <a:spcPts val="400"/>
              </a:spcBef>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leichte chronische lokalisierte Parodontitis Typ IIb (Kofaktor Rauchen)</a:t>
            </a:r>
          </a:p>
          <a:p>
            <a:pPr marL="673100" indent="-444500" algn="just" defTabSz="449580">
              <a:spcBef>
                <a:spcPts val="400"/>
              </a:spcBef>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Rezessionen in der Unterkiefer-Front</a:t>
            </a:r>
          </a:p>
          <a:p>
            <a:pPr algn="l" defTabSz="449580">
              <a:spcBef>
                <a:spcPts val="400"/>
              </a:spcBef>
              <a:defRPr sz="2400" b="1" u="sng">
                <a:latin typeface="Arial"/>
                <a:ea typeface="Arial"/>
                <a:cs typeface="Arial"/>
                <a:sym typeface="Arial"/>
              </a:defRPr>
            </a:pPr>
            <a:r>
              <a:rPr>
                <a:latin typeface="+mj-lt"/>
                <a:ea typeface="+mj-ea"/>
                <a:cs typeface="+mj-cs"/>
                <a:sym typeface="Gill Sans"/>
              </a:rPr>
              <a:t>3.5 Endodontisch</a:t>
            </a:r>
          </a:p>
          <a:p>
            <a:pPr marL="673100" indent="-444500" algn="l" defTabSz="449580">
              <a:spcBef>
                <a:spcPts val="400"/>
              </a:spcBef>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röntgenologisch insuffiziente Wurzelkanalbehandlungen bei 15, 23, 24 und 45</a:t>
            </a:r>
          </a:p>
          <a:p>
            <a:pPr marL="673100" indent="-444500" algn="l" defTabSz="449580">
              <a:spcBef>
                <a:spcPts val="400"/>
              </a:spcBef>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periapikale Parodontitis 15</a:t>
            </a:r>
          </a:p>
          <a:p>
            <a:pPr algn="l" defTabSz="449580">
              <a:spcBef>
                <a:spcPts val="400"/>
              </a:spcBef>
              <a:defRPr sz="2400">
                <a:solidFill>
                  <a:srgbClr val="FF070F"/>
                </a:solidFill>
                <a:latin typeface="Arial"/>
                <a:ea typeface="Arial"/>
                <a:cs typeface="Arial"/>
                <a:sym typeface="Arial"/>
              </a:defRPr>
            </a:pPr>
            <a:r>
              <a:rPr b="1" u="sng">
                <a:latin typeface="+mj-lt"/>
                <a:ea typeface="+mj-ea"/>
                <a:cs typeface="+mj-cs"/>
                <a:sym typeface="Gill Sans"/>
              </a:rPr>
              <a:t>3.6 Prothetisch</a:t>
            </a:r>
          </a:p>
          <a:p>
            <a:pPr marL="673100" indent="-444500" algn="l" defTabSz="449580">
              <a:spcBef>
                <a:spcPts val="400"/>
              </a:spcBef>
              <a:buSzPct val="45833"/>
              <a:buFont typeface="Symbol"/>
              <a:buChar char="·"/>
              <a:defRPr sz="2400">
                <a:latin typeface="Gill Sans Light"/>
                <a:ea typeface="Gill Sans Light"/>
                <a:cs typeface="Gill Sans Light"/>
                <a:sym typeface="Gill Sans Light"/>
              </a:defRPr>
            </a:pPr>
            <a:r>
              <a:t>Gebissituation mit Schaltlücke im Ober- (Kennedy Klasse III) und Unterkiefer mit fehlendem Zahn 47 (Kennedy Klasse II eins)</a:t>
            </a:r>
          </a:p>
          <a:p>
            <a:pPr marL="673100" indent="-444500" algn="l" defTabSz="449580">
              <a:spcBef>
                <a:spcPts val="400"/>
              </a:spcBef>
              <a:buSzPct val="45833"/>
              <a:buFont typeface="Symbol"/>
              <a:buChar char="·"/>
              <a:defRPr sz="2400">
                <a:latin typeface="Gill Sans Light"/>
                <a:ea typeface="Gill Sans Light"/>
                <a:cs typeface="Gill Sans Light"/>
                <a:sym typeface="Gill Sans Light"/>
              </a:defRPr>
            </a:pPr>
            <a:r>
              <a:t>Alle Stützzonen erhalten (Eichner Klasse A3)</a:t>
            </a:r>
          </a:p>
          <a:p>
            <a:pPr marL="673100" indent="-444500" algn="l" defTabSz="449580">
              <a:spcBef>
                <a:spcPts val="400"/>
              </a:spcBef>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insuffiziente Restaurationen (Sekundärkaries)</a:t>
            </a:r>
          </a:p>
          <a:p>
            <a:pPr marL="673100" indent="-444500" algn="l" defTabSz="449580">
              <a:spcBef>
                <a:spcPts val="400"/>
              </a:spcBef>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Chippings bei VMK-Kronen 37 und 46</a:t>
            </a:r>
          </a:p>
          <a:p>
            <a:pPr algn="l" defTabSz="449580">
              <a:spcBef>
                <a:spcPts val="400"/>
              </a:spcBef>
              <a:defRPr sz="2400">
                <a:latin typeface="Arial"/>
                <a:ea typeface="Arial"/>
                <a:cs typeface="Arial"/>
                <a:sym typeface="Arial"/>
              </a:defRPr>
            </a:pPr>
            <a:r>
              <a:rPr b="1">
                <a:latin typeface="+mj-lt"/>
                <a:ea typeface="+mj-ea"/>
                <a:cs typeface="+mj-cs"/>
                <a:sym typeface="Gill Sans"/>
              </a:rPr>
              <a:t>3.7</a:t>
            </a:r>
            <a:r>
              <a:rPr b="1" u="sng">
                <a:latin typeface="+mj-lt"/>
                <a:ea typeface="+mj-ea"/>
                <a:cs typeface="+mj-cs"/>
                <a:sym typeface="Gill Sans"/>
              </a:rPr>
              <a:t> funktionell</a:t>
            </a:r>
            <a:endParaRPr>
              <a:latin typeface="+mj-lt"/>
              <a:ea typeface="+mj-ea"/>
              <a:cs typeface="+mj-cs"/>
              <a:sym typeface="Gill Sans"/>
            </a:endParaRPr>
          </a:p>
          <a:p>
            <a:pPr marL="457200" indent="-317500" algn="l" defTabSz="457200">
              <a:buClr>
                <a:schemeClr val="accent5">
                  <a:satOff val="-10854"/>
                  <a:lumOff val="-10463"/>
                </a:schemeClr>
              </a:buClr>
              <a:buSzPct val="75000"/>
              <a:buFont typeface="Helvetica"/>
              <a:buChar char="•"/>
              <a:defRPr sz="2400">
                <a:latin typeface="Gill Sans Light"/>
                <a:ea typeface="Gill Sans Light"/>
                <a:cs typeface="Gill Sans Light"/>
                <a:sym typeface="Gill Sans Light"/>
              </a:defRPr>
            </a:pPr>
            <a:r>
              <a:t>Anteriore Diskusverlagerung ohne/mit Reposition (bei Kieferöffnung)</a:t>
            </a:r>
          </a:p>
          <a:p>
            <a:pPr marL="457200" indent="-317500" algn="l" defTabSz="457200">
              <a:buClr>
                <a:schemeClr val="accent5">
                  <a:satOff val="-10854"/>
                  <a:lumOff val="-10463"/>
                </a:schemeClr>
              </a:buClr>
              <a:buSzPct val="75000"/>
              <a:buFont typeface="Helvetica"/>
              <a:buChar char="•"/>
              <a:defRPr sz="2400">
                <a:latin typeface="Gill Sans Light"/>
                <a:ea typeface="Gill Sans Light"/>
                <a:cs typeface="Gill Sans Light"/>
                <a:sym typeface="Gill Sans Light"/>
              </a:defRPr>
            </a:pPr>
            <a:r>
              <a:t>Myalgie / myofaszialer Schmerz (eines oder beider Mm. temporales und/oder Mm. masseteres)</a:t>
            </a:r>
          </a:p>
          <a:p>
            <a:pPr marL="457200" indent="-317500" algn="l" defTabSz="457200">
              <a:buClr>
                <a:schemeClr val="accent5">
                  <a:satOff val="-10854"/>
                  <a:lumOff val="-10463"/>
                </a:schemeClr>
              </a:buClr>
              <a:buSzPct val="75000"/>
              <a:buFont typeface="Helvetica"/>
              <a:buChar char="•"/>
              <a:defRPr sz="2400">
                <a:latin typeface="Gill Sans Light"/>
                <a:ea typeface="Gill Sans Light"/>
                <a:cs typeface="Gill Sans Light"/>
                <a:sym typeface="Gill Sans Light"/>
              </a:defRPr>
            </a:pPr>
            <a:r>
              <a:t>Arthralgie (eines oder beider Kiefergelenke) jeweils mit oder ohne eingeschränkte Kieferöffnung</a:t>
            </a:r>
          </a:p>
          <a:p>
            <a:pPr marL="457200" indent="-317500" algn="l" defTabSz="457200">
              <a:buClr>
                <a:schemeClr val="accent5">
                  <a:satOff val="-10854"/>
                  <a:lumOff val="-10463"/>
                </a:schemeClr>
              </a:buClr>
              <a:buSzPct val="75000"/>
              <a:buFont typeface="Helvetica"/>
              <a:buChar char="•"/>
              <a:defRPr sz="2400">
                <a:latin typeface="Gill Sans Light"/>
                <a:ea typeface="Gill Sans Light"/>
                <a:cs typeface="Gill Sans Light"/>
                <a:sym typeface="Gill Sans Light"/>
              </a:defRPr>
            </a:pPr>
            <a:r>
              <a:t>Bruxismus (Kieferpressen und/oder Zähneknirschen)</a:t>
            </a:r>
          </a:p>
          <a:p>
            <a:pPr marL="457200" indent="-317500" algn="l" defTabSz="457200">
              <a:buClr>
                <a:schemeClr val="accent5">
                  <a:satOff val="-10854"/>
                  <a:lumOff val="-10463"/>
                </a:schemeClr>
              </a:buClr>
              <a:buSzPct val="75000"/>
              <a:buFont typeface="Helvetica"/>
              <a:buChar char="•"/>
              <a:defRPr sz="2400">
                <a:latin typeface="Gill Sans Light"/>
                <a:ea typeface="Gill Sans Light"/>
                <a:cs typeface="Gill Sans Light"/>
                <a:sym typeface="Gill Sans Light"/>
              </a:defRPr>
            </a:pPr>
            <a:r>
              <a:t>Malokklusion (die sich entwickelt hat, d.h. vorher war es nicht so, z. B. frontal offener Biss mit Kontakten nur auf den letzten Molaren)</a:t>
            </a:r>
          </a:p>
          <a:p>
            <a:pPr algn="l" defTabSz="449580">
              <a:spcBef>
                <a:spcPts val="400"/>
              </a:spcBef>
              <a:defRPr sz="2400">
                <a:latin typeface="Arial"/>
                <a:ea typeface="Arial"/>
                <a:cs typeface="Arial"/>
                <a:sym typeface="Arial"/>
              </a:defRPr>
            </a:pPr>
            <a:r>
              <a:rPr b="1">
                <a:latin typeface="+mj-lt"/>
                <a:ea typeface="+mj-ea"/>
                <a:cs typeface="+mj-cs"/>
                <a:sym typeface="Gill Sans"/>
              </a:rPr>
              <a:t>3.8</a:t>
            </a:r>
            <a:r>
              <a:rPr b="1" u="sng">
                <a:latin typeface="+mj-lt"/>
                <a:ea typeface="+mj-ea"/>
                <a:cs typeface="+mj-cs"/>
                <a:sym typeface="Gill Sans"/>
              </a:rPr>
              <a:t> Röntgenologisch</a:t>
            </a:r>
          </a:p>
          <a:p>
            <a:pPr marL="673100" indent="-444500" algn="l" defTabSz="449580">
              <a:spcBef>
                <a:spcPts val="400"/>
              </a:spcBef>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Mukozele Sinus maxillaris links</a:t>
            </a:r>
          </a:p>
          <a:p>
            <a:pPr marL="673100" indent="-444500" algn="l" defTabSz="449580">
              <a:spcBef>
                <a:spcPts val="400"/>
              </a:spcBef>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verkalkte cervikale Lymphknöten links </a:t>
            </a:r>
          </a:p>
        </p:txBody>
      </p:sp>
      <p:sp>
        <p:nvSpPr>
          <p:cNvPr id="388" name="Foliennumm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20</a:t>
            </a:fld>
            <a:endParaRPr/>
          </a:p>
        </p:txBody>
      </p:sp>
      <p:sp>
        <p:nvSpPr>
          <p:cNvPr id="389" name="Falldokumentation 7"/>
          <p:cNvSpPr txBox="1"/>
          <p:nvPr/>
        </p:nvSpPr>
        <p:spPr>
          <a:xfrm>
            <a:off x="12801600" y="177800"/>
            <a:ext cx="3860800" cy="558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r" defTabSz="1270000">
              <a:lnSpc>
                <a:spcPct val="90000"/>
              </a:lnSpc>
              <a:spcBef>
                <a:spcPts val="3300"/>
              </a:spcBef>
              <a:buFont typeface="Gill Sans Light"/>
              <a:tabLst>
                <a:tab pos="5080000" algn="l"/>
                <a:tab pos="5118100" algn="l"/>
              </a:tabLst>
              <a:defRPr sz="3200">
                <a:uFill>
                  <a:solidFill>
                    <a:srgbClr val="000000"/>
                  </a:solidFill>
                </a:uFill>
              </a:defRPr>
            </a:lvl1pPr>
          </a:lstStyle>
          <a:p>
            <a:pPr>
              <a:defRPr>
                <a:latin typeface="Arial"/>
                <a:ea typeface="Arial"/>
                <a:cs typeface="Arial"/>
                <a:sym typeface="Arial"/>
              </a:defRPr>
            </a:pPr>
            <a:r>
              <a:rPr>
                <a:latin typeface="+mj-lt"/>
                <a:ea typeface="+mj-ea"/>
                <a:cs typeface="+mj-cs"/>
                <a:sym typeface="Gill Sans"/>
              </a:rPr>
              <a:t>Falldokumentation 7</a:t>
            </a:r>
          </a:p>
        </p:txBody>
      </p:sp>
      <p:sp>
        <p:nvSpPr>
          <p:cNvPr id="390" name="prothetische Diagnose…"/>
          <p:cNvSpPr txBox="1"/>
          <p:nvPr/>
        </p:nvSpPr>
        <p:spPr>
          <a:xfrm>
            <a:off x="8242300" y="8883846"/>
            <a:ext cx="23698200" cy="12573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l" defTabSz="457200">
              <a:defRPr sz="2800" spc="-11">
                <a:solidFill>
                  <a:srgbClr val="FF4013"/>
                </a:solidFill>
              </a:defRPr>
            </a:pPr>
            <a:r>
              <a:rPr i="1"/>
              <a:t>prothetische Diagnose</a:t>
            </a:r>
            <a:r>
              <a:rPr i="1" spc="46"/>
              <a:t> </a:t>
            </a:r>
          </a:p>
          <a:p>
            <a:pPr algn="l" defTabSz="457200">
              <a:defRPr sz="2600" spc="-10">
                <a:solidFill>
                  <a:srgbClr val="FF4013"/>
                </a:solidFill>
              </a:defRPr>
            </a:pPr>
            <a:r>
              <a:t>Zumeist Beschreibung und Einteilung der Gebisssituation mit Schaltlücken, Freiendsituation gemäss Kennedy-Klassen </a:t>
            </a:r>
          </a:p>
          <a:p>
            <a:pPr algn="l" defTabSz="457200">
              <a:defRPr sz="2600" spc="-10">
                <a:solidFill>
                  <a:srgbClr val="FF4013"/>
                </a:solidFill>
              </a:defRPr>
            </a:pPr>
            <a:r>
              <a:t>und der Stützzonen (nicht-/erhalten), siehe auch Eichner Klassen</a:t>
            </a:r>
          </a:p>
        </p:txBody>
      </p: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2" name="header.tiff" descr="header.tiff"/>
          <p:cNvPicPr>
            <a:picLocks noChangeAspect="1"/>
          </p:cNvPicPr>
          <p:nvPr/>
        </p:nvPicPr>
        <p:blipFill>
          <a:blip r:embed="rId2"/>
          <a:stretch>
            <a:fillRect/>
          </a:stretch>
        </p:blipFill>
        <p:spPr>
          <a:xfrm>
            <a:off x="16776700" y="50800"/>
            <a:ext cx="6629400" cy="804594"/>
          </a:xfrm>
          <a:prstGeom prst="rect">
            <a:avLst/>
          </a:prstGeom>
          <a:ln w="12700">
            <a:miter lim="400000"/>
          </a:ln>
        </p:spPr>
      </p:pic>
      <p:sp>
        <p:nvSpPr>
          <p:cNvPr id="393" name="4. Problemkatalog / Ätiologie"/>
          <p:cNvSpPr txBox="1"/>
          <p:nvPr/>
        </p:nvSpPr>
        <p:spPr>
          <a:xfrm>
            <a:off x="800100" y="165100"/>
            <a:ext cx="11645900" cy="584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l" defTabSz="1270000">
              <a:lnSpc>
                <a:spcPct val="90000"/>
              </a:lnSpc>
              <a:spcBef>
                <a:spcPts val="3300"/>
              </a:spcBef>
              <a:buFont typeface="Gill Sans Light"/>
              <a:tabLst>
                <a:tab pos="5080000" algn="l"/>
                <a:tab pos="5118100" algn="l"/>
              </a:tabLst>
              <a:defRPr sz="3200" b="1">
                <a:uFill>
                  <a:solidFill>
                    <a:srgbClr val="000000"/>
                  </a:solidFill>
                </a:uFill>
              </a:defRPr>
            </a:lvl1pPr>
          </a:lstStyle>
          <a:p>
            <a:r>
              <a:t>4. Problemkatalog / Ätiologie</a:t>
            </a:r>
          </a:p>
        </p:txBody>
      </p:sp>
      <p:sp>
        <p:nvSpPr>
          <p:cNvPr id="394" name="Linien"/>
          <p:cNvSpPr/>
          <p:nvPr/>
        </p:nvSpPr>
        <p:spPr>
          <a:xfrm>
            <a:off x="842903" y="990600"/>
            <a:ext cx="22607882" cy="0"/>
          </a:xfrm>
          <a:prstGeom prst="line">
            <a:avLst/>
          </a:prstGeom>
          <a:ln w="12700">
            <a:solidFill>
              <a:srgbClr val="000000"/>
            </a:solidFill>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395" name="4.1 Patienten-spezifische Probleme…"/>
          <p:cNvSpPr txBox="1"/>
          <p:nvPr/>
        </p:nvSpPr>
        <p:spPr>
          <a:xfrm>
            <a:off x="889000" y="1125806"/>
            <a:ext cx="22606000" cy="103632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p>
            <a:pPr algn="just" defTabSz="449580">
              <a:spcBef>
                <a:spcPts val="400"/>
              </a:spcBef>
              <a:defRPr sz="2400" b="1">
                <a:latin typeface="Arial"/>
                <a:ea typeface="Arial"/>
                <a:cs typeface="Arial"/>
                <a:sym typeface="Arial"/>
              </a:defRPr>
            </a:pPr>
            <a:r>
              <a:rPr u="sng">
                <a:latin typeface="+mj-lt"/>
                <a:ea typeface="+mj-ea"/>
                <a:cs typeface="+mj-cs"/>
                <a:sym typeface="Gill Sans"/>
              </a:rPr>
              <a:t>4.1 Patienten-spezifische Probleme</a:t>
            </a:r>
          </a:p>
          <a:p>
            <a:pPr algn="just" defTabSz="449580">
              <a:spcBef>
                <a:spcPts val="400"/>
              </a:spcBef>
              <a:defRPr sz="2400" b="1">
                <a:latin typeface="Arial"/>
                <a:ea typeface="Arial"/>
                <a:cs typeface="Arial"/>
                <a:sym typeface="Arial"/>
              </a:defRPr>
            </a:pPr>
            <a:r>
              <a:rPr u="sng">
                <a:latin typeface="+mj-lt"/>
                <a:ea typeface="+mj-ea"/>
                <a:cs typeface="+mj-cs"/>
                <a:sym typeface="Gill Sans"/>
              </a:rPr>
              <a:t>-persönliche Faktoren</a:t>
            </a:r>
            <a:endParaRPr>
              <a:latin typeface="+mj-lt"/>
              <a:ea typeface="+mj-ea"/>
              <a:cs typeface="+mj-cs"/>
              <a:sym typeface="Gill Sans"/>
            </a:endParaRPr>
          </a:p>
          <a:p>
            <a:pPr marL="673100" indent="-444500" algn="just" defTabSz="449580">
              <a:spcBef>
                <a:spcPts val="400"/>
              </a:spcBef>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Aufgrund seiner Geschäftsreisen mussten die Termine beim Zahnarzt koordiniert werden.</a:t>
            </a:r>
          </a:p>
          <a:p>
            <a:pPr algn="just" defTabSz="449580">
              <a:spcBef>
                <a:spcPts val="400"/>
              </a:spcBef>
              <a:defRPr sz="2400">
                <a:latin typeface="Arial"/>
                <a:ea typeface="Arial"/>
                <a:cs typeface="Arial"/>
                <a:sym typeface="Arial"/>
              </a:defRPr>
            </a:pPr>
            <a:r>
              <a:rPr b="1" u="sng">
                <a:latin typeface="+mj-lt"/>
                <a:ea typeface="+mj-ea"/>
                <a:cs typeface="+mj-cs"/>
                <a:sym typeface="Gill Sans"/>
              </a:rPr>
              <a:t>-zahnmedizinische Faktoren</a:t>
            </a:r>
          </a:p>
          <a:p>
            <a:pPr marL="673100" indent="-444500" algn="just" defTabSz="449580">
              <a:spcBef>
                <a:spcPts val="400"/>
              </a:spcBef>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Der Patient war eher ängstlich und wollte alle Behandlungen mit einer Anästhesie durchführen.</a:t>
            </a:r>
          </a:p>
          <a:p>
            <a:pPr marL="673100" indent="-444500" algn="just" defTabSz="449580">
              <a:spcBef>
                <a:spcPts val="400"/>
              </a:spcBef>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Der Patient wünschte möglichst wenig chirurgische Eingriffe, da er bei sich immer wieder eine verzögerte Heilung nach chirurgischen Eingriffen beobachtete (wie bei der Extraktion des Zahnes 48).</a:t>
            </a:r>
          </a:p>
          <a:p>
            <a:pPr algn="just" defTabSz="449580">
              <a:spcBef>
                <a:spcPts val="400"/>
              </a:spcBef>
              <a:defRPr sz="2400">
                <a:latin typeface="Arial"/>
                <a:ea typeface="Arial"/>
                <a:cs typeface="Arial"/>
                <a:sym typeface="Arial"/>
              </a:defRPr>
            </a:pPr>
            <a:endParaRPr>
              <a:solidFill>
                <a:srgbClr val="FF4013"/>
              </a:solidFill>
              <a:latin typeface="Gill Sans Light"/>
              <a:ea typeface="Gill Sans Light"/>
              <a:cs typeface="Gill Sans Light"/>
              <a:sym typeface="Gill Sans Light"/>
            </a:endParaRPr>
          </a:p>
          <a:p>
            <a:pPr algn="just" defTabSz="449580">
              <a:spcBef>
                <a:spcPts val="400"/>
              </a:spcBef>
              <a:defRPr sz="2400" b="1">
                <a:latin typeface="Arial"/>
                <a:ea typeface="Arial"/>
                <a:cs typeface="Arial"/>
                <a:sym typeface="Arial"/>
              </a:defRPr>
            </a:pPr>
            <a:r>
              <a:rPr u="sng">
                <a:latin typeface="+mj-lt"/>
                <a:ea typeface="+mj-ea"/>
                <a:cs typeface="+mj-cs"/>
                <a:sym typeface="Gill Sans"/>
              </a:rPr>
              <a:t>4.2 Behandler-spezifische Probleme (Hauptprobleme)</a:t>
            </a:r>
          </a:p>
          <a:p>
            <a:pPr marL="474662" indent="-157162" algn="just" defTabSz="449580">
              <a:spcBef>
                <a:spcPts val="400"/>
              </a:spcBef>
              <a:buSzPct val="50000"/>
              <a:buChar char="•"/>
              <a:defRPr sz="1100">
                <a:latin typeface="Arial"/>
                <a:ea typeface="Arial"/>
                <a:cs typeface="Arial"/>
                <a:sym typeface="Arial"/>
              </a:defRPr>
            </a:pPr>
            <a:r>
              <a:rPr sz="2400">
                <a:latin typeface="Gill Sans Light"/>
                <a:ea typeface="Gill Sans Light"/>
                <a:cs typeface="Gill Sans Light"/>
                <a:sym typeface="Gill Sans Light"/>
              </a:rPr>
              <a:t>kein dentales Bewusstsein</a:t>
            </a:r>
          </a:p>
          <a:p>
            <a:pPr marL="474662" indent="-157162" algn="just" defTabSz="449580">
              <a:spcBef>
                <a:spcPts val="400"/>
              </a:spcBef>
              <a:buSzPct val="50000"/>
              <a:buChar char="•"/>
              <a:defRPr sz="1100">
                <a:latin typeface="Arial"/>
                <a:ea typeface="Arial"/>
                <a:cs typeface="Arial"/>
                <a:sym typeface="Arial"/>
              </a:defRPr>
            </a:pPr>
            <a:r>
              <a:rPr sz="2400">
                <a:latin typeface="Gill Sans Light"/>
                <a:ea typeface="Gill Sans Light"/>
                <a:cs typeface="Gill Sans Light"/>
                <a:sym typeface="Gill Sans Light"/>
              </a:rPr>
              <a:t>Gingivitis und leichte chronisch lokalisierte Parodontitis</a:t>
            </a:r>
          </a:p>
          <a:p>
            <a:pPr marL="474662" indent="-157162" algn="just" defTabSz="449580">
              <a:spcBef>
                <a:spcPts val="400"/>
              </a:spcBef>
              <a:buSzPct val="50000"/>
              <a:buChar char="•"/>
              <a:defRPr sz="1100">
                <a:latin typeface="Arial"/>
                <a:ea typeface="Arial"/>
                <a:cs typeface="Arial"/>
                <a:sym typeface="Arial"/>
              </a:defRPr>
            </a:pPr>
            <a:r>
              <a:rPr sz="2400">
                <a:latin typeface="Gill Sans Light"/>
                <a:ea typeface="Gill Sans Light"/>
                <a:cs typeface="Gill Sans Light"/>
                <a:sym typeface="Gill Sans Light"/>
              </a:rPr>
              <a:t>generalisiert Sekundärkaries</a:t>
            </a:r>
          </a:p>
          <a:p>
            <a:pPr marL="474662" indent="-157162" algn="just" defTabSz="449580">
              <a:spcBef>
                <a:spcPts val="400"/>
              </a:spcBef>
              <a:buSzPct val="50000"/>
              <a:buChar char="•"/>
              <a:defRPr sz="1100">
                <a:latin typeface="Arial"/>
                <a:ea typeface="Arial"/>
                <a:cs typeface="Arial"/>
                <a:sym typeface="Arial"/>
              </a:defRPr>
            </a:pPr>
            <a:r>
              <a:rPr sz="2400">
                <a:latin typeface="Gill Sans Light"/>
                <a:ea typeface="Gill Sans Light"/>
                <a:cs typeface="Gill Sans Light"/>
                <a:sym typeface="Gill Sans Light"/>
              </a:rPr>
              <a:t>insuffiziente Wurzelkanalbehandlungen</a:t>
            </a:r>
          </a:p>
          <a:p>
            <a:pPr algn="just" defTabSz="449580">
              <a:spcBef>
                <a:spcPts val="400"/>
              </a:spcBef>
              <a:defRPr sz="2400">
                <a:latin typeface="Arial"/>
                <a:ea typeface="Arial"/>
                <a:cs typeface="Arial"/>
                <a:sym typeface="Arial"/>
              </a:defRPr>
            </a:pPr>
            <a:endParaRPr>
              <a:latin typeface="Gill Sans Light"/>
              <a:ea typeface="Gill Sans Light"/>
              <a:cs typeface="Gill Sans Light"/>
              <a:sym typeface="Gill Sans Light"/>
            </a:endParaRPr>
          </a:p>
          <a:p>
            <a:pPr algn="just" defTabSz="449580">
              <a:spcBef>
                <a:spcPts val="400"/>
              </a:spcBef>
              <a:defRPr sz="2400">
                <a:latin typeface="Arial"/>
                <a:ea typeface="Arial"/>
                <a:cs typeface="Arial"/>
                <a:sym typeface="Arial"/>
              </a:defRPr>
            </a:pPr>
            <a:r>
              <a:rPr b="1" u="sng">
                <a:latin typeface="+mj-lt"/>
                <a:ea typeface="+mj-ea"/>
                <a:cs typeface="+mj-cs"/>
                <a:sym typeface="Gill Sans"/>
              </a:rPr>
              <a:t>4.3 Ätiologie</a:t>
            </a:r>
            <a:endParaRPr>
              <a:latin typeface="Gill Sans Light"/>
              <a:ea typeface="Gill Sans Light"/>
              <a:cs typeface="Gill Sans Light"/>
              <a:sym typeface="Gill Sans Light"/>
            </a:endParaRPr>
          </a:p>
          <a:p>
            <a:pPr algn="just" defTabSz="449580">
              <a:spcBef>
                <a:spcPts val="400"/>
              </a:spcBef>
              <a:defRPr sz="2400" u="sng">
                <a:latin typeface="Arial"/>
                <a:ea typeface="Arial"/>
                <a:cs typeface="Arial"/>
                <a:sym typeface="Arial"/>
              </a:defRPr>
            </a:pPr>
            <a:r>
              <a:rPr>
                <a:latin typeface="Gill Sans Light"/>
                <a:ea typeface="Gill Sans Light"/>
                <a:cs typeface="Gill Sans Light"/>
                <a:sym typeface="Gill Sans Light"/>
              </a:rPr>
              <a:t>Sekundärkaries</a:t>
            </a:r>
            <a:r>
              <a:rPr u="none">
                <a:latin typeface="Gill Sans Light"/>
                <a:ea typeface="Gill Sans Light"/>
                <a:cs typeface="Gill Sans Light"/>
                <a:sym typeface="Gill Sans Light"/>
              </a:rPr>
              <a:t>: Die Ursache dafür war die ungenügende Mundhygiene des Patienten. Der Patient war zwar in regelmässiger zahnärztlicher Behandlung, aber diese Läsionen wurden nicht behandelt. Durch den dänischen Zahnarzt wurden jeweils nur lokale Schmerzbehandlungen durchgeführt (Extraktionen von 12 und 48, Wurzelkanalbehandlung 23). Dies vor allem deshalb, weil der Patient ja in der Schweiz wohnhaft war und immer nur kurz im Rahmen seiner geschäftlichen Aktivitäten in Dänemark war. </a:t>
            </a:r>
          </a:p>
          <a:p>
            <a:pPr algn="just" defTabSz="449580">
              <a:spcBef>
                <a:spcPts val="400"/>
              </a:spcBef>
              <a:defRPr sz="2400" u="sng">
                <a:latin typeface="Arial"/>
                <a:ea typeface="Arial"/>
                <a:cs typeface="Arial"/>
                <a:sym typeface="Arial"/>
              </a:defRPr>
            </a:pPr>
            <a:endParaRPr u="none">
              <a:latin typeface="Gill Sans Light"/>
              <a:ea typeface="Gill Sans Light"/>
              <a:cs typeface="Gill Sans Light"/>
              <a:sym typeface="Gill Sans Light"/>
            </a:endParaRPr>
          </a:p>
          <a:p>
            <a:pPr algn="just" defTabSz="449580">
              <a:spcBef>
                <a:spcPts val="400"/>
              </a:spcBef>
              <a:defRPr sz="2400" u="sng">
                <a:latin typeface="Arial"/>
                <a:ea typeface="Arial"/>
                <a:cs typeface="Arial"/>
                <a:sym typeface="Arial"/>
              </a:defRPr>
            </a:pPr>
            <a:r>
              <a:rPr>
                <a:latin typeface="Gill Sans Light"/>
                <a:ea typeface="Gill Sans Light"/>
                <a:cs typeface="Gill Sans Light"/>
                <a:sym typeface="Gill Sans Light"/>
              </a:rPr>
              <a:t>Chippings bei Kronen 37 und 46:</a:t>
            </a:r>
            <a:r>
              <a:rPr u="none">
                <a:latin typeface="Gill Sans Light"/>
                <a:ea typeface="Gill Sans Light"/>
                <a:cs typeface="Gill Sans Light"/>
                <a:sym typeface="Gill Sans Light"/>
              </a:rPr>
              <a:t> Der Patient war sich keiner Parafunktion bewusst und konnte sich auch nicht erinnern, wann diese Keramikfrakturen passiert waren. Mit Ausnahme der abradierten Unterkiefer-Frontzähne, deren Ausprägung ich als altersentsprechend einstufte, waren keine weiteren parafunktionellen Spuren erkennbar.</a:t>
            </a:r>
          </a:p>
          <a:p>
            <a:pPr algn="just" defTabSz="449580">
              <a:spcBef>
                <a:spcPts val="400"/>
              </a:spcBef>
              <a:defRPr sz="2400" u="sng">
                <a:latin typeface="Arial"/>
                <a:ea typeface="Arial"/>
                <a:cs typeface="Arial"/>
                <a:sym typeface="Arial"/>
              </a:defRPr>
            </a:pPr>
            <a:endParaRPr u="none">
              <a:latin typeface="Gill Sans Light"/>
              <a:ea typeface="Gill Sans Light"/>
              <a:cs typeface="Gill Sans Light"/>
              <a:sym typeface="Gill Sans Light"/>
            </a:endParaRPr>
          </a:p>
          <a:p>
            <a:pPr algn="just" defTabSz="449580">
              <a:spcBef>
                <a:spcPts val="400"/>
              </a:spcBef>
              <a:defRPr sz="2400" u="sng">
                <a:latin typeface="Arial"/>
                <a:ea typeface="Arial"/>
                <a:cs typeface="Arial"/>
                <a:sym typeface="Arial"/>
              </a:defRPr>
            </a:pPr>
            <a:r>
              <a:rPr>
                <a:latin typeface="Gill Sans Light"/>
                <a:ea typeface="Gill Sans Light"/>
                <a:cs typeface="Gill Sans Light"/>
                <a:sym typeface="Gill Sans Light"/>
              </a:rPr>
              <a:t>Mukozele:</a:t>
            </a:r>
            <a:r>
              <a:rPr u="none">
                <a:latin typeface="Gill Sans Light"/>
                <a:ea typeface="Gill Sans Light"/>
                <a:cs typeface="Gill Sans Light"/>
                <a:sym typeface="Gill Sans Light"/>
              </a:rPr>
              <a:t> Der Patient war beschwerdefrei. Die Abklärung mit Dr. Georg Damerau, Oberassistent Oralchirurgie, ergab, dass kein Behandlungsbedarf bestand. Man sollte nach 1-2 Jahren ein OPT machen um die Situation zu kontrollieren.</a:t>
            </a:r>
          </a:p>
          <a:p>
            <a:pPr algn="just" defTabSz="449580">
              <a:spcBef>
                <a:spcPts val="400"/>
              </a:spcBef>
              <a:defRPr sz="2400" u="sng">
                <a:latin typeface="Arial"/>
                <a:ea typeface="Arial"/>
                <a:cs typeface="Arial"/>
                <a:sym typeface="Arial"/>
              </a:defRPr>
            </a:pPr>
            <a:endParaRPr u="none">
              <a:latin typeface="Gill Sans Light"/>
              <a:ea typeface="Gill Sans Light"/>
              <a:cs typeface="Gill Sans Light"/>
              <a:sym typeface="Gill Sans Light"/>
            </a:endParaRPr>
          </a:p>
        </p:txBody>
      </p:sp>
      <p:sp>
        <p:nvSpPr>
          <p:cNvPr id="396" name="Foliennumm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21</a:t>
            </a:fld>
            <a:endParaRPr/>
          </a:p>
        </p:txBody>
      </p:sp>
      <p:sp>
        <p:nvSpPr>
          <p:cNvPr id="397" name="Falldokumentation 7"/>
          <p:cNvSpPr txBox="1"/>
          <p:nvPr/>
        </p:nvSpPr>
        <p:spPr>
          <a:xfrm>
            <a:off x="12801600" y="177800"/>
            <a:ext cx="3860800" cy="558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r" defTabSz="1270000">
              <a:lnSpc>
                <a:spcPct val="90000"/>
              </a:lnSpc>
              <a:spcBef>
                <a:spcPts val="3300"/>
              </a:spcBef>
              <a:buFont typeface="Gill Sans Light"/>
              <a:tabLst>
                <a:tab pos="5080000" algn="l"/>
                <a:tab pos="5118100" algn="l"/>
              </a:tabLst>
              <a:defRPr sz="3200">
                <a:uFill>
                  <a:solidFill>
                    <a:srgbClr val="000000"/>
                  </a:solidFill>
                </a:uFill>
              </a:defRPr>
            </a:lvl1pPr>
          </a:lstStyle>
          <a:p>
            <a:pPr>
              <a:defRPr>
                <a:latin typeface="Arial"/>
                <a:ea typeface="Arial"/>
                <a:cs typeface="Arial"/>
                <a:sym typeface="Arial"/>
              </a:defRPr>
            </a:pPr>
            <a:r>
              <a:rPr>
                <a:latin typeface="+mj-lt"/>
                <a:ea typeface="+mj-ea"/>
                <a:cs typeface="+mj-cs"/>
                <a:sym typeface="Gill Sans"/>
              </a:rPr>
              <a:t>Falldokumentation 7</a:t>
            </a:r>
          </a:p>
        </p:txBody>
      </p:sp>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 name="header.tiff" descr="header.tiff"/>
          <p:cNvPicPr>
            <a:picLocks noChangeAspect="1"/>
          </p:cNvPicPr>
          <p:nvPr/>
        </p:nvPicPr>
        <p:blipFill>
          <a:blip r:embed="rId2"/>
          <a:stretch>
            <a:fillRect/>
          </a:stretch>
        </p:blipFill>
        <p:spPr>
          <a:xfrm>
            <a:off x="16776700" y="50800"/>
            <a:ext cx="6629400" cy="804594"/>
          </a:xfrm>
          <a:prstGeom prst="rect">
            <a:avLst/>
          </a:prstGeom>
          <a:ln w="12700">
            <a:miter lim="400000"/>
          </a:ln>
        </p:spPr>
      </p:pic>
      <p:sp>
        <p:nvSpPr>
          <p:cNvPr id="400" name="5. Prognose"/>
          <p:cNvSpPr txBox="1"/>
          <p:nvPr/>
        </p:nvSpPr>
        <p:spPr>
          <a:xfrm>
            <a:off x="800100" y="165100"/>
            <a:ext cx="11645900" cy="584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l" defTabSz="1270000">
              <a:lnSpc>
                <a:spcPct val="90000"/>
              </a:lnSpc>
              <a:spcBef>
                <a:spcPts val="3300"/>
              </a:spcBef>
              <a:buFont typeface="Gill Sans Light"/>
              <a:tabLst>
                <a:tab pos="5080000" algn="l"/>
                <a:tab pos="5118100" algn="l"/>
              </a:tabLst>
              <a:defRPr sz="3200" b="1">
                <a:uFill>
                  <a:solidFill>
                    <a:srgbClr val="000000"/>
                  </a:solidFill>
                </a:uFill>
              </a:defRPr>
            </a:lvl1pPr>
          </a:lstStyle>
          <a:p>
            <a:r>
              <a:t>5. Prognose</a:t>
            </a:r>
          </a:p>
        </p:txBody>
      </p:sp>
      <p:sp>
        <p:nvSpPr>
          <p:cNvPr id="401" name="Linien"/>
          <p:cNvSpPr/>
          <p:nvPr/>
        </p:nvSpPr>
        <p:spPr>
          <a:xfrm>
            <a:off x="842903" y="990600"/>
            <a:ext cx="22607882" cy="0"/>
          </a:xfrm>
          <a:prstGeom prst="line">
            <a:avLst/>
          </a:prstGeom>
          <a:ln w="12700">
            <a:solidFill>
              <a:srgbClr val="000000"/>
            </a:solidFill>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402" name="5.1 Einzelzahnprognose"/>
          <p:cNvSpPr txBox="1"/>
          <p:nvPr/>
        </p:nvSpPr>
        <p:spPr>
          <a:xfrm>
            <a:off x="889000" y="1371600"/>
            <a:ext cx="22606000" cy="457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gn="l" defTabSz="449580">
              <a:spcBef>
                <a:spcPts val="1200"/>
              </a:spcBef>
              <a:defRPr sz="2400" b="1" u="sng"/>
            </a:lvl1pPr>
          </a:lstStyle>
          <a:p>
            <a:pPr>
              <a:defRPr u="none">
                <a:latin typeface="Arial"/>
                <a:ea typeface="Arial"/>
                <a:cs typeface="Arial"/>
                <a:sym typeface="Arial"/>
              </a:defRPr>
            </a:pPr>
            <a:r>
              <a:rPr u="sng">
                <a:latin typeface="+mj-lt"/>
                <a:ea typeface="+mj-ea"/>
                <a:cs typeface="+mj-cs"/>
                <a:sym typeface="Gill Sans"/>
              </a:rPr>
              <a:t>5.1 Einzelzahnprognose</a:t>
            </a:r>
          </a:p>
        </p:txBody>
      </p:sp>
      <p:sp>
        <p:nvSpPr>
          <p:cNvPr id="403" name="Begründung (zahnspezifisch)…"/>
          <p:cNvSpPr txBox="1"/>
          <p:nvPr/>
        </p:nvSpPr>
        <p:spPr>
          <a:xfrm>
            <a:off x="882650" y="8052001"/>
            <a:ext cx="22618700" cy="1879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p>
            <a:pPr algn="l" defTabSz="449580">
              <a:defRPr sz="2400">
                <a:latin typeface="Arial"/>
                <a:ea typeface="Arial"/>
                <a:cs typeface="Arial"/>
                <a:sym typeface="Arial"/>
              </a:defRPr>
            </a:pPr>
            <a:r>
              <a:rPr b="1" u="sng">
                <a:latin typeface="+mj-lt"/>
                <a:ea typeface="+mj-ea"/>
                <a:cs typeface="+mj-cs"/>
                <a:sym typeface="Gill Sans"/>
              </a:rPr>
              <a:t>Begründung (zahnspezifisch)</a:t>
            </a:r>
          </a:p>
          <a:p>
            <a:pPr algn="l" defTabSz="449580">
              <a:defRPr sz="2400">
                <a:latin typeface="Gill Sans Light"/>
                <a:ea typeface="Gill Sans Light"/>
                <a:cs typeface="Gill Sans Light"/>
                <a:sym typeface="Gill Sans Light"/>
              </a:defRPr>
            </a:pPr>
            <a:r>
              <a:t>15: Sekundärkaries, unvollständige Wurzelkanalbehandlung, periapikale Aufhellung, Zahnsubstanzverlust, erhöhter Sondierungswert palatinal</a:t>
            </a:r>
          </a:p>
          <a:p>
            <a:pPr algn="l" defTabSz="449580">
              <a:defRPr sz="2400">
                <a:latin typeface="Gill Sans Light"/>
                <a:ea typeface="Gill Sans Light"/>
                <a:cs typeface="Gill Sans Light"/>
                <a:sym typeface="Gill Sans Light"/>
              </a:defRPr>
            </a:pPr>
            <a:r>
              <a:t>23: Fehlende koronale Zahnsubstanz, ungenügender Verschluss der Wurzelkanalbehandlung (Gefahr Reinfektion)</a:t>
            </a:r>
          </a:p>
          <a:p>
            <a:pPr algn="l" defTabSz="449580">
              <a:defRPr sz="2400">
                <a:latin typeface="Gill Sans Light"/>
                <a:ea typeface="Gill Sans Light"/>
                <a:cs typeface="Gill Sans Light"/>
                <a:sym typeface="Gill Sans Light"/>
              </a:defRPr>
            </a:pPr>
            <a:r>
              <a:t>24: Sekundärkaries, unvollständige Wurzelkanalbehandlung, Zahnsubstanzverlust, Via falsa des Stiftes</a:t>
            </a:r>
          </a:p>
          <a:p>
            <a:pPr algn="l" defTabSz="449580">
              <a:defRPr sz="2400">
                <a:latin typeface="Gill Sans Light"/>
                <a:ea typeface="Gill Sans Light"/>
                <a:cs typeface="Gill Sans Light"/>
                <a:sym typeface="Gill Sans Light"/>
              </a:defRPr>
            </a:pPr>
            <a:r>
              <a:t>45: Sekundärkaries, unvollständige Wurzelkanalbehandlung, Zahnsubstanzverlust</a:t>
            </a:r>
          </a:p>
        </p:txBody>
      </p:sp>
      <p:sp>
        <p:nvSpPr>
          <p:cNvPr id="404" name="5.2 Gesamtprognose…"/>
          <p:cNvSpPr txBox="1"/>
          <p:nvPr/>
        </p:nvSpPr>
        <p:spPr>
          <a:xfrm>
            <a:off x="889000" y="10730236"/>
            <a:ext cx="22606000" cy="1270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p>
            <a:pPr algn="l" defTabSz="449580">
              <a:spcBef>
                <a:spcPts val="400"/>
              </a:spcBef>
              <a:defRPr sz="2400" b="1">
                <a:latin typeface="Arial"/>
                <a:ea typeface="Arial"/>
                <a:cs typeface="Arial"/>
                <a:sym typeface="Arial"/>
              </a:defRPr>
            </a:pPr>
            <a:r>
              <a:rPr u="sng">
                <a:latin typeface="+mj-lt"/>
                <a:ea typeface="+mj-ea"/>
                <a:cs typeface="+mj-cs"/>
                <a:sym typeface="Gill Sans"/>
              </a:rPr>
              <a:t>5.2 Gesamtprognose</a:t>
            </a:r>
          </a:p>
          <a:p>
            <a:pPr algn="just" defTabSz="449580">
              <a:spcBef>
                <a:spcPts val="400"/>
              </a:spcBef>
              <a:buSzPct val="125000"/>
              <a:buChar char="•"/>
              <a:defRPr sz="2400">
                <a:latin typeface="Gill Sans Light"/>
                <a:ea typeface="Gill Sans Light"/>
                <a:cs typeface="Gill Sans Light"/>
                <a:sym typeface="Gill Sans Light"/>
              </a:defRPr>
            </a:pPr>
            <a:r>
              <a:t>Der Patient hatte zum Zeitpunkt der Befundaufnahme kein dentales Bewusstsein. Der Erfolg der Behandlung hing entscheidend davon ab, wie die Motivationsphase verlaufen wird. </a:t>
            </a:r>
          </a:p>
          <a:p>
            <a:pPr algn="just" defTabSz="449580">
              <a:spcBef>
                <a:spcPts val="400"/>
              </a:spcBef>
              <a:buSzPct val="125000"/>
              <a:buChar char="•"/>
              <a:defRPr sz="2400">
                <a:latin typeface="Gill Sans Light"/>
                <a:ea typeface="Gill Sans Light"/>
                <a:cs typeface="Gill Sans Light"/>
                <a:sym typeface="Gill Sans Light"/>
              </a:defRPr>
            </a:pPr>
            <a:r>
              <a:t>ev. weitere Faktoren anfügen, die für das Gelingen der Behandlung entscheidend sind...</a:t>
            </a:r>
          </a:p>
        </p:txBody>
      </p:sp>
      <p:sp>
        <p:nvSpPr>
          <p:cNvPr id="405" name="Foliennumm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22</a:t>
            </a:fld>
            <a:endParaRPr/>
          </a:p>
        </p:txBody>
      </p:sp>
      <p:sp>
        <p:nvSpPr>
          <p:cNvPr id="406" name="Falldokumentation 7"/>
          <p:cNvSpPr txBox="1"/>
          <p:nvPr/>
        </p:nvSpPr>
        <p:spPr>
          <a:xfrm>
            <a:off x="12801600" y="177800"/>
            <a:ext cx="3860800" cy="558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r" defTabSz="1270000">
              <a:lnSpc>
                <a:spcPct val="90000"/>
              </a:lnSpc>
              <a:spcBef>
                <a:spcPts val="3300"/>
              </a:spcBef>
              <a:buFont typeface="Gill Sans Light"/>
              <a:tabLst>
                <a:tab pos="5080000" algn="l"/>
                <a:tab pos="5118100" algn="l"/>
              </a:tabLst>
              <a:defRPr sz="3200">
                <a:uFill>
                  <a:solidFill>
                    <a:srgbClr val="000000"/>
                  </a:solidFill>
                </a:uFill>
              </a:defRPr>
            </a:lvl1pPr>
          </a:lstStyle>
          <a:p>
            <a:pPr>
              <a:defRPr>
                <a:latin typeface="Arial"/>
                <a:ea typeface="Arial"/>
                <a:cs typeface="Arial"/>
                <a:sym typeface="Arial"/>
              </a:defRPr>
            </a:pPr>
            <a:r>
              <a:rPr>
                <a:latin typeface="+mj-lt"/>
                <a:ea typeface="+mj-ea"/>
                <a:cs typeface="+mj-cs"/>
                <a:sym typeface="Gill Sans"/>
              </a:rPr>
              <a:t>Falldokumentation 7</a:t>
            </a:r>
          </a:p>
        </p:txBody>
      </p:sp>
      <p:graphicFrame>
        <p:nvGraphicFramePr>
          <p:cNvPr id="407" name="Table 1-1"/>
          <p:cNvGraphicFramePr/>
          <p:nvPr/>
        </p:nvGraphicFramePr>
        <p:xfrm>
          <a:off x="952681" y="2448115"/>
          <a:ext cx="12301824" cy="4990921"/>
        </p:xfrm>
        <a:graphic>
          <a:graphicData uri="http://schemas.openxmlformats.org/drawingml/2006/table">
            <a:tbl>
              <a:tblPr>
                <a:tableStyleId>{4C3C2611-4C71-4FC5-86AE-919BDF0F9419}</a:tableStyleId>
              </a:tblPr>
              <a:tblGrid>
                <a:gridCol w="3344040">
                  <a:extLst>
                    <a:ext uri="{9D8B030D-6E8A-4147-A177-3AD203B41FA5}">
                      <a16:colId xmlns:a16="http://schemas.microsoft.com/office/drawing/2014/main" val="20000"/>
                    </a:ext>
                  </a:extLst>
                </a:gridCol>
                <a:gridCol w="535295">
                  <a:extLst>
                    <a:ext uri="{9D8B030D-6E8A-4147-A177-3AD203B41FA5}">
                      <a16:colId xmlns:a16="http://schemas.microsoft.com/office/drawing/2014/main" val="20001"/>
                    </a:ext>
                  </a:extLst>
                </a:gridCol>
                <a:gridCol w="561499">
                  <a:extLst>
                    <a:ext uri="{9D8B030D-6E8A-4147-A177-3AD203B41FA5}">
                      <a16:colId xmlns:a16="http://schemas.microsoft.com/office/drawing/2014/main" val="20002"/>
                    </a:ext>
                  </a:extLst>
                </a:gridCol>
                <a:gridCol w="561499">
                  <a:extLst>
                    <a:ext uri="{9D8B030D-6E8A-4147-A177-3AD203B41FA5}">
                      <a16:colId xmlns:a16="http://schemas.microsoft.com/office/drawing/2014/main" val="20003"/>
                    </a:ext>
                  </a:extLst>
                </a:gridCol>
                <a:gridCol w="560997">
                  <a:extLst>
                    <a:ext uri="{9D8B030D-6E8A-4147-A177-3AD203B41FA5}">
                      <a16:colId xmlns:a16="http://schemas.microsoft.com/office/drawing/2014/main" val="20004"/>
                    </a:ext>
                  </a:extLst>
                </a:gridCol>
                <a:gridCol w="562001">
                  <a:extLst>
                    <a:ext uri="{9D8B030D-6E8A-4147-A177-3AD203B41FA5}">
                      <a16:colId xmlns:a16="http://schemas.microsoft.com/office/drawing/2014/main" val="20005"/>
                    </a:ext>
                  </a:extLst>
                </a:gridCol>
                <a:gridCol w="561499">
                  <a:extLst>
                    <a:ext uri="{9D8B030D-6E8A-4147-A177-3AD203B41FA5}">
                      <a16:colId xmlns:a16="http://schemas.microsoft.com/office/drawing/2014/main" val="20006"/>
                    </a:ext>
                  </a:extLst>
                </a:gridCol>
                <a:gridCol w="561499">
                  <a:extLst>
                    <a:ext uri="{9D8B030D-6E8A-4147-A177-3AD203B41FA5}">
                      <a16:colId xmlns:a16="http://schemas.microsoft.com/office/drawing/2014/main" val="20007"/>
                    </a:ext>
                  </a:extLst>
                </a:gridCol>
                <a:gridCol w="561499">
                  <a:extLst>
                    <a:ext uri="{9D8B030D-6E8A-4147-A177-3AD203B41FA5}">
                      <a16:colId xmlns:a16="http://schemas.microsoft.com/office/drawing/2014/main" val="20008"/>
                    </a:ext>
                  </a:extLst>
                </a:gridCol>
                <a:gridCol w="561499">
                  <a:extLst>
                    <a:ext uri="{9D8B030D-6E8A-4147-A177-3AD203B41FA5}">
                      <a16:colId xmlns:a16="http://schemas.microsoft.com/office/drawing/2014/main" val="20009"/>
                    </a:ext>
                  </a:extLst>
                </a:gridCol>
                <a:gridCol w="561499">
                  <a:extLst>
                    <a:ext uri="{9D8B030D-6E8A-4147-A177-3AD203B41FA5}">
                      <a16:colId xmlns:a16="http://schemas.microsoft.com/office/drawing/2014/main" val="20010"/>
                    </a:ext>
                  </a:extLst>
                </a:gridCol>
                <a:gridCol w="561499">
                  <a:extLst>
                    <a:ext uri="{9D8B030D-6E8A-4147-A177-3AD203B41FA5}">
                      <a16:colId xmlns:a16="http://schemas.microsoft.com/office/drawing/2014/main" val="20011"/>
                    </a:ext>
                  </a:extLst>
                </a:gridCol>
                <a:gridCol w="561499">
                  <a:extLst>
                    <a:ext uri="{9D8B030D-6E8A-4147-A177-3AD203B41FA5}">
                      <a16:colId xmlns:a16="http://schemas.microsoft.com/office/drawing/2014/main" val="20012"/>
                    </a:ext>
                  </a:extLst>
                </a:gridCol>
                <a:gridCol w="561499">
                  <a:extLst>
                    <a:ext uri="{9D8B030D-6E8A-4147-A177-3AD203B41FA5}">
                      <a16:colId xmlns:a16="http://schemas.microsoft.com/office/drawing/2014/main" val="20013"/>
                    </a:ext>
                  </a:extLst>
                </a:gridCol>
                <a:gridCol w="561499">
                  <a:extLst>
                    <a:ext uri="{9D8B030D-6E8A-4147-A177-3AD203B41FA5}">
                      <a16:colId xmlns:a16="http://schemas.microsoft.com/office/drawing/2014/main" val="20014"/>
                    </a:ext>
                  </a:extLst>
                </a:gridCol>
                <a:gridCol w="561499">
                  <a:extLst>
                    <a:ext uri="{9D8B030D-6E8A-4147-A177-3AD203B41FA5}">
                      <a16:colId xmlns:a16="http://schemas.microsoft.com/office/drawing/2014/main" val="20015"/>
                    </a:ext>
                  </a:extLst>
                </a:gridCol>
                <a:gridCol w="561499">
                  <a:extLst>
                    <a:ext uri="{9D8B030D-6E8A-4147-A177-3AD203B41FA5}">
                      <a16:colId xmlns:a16="http://schemas.microsoft.com/office/drawing/2014/main" val="20016"/>
                    </a:ext>
                  </a:extLst>
                </a:gridCol>
              </a:tblGrid>
              <a:tr h="608114">
                <a:tc>
                  <a:txBody>
                    <a:bodyPr/>
                    <a:lstStyle/>
                    <a:p>
                      <a:pPr algn="l" defTabSz="449580">
                        <a:defRPr sz="3000">
                          <a:solidFill>
                            <a:srgbClr val="000000"/>
                          </a:solidFill>
                          <a:latin typeface="Gill Sans Light"/>
                          <a:ea typeface="Gill Sans Light"/>
                          <a:cs typeface="Gill Sans Light"/>
                          <a:sym typeface="Gill Sans Light"/>
                        </a:defRPr>
                      </a:pPr>
                      <a:endParaRPr/>
                    </a:p>
                  </a:txBody>
                  <a:tcPr marL="0" marR="0" marT="0" marB="0" horzOverflow="overflow">
                    <a:lnL w="6350">
                      <a:solidFill>
                        <a:srgbClr val="000000"/>
                      </a:solidFill>
                      <a:miter lim="400000"/>
                    </a:lnL>
                    <a:lnR w="6350">
                      <a:solidFill>
                        <a:srgbClr val="000000"/>
                      </a:solidFill>
                      <a:miter lim="400000"/>
                    </a:lnR>
                    <a:lnT w="25400">
                      <a:solidFill>
                        <a:srgbClr val="000000"/>
                      </a:solidFill>
                      <a:miter lim="400000"/>
                    </a:lnT>
                    <a:lnB w="635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18</a:t>
                      </a:r>
                    </a:p>
                  </a:txBody>
                  <a:tcPr marL="0" marR="0" marT="0" marB="0" anchor="ctr" horzOverflow="overflow">
                    <a:lnL w="6350">
                      <a:solidFill>
                        <a:srgbClr val="000000"/>
                      </a:solidFill>
                      <a:miter lim="400000"/>
                    </a:lnL>
                    <a:lnR w="6350">
                      <a:solidFill>
                        <a:srgbClr val="000000"/>
                      </a:solidFill>
                      <a:miter lim="400000"/>
                    </a:lnR>
                    <a:lnT w="25400">
                      <a:solidFill>
                        <a:srgbClr val="000000"/>
                      </a:solidFill>
                      <a:miter lim="400000"/>
                    </a:lnT>
                    <a:lnB w="6350">
                      <a:solidFill>
                        <a:srgbClr val="000000"/>
                      </a:solidFill>
                      <a:miter lim="400000"/>
                    </a:lnB>
                    <a:solidFill>
                      <a:srgbClr val="AAAAAA"/>
                    </a:solidFill>
                  </a:tcPr>
                </a:tc>
                <a:tc>
                  <a:txBody>
                    <a:bodyPr/>
                    <a:lstStyle/>
                    <a:p>
                      <a:pPr defTabSz="449580">
                        <a:defRPr sz="1800">
                          <a:solidFill>
                            <a:srgbClr val="000000"/>
                          </a:solidFill>
                        </a:defRPr>
                      </a:pPr>
                      <a:r>
                        <a:rPr sz="3000">
                          <a:latin typeface="Gill Sans Light"/>
                          <a:ea typeface="Gill Sans Light"/>
                          <a:cs typeface="Gill Sans Light"/>
                          <a:sym typeface="Gill Sans Light"/>
                        </a:rPr>
                        <a:t>17</a:t>
                      </a:r>
                    </a:p>
                  </a:txBody>
                  <a:tcPr marL="0" marR="0" marT="0" marB="0" anchor="ctr" horzOverflow="overflow">
                    <a:lnL w="6350">
                      <a:solidFill>
                        <a:srgbClr val="000000"/>
                      </a:solidFill>
                      <a:miter lim="400000"/>
                    </a:lnL>
                    <a:lnR w="6350">
                      <a:solidFill>
                        <a:srgbClr val="000000"/>
                      </a:solidFill>
                      <a:miter lim="400000"/>
                    </a:lnR>
                    <a:lnT w="25400">
                      <a:solidFill>
                        <a:srgbClr val="000000"/>
                      </a:solidFill>
                      <a:miter lim="400000"/>
                    </a:lnT>
                    <a:lnB w="635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18</a:t>
                      </a:r>
                    </a:p>
                  </a:txBody>
                  <a:tcPr marL="0" marR="0" marT="0" marB="0" anchor="ctr" horzOverflow="overflow">
                    <a:lnL w="6350">
                      <a:solidFill>
                        <a:srgbClr val="000000"/>
                      </a:solidFill>
                      <a:miter lim="400000"/>
                    </a:lnL>
                    <a:lnR w="6350">
                      <a:solidFill>
                        <a:srgbClr val="000000"/>
                      </a:solidFill>
                      <a:miter lim="400000"/>
                    </a:lnR>
                    <a:lnT w="25400">
                      <a:solidFill>
                        <a:srgbClr val="000000"/>
                      </a:solidFill>
                      <a:miter lim="400000"/>
                    </a:lnT>
                    <a:lnB w="6350">
                      <a:solidFill>
                        <a:srgbClr val="000000"/>
                      </a:solidFill>
                      <a:miter lim="400000"/>
                    </a:lnB>
                    <a:solidFill>
                      <a:srgbClr val="AAAAAA"/>
                    </a:solidFill>
                  </a:tcPr>
                </a:tc>
                <a:tc>
                  <a:txBody>
                    <a:bodyPr/>
                    <a:lstStyle/>
                    <a:p>
                      <a:pPr defTabSz="449580">
                        <a:defRPr sz="1800">
                          <a:solidFill>
                            <a:srgbClr val="000000"/>
                          </a:solidFill>
                        </a:defRPr>
                      </a:pPr>
                      <a:r>
                        <a:rPr sz="3000">
                          <a:latin typeface="Gill Sans Light"/>
                          <a:ea typeface="Gill Sans Light"/>
                          <a:cs typeface="Gill Sans Light"/>
                          <a:sym typeface="Gill Sans Light"/>
                        </a:rPr>
                        <a:t>15</a:t>
                      </a:r>
                    </a:p>
                  </a:txBody>
                  <a:tcPr marL="0" marR="0" marT="0" marB="0" anchor="ctr" horzOverflow="overflow">
                    <a:lnL w="6350">
                      <a:solidFill>
                        <a:srgbClr val="000000"/>
                      </a:solidFill>
                      <a:miter lim="400000"/>
                    </a:lnL>
                    <a:lnR w="6350">
                      <a:solidFill>
                        <a:srgbClr val="000000"/>
                      </a:solidFill>
                      <a:miter lim="400000"/>
                    </a:lnR>
                    <a:lnT w="25400">
                      <a:solidFill>
                        <a:srgbClr val="000000"/>
                      </a:solidFill>
                      <a:miter lim="400000"/>
                    </a:lnT>
                    <a:lnB w="635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14</a:t>
                      </a:r>
                    </a:p>
                  </a:txBody>
                  <a:tcPr marL="0" marR="0" marT="0" marB="0" anchor="ctr" horzOverflow="overflow">
                    <a:lnL w="6350">
                      <a:solidFill>
                        <a:srgbClr val="000000"/>
                      </a:solidFill>
                      <a:miter lim="400000"/>
                    </a:lnL>
                    <a:lnR w="6350">
                      <a:solidFill>
                        <a:srgbClr val="000000"/>
                      </a:solidFill>
                      <a:miter lim="400000"/>
                    </a:lnR>
                    <a:lnT w="25400">
                      <a:solidFill>
                        <a:srgbClr val="000000"/>
                      </a:solidFill>
                      <a:miter lim="400000"/>
                    </a:lnT>
                    <a:lnB w="635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13</a:t>
                      </a:r>
                    </a:p>
                  </a:txBody>
                  <a:tcPr marL="0" marR="0" marT="0" marB="0" anchor="ctr" horzOverflow="overflow">
                    <a:lnL w="6350">
                      <a:solidFill>
                        <a:srgbClr val="000000"/>
                      </a:solidFill>
                      <a:miter lim="400000"/>
                    </a:lnL>
                    <a:lnR w="6350">
                      <a:solidFill>
                        <a:srgbClr val="000000"/>
                      </a:solidFill>
                      <a:miter lim="400000"/>
                    </a:lnR>
                    <a:lnT w="25400">
                      <a:solidFill>
                        <a:srgbClr val="000000"/>
                      </a:solidFill>
                      <a:miter lim="400000"/>
                    </a:lnT>
                    <a:lnB w="635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12</a:t>
                      </a:r>
                    </a:p>
                  </a:txBody>
                  <a:tcPr marL="0" marR="0" marT="0" marB="0" anchor="ctr" horzOverflow="overflow">
                    <a:lnL w="6350">
                      <a:solidFill>
                        <a:srgbClr val="000000"/>
                      </a:solidFill>
                      <a:miter lim="400000"/>
                    </a:lnL>
                    <a:lnR w="6350">
                      <a:solidFill>
                        <a:srgbClr val="000000"/>
                      </a:solidFill>
                      <a:miter lim="400000"/>
                    </a:lnR>
                    <a:lnT w="25400">
                      <a:solidFill>
                        <a:srgbClr val="000000"/>
                      </a:solidFill>
                      <a:miter lim="400000"/>
                    </a:lnT>
                    <a:lnB w="6350">
                      <a:solidFill>
                        <a:srgbClr val="000000"/>
                      </a:solidFill>
                      <a:miter lim="400000"/>
                    </a:lnB>
                    <a:solidFill>
                      <a:srgbClr val="AAAAAA"/>
                    </a:solidFill>
                  </a:tcPr>
                </a:tc>
                <a:tc>
                  <a:txBody>
                    <a:bodyPr/>
                    <a:lstStyle/>
                    <a:p>
                      <a:pPr defTabSz="449580">
                        <a:defRPr sz="1800">
                          <a:solidFill>
                            <a:srgbClr val="000000"/>
                          </a:solidFill>
                        </a:defRPr>
                      </a:pPr>
                      <a:r>
                        <a:rPr sz="3000">
                          <a:latin typeface="Gill Sans Light"/>
                          <a:ea typeface="Gill Sans Light"/>
                          <a:cs typeface="Gill Sans Light"/>
                          <a:sym typeface="Gill Sans Light"/>
                        </a:rPr>
                        <a:t>11</a:t>
                      </a:r>
                    </a:p>
                  </a:txBody>
                  <a:tcPr marL="0" marR="0" marT="0" marB="0" anchor="ctr" horzOverflow="overflow">
                    <a:lnL w="6350">
                      <a:solidFill>
                        <a:srgbClr val="000000"/>
                      </a:solidFill>
                      <a:miter lim="400000"/>
                    </a:lnL>
                    <a:lnR w="38100">
                      <a:solidFill>
                        <a:srgbClr val="424242"/>
                      </a:solidFill>
                      <a:miter lim="400000"/>
                    </a:lnR>
                    <a:lnT w="25400">
                      <a:solidFill>
                        <a:srgbClr val="000000"/>
                      </a:solidFill>
                      <a:miter lim="400000"/>
                    </a:lnT>
                    <a:lnB w="635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21</a:t>
                      </a:r>
                    </a:p>
                  </a:txBody>
                  <a:tcPr marL="0" marR="0" marT="0" marB="0" anchor="ctr" horzOverflow="overflow">
                    <a:lnL w="38100">
                      <a:solidFill>
                        <a:srgbClr val="424242"/>
                      </a:solidFill>
                      <a:miter lim="400000"/>
                    </a:lnL>
                    <a:lnR w="6350">
                      <a:solidFill>
                        <a:srgbClr val="000000"/>
                      </a:solidFill>
                      <a:miter lim="400000"/>
                    </a:lnR>
                    <a:lnT w="25400">
                      <a:solidFill>
                        <a:srgbClr val="000000"/>
                      </a:solidFill>
                      <a:miter lim="400000"/>
                    </a:lnT>
                    <a:lnB w="635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22</a:t>
                      </a:r>
                    </a:p>
                  </a:txBody>
                  <a:tcPr marL="0" marR="0" marT="0" marB="0" anchor="ctr" horzOverflow="overflow">
                    <a:lnL w="6350">
                      <a:solidFill>
                        <a:srgbClr val="000000"/>
                      </a:solidFill>
                      <a:miter lim="400000"/>
                    </a:lnL>
                    <a:lnR w="6350">
                      <a:solidFill>
                        <a:srgbClr val="000000"/>
                      </a:solidFill>
                      <a:miter lim="400000"/>
                    </a:lnR>
                    <a:lnT w="25400">
                      <a:solidFill>
                        <a:srgbClr val="000000"/>
                      </a:solidFill>
                      <a:miter lim="400000"/>
                    </a:lnT>
                    <a:lnB w="635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23</a:t>
                      </a:r>
                    </a:p>
                  </a:txBody>
                  <a:tcPr marL="0" marR="0" marT="0" marB="0" anchor="ctr" horzOverflow="overflow">
                    <a:lnL w="6350">
                      <a:solidFill>
                        <a:srgbClr val="000000"/>
                      </a:solidFill>
                      <a:miter lim="400000"/>
                    </a:lnL>
                    <a:lnR w="6350">
                      <a:solidFill>
                        <a:srgbClr val="000000"/>
                      </a:solidFill>
                      <a:miter lim="400000"/>
                    </a:lnR>
                    <a:lnT w="25400">
                      <a:solidFill>
                        <a:srgbClr val="000000"/>
                      </a:solidFill>
                      <a:miter lim="400000"/>
                    </a:lnT>
                    <a:lnB w="635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24</a:t>
                      </a:r>
                    </a:p>
                  </a:txBody>
                  <a:tcPr marL="0" marR="0" marT="0" marB="0" anchor="ctr" horzOverflow="overflow">
                    <a:lnL w="6350">
                      <a:solidFill>
                        <a:srgbClr val="000000"/>
                      </a:solidFill>
                      <a:miter lim="400000"/>
                    </a:lnL>
                    <a:lnR w="6350">
                      <a:solidFill>
                        <a:srgbClr val="000000"/>
                      </a:solidFill>
                      <a:miter lim="400000"/>
                    </a:lnR>
                    <a:lnT w="25400">
                      <a:solidFill>
                        <a:srgbClr val="000000"/>
                      </a:solidFill>
                      <a:miter lim="400000"/>
                    </a:lnT>
                    <a:lnB w="635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25</a:t>
                      </a:r>
                    </a:p>
                  </a:txBody>
                  <a:tcPr marL="0" marR="0" marT="0" marB="0" anchor="ctr" horzOverflow="overflow">
                    <a:lnL w="6350">
                      <a:solidFill>
                        <a:srgbClr val="000000"/>
                      </a:solidFill>
                      <a:miter lim="400000"/>
                    </a:lnL>
                    <a:lnR w="6350">
                      <a:solidFill>
                        <a:srgbClr val="000000"/>
                      </a:solidFill>
                      <a:miter lim="400000"/>
                    </a:lnR>
                    <a:lnT w="25400">
                      <a:solidFill>
                        <a:srgbClr val="000000"/>
                      </a:solidFill>
                      <a:miter lim="400000"/>
                    </a:lnT>
                    <a:lnB w="635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26</a:t>
                      </a:r>
                    </a:p>
                  </a:txBody>
                  <a:tcPr marL="0" marR="0" marT="0" marB="0" anchor="ctr" horzOverflow="overflow">
                    <a:lnL w="6350">
                      <a:solidFill>
                        <a:srgbClr val="000000"/>
                      </a:solidFill>
                      <a:miter lim="400000"/>
                    </a:lnL>
                    <a:lnR w="6350">
                      <a:solidFill>
                        <a:srgbClr val="000000"/>
                      </a:solidFill>
                      <a:miter lim="400000"/>
                    </a:lnR>
                    <a:lnT w="25400">
                      <a:solidFill>
                        <a:srgbClr val="000000"/>
                      </a:solidFill>
                      <a:miter lim="400000"/>
                    </a:lnT>
                    <a:lnB w="635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27</a:t>
                      </a:r>
                    </a:p>
                  </a:txBody>
                  <a:tcPr marL="0" marR="0" marT="0" marB="0" anchor="ctr" horzOverflow="overflow">
                    <a:lnL w="6350">
                      <a:solidFill>
                        <a:srgbClr val="000000"/>
                      </a:solidFill>
                      <a:miter lim="400000"/>
                    </a:lnL>
                    <a:lnR w="6350">
                      <a:solidFill>
                        <a:srgbClr val="000000"/>
                      </a:solidFill>
                      <a:miter lim="400000"/>
                    </a:lnR>
                    <a:lnT w="25400">
                      <a:solidFill>
                        <a:srgbClr val="000000"/>
                      </a:solidFill>
                      <a:miter lim="400000"/>
                    </a:lnT>
                    <a:lnB w="6350">
                      <a:solidFill>
                        <a:srgbClr val="000000"/>
                      </a:solidFill>
                      <a:miter lim="400000"/>
                    </a:lnB>
                    <a:solidFill>
                      <a:srgbClr val="B5B5B5"/>
                    </a:solidFill>
                  </a:tcPr>
                </a:tc>
                <a:tc>
                  <a:txBody>
                    <a:bodyPr/>
                    <a:lstStyle/>
                    <a:p>
                      <a:pPr defTabSz="449580">
                        <a:defRPr sz="1800">
                          <a:solidFill>
                            <a:srgbClr val="000000"/>
                          </a:solidFill>
                        </a:defRPr>
                      </a:pPr>
                      <a:r>
                        <a:rPr sz="3000">
                          <a:latin typeface="Gill Sans Light"/>
                          <a:ea typeface="Gill Sans Light"/>
                          <a:cs typeface="Gill Sans Light"/>
                          <a:sym typeface="Gill Sans Light"/>
                        </a:rPr>
                        <a:t>28</a:t>
                      </a:r>
                    </a:p>
                  </a:txBody>
                  <a:tcPr marL="0" marR="0" marT="0" marB="0" anchor="ctr" horzOverflow="overflow">
                    <a:lnL w="6350">
                      <a:solidFill>
                        <a:srgbClr val="000000"/>
                      </a:solidFill>
                      <a:miter lim="400000"/>
                    </a:lnL>
                    <a:lnR w="6350">
                      <a:solidFill>
                        <a:srgbClr val="000000"/>
                      </a:solidFill>
                      <a:miter lim="400000"/>
                    </a:lnR>
                    <a:lnT w="25400">
                      <a:solidFill>
                        <a:srgbClr val="000000"/>
                      </a:solidFill>
                      <a:miter lim="400000"/>
                    </a:lnT>
                    <a:lnB w="6350">
                      <a:solidFill>
                        <a:srgbClr val="000000"/>
                      </a:solidFill>
                      <a:miter lim="400000"/>
                    </a:lnB>
                    <a:solidFill>
                      <a:srgbClr val="B5B5B5"/>
                    </a:solidFill>
                  </a:tcPr>
                </a:tc>
                <a:extLst>
                  <a:ext uri="{0D108BD9-81ED-4DB2-BD59-A6C34878D82A}">
                    <a16:rowId xmlns:a16="http://schemas.microsoft.com/office/drawing/2014/main" val="10000"/>
                  </a:ext>
                </a:extLst>
              </a:tr>
              <a:tr h="623342">
                <a:tc>
                  <a:txBody>
                    <a:bodyPr/>
                    <a:lstStyle/>
                    <a:p>
                      <a:pPr algn="l" defTabSz="449580">
                        <a:defRPr sz="1800">
                          <a:solidFill>
                            <a:srgbClr val="000000"/>
                          </a:solidFill>
                        </a:defRPr>
                      </a:pPr>
                      <a:r>
                        <a:rPr sz="2600">
                          <a:latin typeface="Gill Sans Light"/>
                          <a:ea typeface="Gill Sans Light"/>
                          <a:cs typeface="Gill Sans Light"/>
                          <a:sym typeface="Gill Sans Light"/>
                        </a:rPr>
                        <a:t>schlecht</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3000">
                          <a:solidFill>
                            <a:srgbClr val="0000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solidFill>
                      <a:srgbClr val="AAAAAA"/>
                    </a:solidFill>
                  </a:tcPr>
                </a:tc>
                <a:tc>
                  <a:txBody>
                    <a:bodyPr/>
                    <a:lstStyle/>
                    <a:p>
                      <a:pPr defTabSz="449580">
                        <a:defRPr sz="3000">
                          <a:solidFill>
                            <a:srgbClr val="0000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3000">
                          <a:solidFill>
                            <a:srgbClr val="0000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solidFill>
                      <a:srgbClr val="AAAAAA"/>
                    </a:solidFill>
                  </a:tcPr>
                </a:tc>
                <a:tc>
                  <a:txBody>
                    <a:bodyPr/>
                    <a:lstStyle/>
                    <a:p>
                      <a:pPr defTabSz="449580">
                        <a:defRPr sz="3000">
                          <a:solidFill>
                            <a:srgbClr val="0000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3000">
                          <a:solidFill>
                            <a:srgbClr val="0000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3000">
                          <a:solidFill>
                            <a:srgbClr val="0000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3000">
                          <a:solidFill>
                            <a:srgbClr val="0000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solidFill>
                      <a:srgbClr val="AAAAAA"/>
                    </a:solidFill>
                  </a:tcPr>
                </a:tc>
                <a:tc>
                  <a:txBody>
                    <a:bodyPr/>
                    <a:lstStyle/>
                    <a:p>
                      <a:pPr defTabSz="449580">
                        <a:defRPr sz="3000">
                          <a:solidFill>
                            <a:srgbClr val="0000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38100">
                      <a:solidFill>
                        <a:srgbClr val="424242"/>
                      </a:solidFill>
                      <a:miter lim="400000"/>
                    </a:lnR>
                    <a:lnT w="6350">
                      <a:solidFill>
                        <a:srgbClr val="000000"/>
                      </a:solidFill>
                      <a:miter lim="400000"/>
                    </a:lnT>
                    <a:lnB w="6350">
                      <a:solidFill>
                        <a:srgbClr val="000000"/>
                      </a:solidFill>
                      <a:miter lim="400000"/>
                    </a:lnB>
                  </a:tcPr>
                </a:tc>
                <a:tc>
                  <a:txBody>
                    <a:bodyPr/>
                    <a:lstStyle/>
                    <a:p>
                      <a:pPr defTabSz="449580">
                        <a:defRPr sz="3000">
                          <a:solidFill>
                            <a:srgbClr val="000000"/>
                          </a:solidFill>
                          <a:latin typeface="Gill Sans Light"/>
                          <a:ea typeface="Gill Sans Light"/>
                          <a:cs typeface="Gill Sans Light"/>
                          <a:sym typeface="Gill Sans Light"/>
                        </a:defRPr>
                      </a:pPr>
                      <a:endParaRPr/>
                    </a:p>
                  </a:txBody>
                  <a:tcPr marL="0" marR="0" marT="0" marB="0" anchor="ctr" horzOverflow="overflow">
                    <a:lnL w="38100">
                      <a:solidFill>
                        <a:srgbClr val="424242"/>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3000">
                          <a:solidFill>
                            <a:srgbClr val="0000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3000">
                          <a:solidFill>
                            <a:srgbClr val="0000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3000">
                          <a:solidFill>
                            <a:srgbClr val="0000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3000">
                          <a:solidFill>
                            <a:srgbClr val="0000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3000">
                          <a:solidFill>
                            <a:srgbClr val="0000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3000">
                          <a:solidFill>
                            <a:srgbClr val="0000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solidFill>
                      <a:srgbClr val="B5B5B5"/>
                    </a:solidFill>
                  </a:tcPr>
                </a:tc>
                <a:tc>
                  <a:txBody>
                    <a:bodyPr/>
                    <a:lstStyle/>
                    <a:p>
                      <a:pPr defTabSz="449580">
                        <a:defRPr sz="3000">
                          <a:solidFill>
                            <a:srgbClr val="0000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solidFill>
                      <a:srgbClr val="B5B5B5"/>
                    </a:solidFill>
                  </a:tcPr>
                </a:tc>
                <a:extLst>
                  <a:ext uri="{0D108BD9-81ED-4DB2-BD59-A6C34878D82A}">
                    <a16:rowId xmlns:a16="http://schemas.microsoft.com/office/drawing/2014/main" val="10001"/>
                  </a:ext>
                </a:extLst>
              </a:tr>
              <a:tr h="623342">
                <a:tc>
                  <a:txBody>
                    <a:bodyPr/>
                    <a:lstStyle/>
                    <a:p>
                      <a:pPr algn="l" defTabSz="449580">
                        <a:defRPr sz="1800">
                          <a:solidFill>
                            <a:srgbClr val="000000"/>
                          </a:solidFill>
                        </a:defRPr>
                      </a:pPr>
                      <a:r>
                        <a:rPr sz="2600">
                          <a:latin typeface="Gill Sans Light"/>
                          <a:ea typeface="Gill Sans Light"/>
                          <a:cs typeface="Gill Sans Light"/>
                          <a:sym typeface="Gill Sans Light"/>
                        </a:rPr>
                        <a:t>fraglich</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3000">
                          <a:solidFill>
                            <a:srgbClr val="0000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solidFill>
                      <a:srgbClr val="AAAAAA"/>
                    </a:solidFill>
                  </a:tcPr>
                </a:tc>
                <a:tc>
                  <a:txBody>
                    <a:bodyPr/>
                    <a:lstStyle/>
                    <a:p>
                      <a:pPr defTabSz="449580">
                        <a:defRPr sz="3000">
                          <a:solidFill>
                            <a:srgbClr val="0000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3000">
                          <a:solidFill>
                            <a:srgbClr val="0000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solidFill>
                      <a:srgbClr val="AAAAAA"/>
                    </a:solidFill>
                  </a:tcPr>
                </a:tc>
                <a:tc>
                  <a:txBody>
                    <a:bodyPr/>
                    <a:lstStyle/>
                    <a:p>
                      <a:pPr defTabSz="449580">
                        <a:defRPr sz="1800">
                          <a:solidFill>
                            <a:srgbClr val="000000"/>
                          </a:solidFill>
                        </a:defRPr>
                      </a:pPr>
                      <a:r>
                        <a:rPr sz="3000" b="1">
                          <a:latin typeface="+mj-lt"/>
                          <a:ea typeface="+mj-ea"/>
                          <a:cs typeface="+mj-cs"/>
                        </a:rPr>
                        <a:t>X</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3000">
                          <a:solidFill>
                            <a:srgbClr val="0000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3000">
                          <a:solidFill>
                            <a:srgbClr val="0000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3000">
                          <a:solidFill>
                            <a:srgbClr val="0000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solidFill>
                      <a:srgbClr val="AAAAAA"/>
                    </a:solidFill>
                  </a:tcPr>
                </a:tc>
                <a:tc>
                  <a:txBody>
                    <a:bodyPr/>
                    <a:lstStyle/>
                    <a:p>
                      <a:pPr defTabSz="449580">
                        <a:defRPr sz="3000">
                          <a:solidFill>
                            <a:srgbClr val="0000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38100">
                      <a:solidFill>
                        <a:srgbClr val="424242"/>
                      </a:solidFill>
                      <a:miter lim="400000"/>
                    </a:lnR>
                    <a:lnT w="6350">
                      <a:solidFill>
                        <a:srgbClr val="000000"/>
                      </a:solidFill>
                      <a:miter lim="400000"/>
                    </a:lnT>
                    <a:lnB w="6350">
                      <a:solidFill>
                        <a:srgbClr val="000000"/>
                      </a:solidFill>
                      <a:miter lim="400000"/>
                    </a:lnB>
                  </a:tcPr>
                </a:tc>
                <a:tc>
                  <a:txBody>
                    <a:bodyPr/>
                    <a:lstStyle/>
                    <a:p>
                      <a:pPr defTabSz="449580">
                        <a:defRPr sz="3000">
                          <a:solidFill>
                            <a:srgbClr val="000000"/>
                          </a:solidFill>
                          <a:latin typeface="Gill Sans Light"/>
                          <a:ea typeface="Gill Sans Light"/>
                          <a:cs typeface="Gill Sans Light"/>
                          <a:sym typeface="Gill Sans Light"/>
                        </a:defRPr>
                      </a:pPr>
                      <a:endParaRPr/>
                    </a:p>
                  </a:txBody>
                  <a:tcPr marL="0" marR="0" marT="0" marB="0" anchor="ctr" horzOverflow="overflow">
                    <a:lnL w="38100">
                      <a:solidFill>
                        <a:srgbClr val="424242"/>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3000">
                          <a:solidFill>
                            <a:srgbClr val="0000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1800">
                          <a:solidFill>
                            <a:srgbClr val="000000"/>
                          </a:solidFill>
                        </a:defRPr>
                      </a:pPr>
                      <a:r>
                        <a:rPr sz="3000" b="1">
                          <a:latin typeface="+mj-lt"/>
                          <a:ea typeface="+mj-ea"/>
                          <a:cs typeface="+mj-cs"/>
                        </a:rPr>
                        <a:t>X</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25400">
                      <a:solidFill>
                        <a:srgbClr val="000000"/>
                      </a:solidFill>
                      <a:miter lim="400000"/>
                    </a:lnB>
                  </a:tcPr>
                </a:tc>
                <a:tc>
                  <a:txBody>
                    <a:bodyPr/>
                    <a:lstStyle/>
                    <a:p>
                      <a:pPr defTabSz="449580">
                        <a:defRPr sz="1800">
                          <a:solidFill>
                            <a:srgbClr val="000000"/>
                          </a:solidFill>
                        </a:defRPr>
                      </a:pPr>
                      <a:r>
                        <a:rPr sz="3000" b="1">
                          <a:latin typeface="+mj-lt"/>
                          <a:ea typeface="+mj-ea"/>
                          <a:cs typeface="+mj-cs"/>
                        </a:rPr>
                        <a:t>X</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25400">
                      <a:solidFill>
                        <a:srgbClr val="000000"/>
                      </a:solidFill>
                      <a:miter lim="400000"/>
                    </a:lnB>
                  </a:tcPr>
                </a:tc>
                <a:tc>
                  <a:txBody>
                    <a:bodyPr/>
                    <a:lstStyle/>
                    <a:p>
                      <a:pPr defTabSz="449580">
                        <a:defRPr sz="3000">
                          <a:solidFill>
                            <a:srgbClr val="0000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3000">
                          <a:solidFill>
                            <a:srgbClr val="0000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3000">
                          <a:solidFill>
                            <a:srgbClr val="0000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solidFill>
                      <a:srgbClr val="B5B5B5"/>
                    </a:solidFill>
                  </a:tcPr>
                </a:tc>
                <a:tc>
                  <a:txBody>
                    <a:bodyPr/>
                    <a:lstStyle/>
                    <a:p>
                      <a:pPr defTabSz="449580">
                        <a:defRPr sz="3000">
                          <a:solidFill>
                            <a:srgbClr val="0000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solidFill>
                      <a:srgbClr val="B5B5B5"/>
                    </a:solidFill>
                  </a:tcPr>
                </a:tc>
                <a:extLst>
                  <a:ext uri="{0D108BD9-81ED-4DB2-BD59-A6C34878D82A}">
                    <a16:rowId xmlns:a16="http://schemas.microsoft.com/office/drawing/2014/main" val="10002"/>
                  </a:ext>
                </a:extLst>
              </a:tr>
              <a:tr h="623342">
                <a:tc>
                  <a:txBody>
                    <a:bodyPr/>
                    <a:lstStyle/>
                    <a:p>
                      <a:pPr algn="l" defTabSz="449580">
                        <a:defRPr sz="1800">
                          <a:solidFill>
                            <a:srgbClr val="000000"/>
                          </a:solidFill>
                        </a:defRPr>
                      </a:pPr>
                      <a:r>
                        <a:rPr sz="2600">
                          <a:latin typeface="Gill Sans Light"/>
                          <a:ea typeface="Gill Sans Light"/>
                          <a:cs typeface="Gill Sans Light"/>
                          <a:sym typeface="Gill Sans Light"/>
                        </a:rPr>
                        <a:t>gut</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38100">
                      <a:solidFill>
                        <a:srgbClr val="424242"/>
                      </a:solidFill>
                      <a:miter lim="400000"/>
                    </a:lnB>
                  </a:tcPr>
                </a:tc>
                <a:tc>
                  <a:txBody>
                    <a:bodyPr/>
                    <a:lstStyle/>
                    <a:p>
                      <a:pPr defTabSz="449580">
                        <a:defRPr sz="3000">
                          <a:solidFill>
                            <a:srgbClr val="0000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38100">
                      <a:solidFill>
                        <a:srgbClr val="424242"/>
                      </a:solidFill>
                      <a:miter lim="400000"/>
                    </a:lnB>
                    <a:solidFill>
                      <a:srgbClr val="AAAAAA"/>
                    </a:solidFill>
                  </a:tcPr>
                </a:tc>
                <a:tc>
                  <a:txBody>
                    <a:bodyPr/>
                    <a:lstStyle/>
                    <a:p>
                      <a:pPr defTabSz="449580">
                        <a:defRPr sz="1800">
                          <a:solidFill>
                            <a:srgbClr val="000000"/>
                          </a:solidFill>
                        </a:defRPr>
                      </a:pPr>
                      <a:r>
                        <a:rPr sz="3000" b="1">
                          <a:latin typeface="+mj-lt"/>
                          <a:ea typeface="+mj-ea"/>
                          <a:cs typeface="+mj-cs"/>
                        </a:rPr>
                        <a:t>X</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38100">
                      <a:solidFill>
                        <a:srgbClr val="424242"/>
                      </a:solidFill>
                      <a:miter lim="400000"/>
                    </a:lnB>
                  </a:tcPr>
                </a:tc>
                <a:tc>
                  <a:txBody>
                    <a:bodyPr/>
                    <a:lstStyle/>
                    <a:p>
                      <a:pPr defTabSz="449580">
                        <a:defRPr sz="3000">
                          <a:solidFill>
                            <a:srgbClr val="0000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38100">
                      <a:solidFill>
                        <a:srgbClr val="424242"/>
                      </a:solidFill>
                      <a:miter lim="400000"/>
                    </a:lnB>
                    <a:solidFill>
                      <a:srgbClr val="AAAAAA"/>
                    </a:solidFill>
                  </a:tcPr>
                </a:tc>
                <a:tc>
                  <a:txBody>
                    <a:bodyPr/>
                    <a:lstStyle/>
                    <a:p>
                      <a:pPr defTabSz="449580">
                        <a:defRPr sz="3000">
                          <a:solidFill>
                            <a:srgbClr val="0000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38100">
                      <a:solidFill>
                        <a:srgbClr val="424242"/>
                      </a:solidFill>
                      <a:miter lim="400000"/>
                    </a:lnB>
                  </a:tcPr>
                </a:tc>
                <a:tc>
                  <a:txBody>
                    <a:bodyPr/>
                    <a:lstStyle/>
                    <a:p>
                      <a:pPr defTabSz="449580">
                        <a:defRPr sz="1800">
                          <a:solidFill>
                            <a:srgbClr val="000000"/>
                          </a:solidFill>
                        </a:defRPr>
                      </a:pPr>
                      <a:r>
                        <a:rPr sz="3000" b="1">
                          <a:latin typeface="+mj-lt"/>
                          <a:ea typeface="+mj-ea"/>
                          <a:cs typeface="+mj-cs"/>
                        </a:rPr>
                        <a:t>X</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38100">
                      <a:solidFill>
                        <a:srgbClr val="424242"/>
                      </a:solidFill>
                      <a:miter lim="400000"/>
                    </a:lnB>
                  </a:tcPr>
                </a:tc>
                <a:tc>
                  <a:txBody>
                    <a:bodyPr/>
                    <a:lstStyle/>
                    <a:p>
                      <a:pPr defTabSz="449580">
                        <a:defRPr sz="1800">
                          <a:solidFill>
                            <a:srgbClr val="000000"/>
                          </a:solidFill>
                        </a:defRPr>
                      </a:pPr>
                      <a:r>
                        <a:rPr sz="3000" b="1">
                          <a:latin typeface="+mj-lt"/>
                          <a:ea typeface="+mj-ea"/>
                          <a:cs typeface="+mj-cs"/>
                        </a:rPr>
                        <a:t>X</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38100">
                      <a:solidFill>
                        <a:srgbClr val="424242"/>
                      </a:solidFill>
                      <a:miter lim="400000"/>
                    </a:lnB>
                  </a:tcPr>
                </a:tc>
                <a:tc>
                  <a:txBody>
                    <a:bodyPr/>
                    <a:lstStyle/>
                    <a:p>
                      <a:pPr defTabSz="449580">
                        <a:defRPr sz="3000">
                          <a:solidFill>
                            <a:srgbClr val="0000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38100">
                      <a:solidFill>
                        <a:srgbClr val="424242"/>
                      </a:solidFill>
                      <a:miter lim="400000"/>
                    </a:lnB>
                    <a:solidFill>
                      <a:srgbClr val="AAAAAA"/>
                    </a:solidFill>
                  </a:tcPr>
                </a:tc>
                <a:tc>
                  <a:txBody>
                    <a:bodyPr/>
                    <a:lstStyle/>
                    <a:p>
                      <a:pPr defTabSz="449580">
                        <a:defRPr sz="1800">
                          <a:solidFill>
                            <a:srgbClr val="000000"/>
                          </a:solidFill>
                        </a:defRPr>
                      </a:pPr>
                      <a:r>
                        <a:rPr sz="3000" b="1">
                          <a:latin typeface="+mj-lt"/>
                          <a:ea typeface="+mj-ea"/>
                          <a:cs typeface="+mj-cs"/>
                        </a:rPr>
                        <a:t>X</a:t>
                      </a:r>
                    </a:p>
                  </a:txBody>
                  <a:tcPr marL="0" marR="0" marT="0" marB="0" anchor="ctr" horzOverflow="overflow">
                    <a:lnL w="6350">
                      <a:solidFill>
                        <a:srgbClr val="000000"/>
                      </a:solidFill>
                      <a:miter lim="400000"/>
                    </a:lnL>
                    <a:lnR w="38100">
                      <a:solidFill>
                        <a:srgbClr val="424242"/>
                      </a:solidFill>
                      <a:miter lim="400000"/>
                    </a:lnR>
                    <a:lnT w="6350">
                      <a:solidFill>
                        <a:srgbClr val="000000"/>
                      </a:solidFill>
                      <a:miter lim="400000"/>
                    </a:lnT>
                    <a:lnB w="38100">
                      <a:solidFill>
                        <a:srgbClr val="424242"/>
                      </a:solidFill>
                      <a:miter lim="400000"/>
                    </a:lnB>
                  </a:tcPr>
                </a:tc>
                <a:tc>
                  <a:txBody>
                    <a:bodyPr/>
                    <a:lstStyle/>
                    <a:p>
                      <a:pPr defTabSz="449580">
                        <a:defRPr sz="1800">
                          <a:solidFill>
                            <a:srgbClr val="000000"/>
                          </a:solidFill>
                        </a:defRPr>
                      </a:pPr>
                      <a:r>
                        <a:rPr sz="3000" b="1">
                          <a:latin typeface="+mj-lt"/>
                          <a:ea typeface="+mj-ea"/>
                          <a:cs typeface="+mj-cs"/>
                        </a:rPr>
                        <a:t>X</a:t>
                      </a:r>
                    </a:p>
                  </a:txBody>
                  <a:tcPr marL="0" marR="0" marT="0" marB="0" anchor="ctr" horzOverflow="overflow">
                    <a:lnL w="38100">
                      <a:solidFill>
                        <a:srgbClr val="424242"/>
                      </a:solidFill>
                      <a:miter lim="400000"/>
                    </a:lnL>
                    <a:lnR w="6350">
                      <a:solidFill>
                        <a:srgbClr val="000000"/>
                      </a:solidFill>
                      <a:miter lim="400000"/>
                    </a:lnR>
                    <a:lnT w="6350">
                      <a:solidFill>
                        <a:srgbClr val="000000"/>
                      </a:solidFill>
                      <a:miter lim="400000"/>
                    </a:lnT>
                    <a:lnB w="38100">
                      <a:solidFill>
                        <a:srgbClr val="424242"/>
                      </a:solidFill>
                      <a:miter lim="400000"/>
                    </a:lnB>
                  </a:tcPr>
                </a:tc>
                <a:tc>
                  <a:txBody>
                    <a:bodyPr/>
                    <a:lstStyle/>
                    <a:p>
                      <a:pPr defTabSz="449580">
                        <a:defRPr sz="1800">
                          <a:solidFill>
                            <a:srgbClr val="000000"/>
                          </a:solidFill>
                        </a:defRPr>
                      </a:pPr>
                      <a:r>
                        <a:rPr sz="3000" b="1">
                          <a:latin typeface="+mj-lt"/>
                          <a:ea typeface="+mj-ea"/>
                          <a:cs typeface="+mj-cs"/>
                        </a:rPr>
                        <a:t>X</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38100">
                      <a:solidFill>
                        <a:srgbClr val="424242"/>
                      </a:solidFill>
                      <a:miter lim="400000"/>
                    </a:lnB>
                  </a:tcPr>
                </a:tc>
                <a:tc>
                  <a:txBody>
                    <a:bodyPr/>
                    <a:lstStyle/>
                    <a:p>
                      <a:pPr defTabSz="449580">
                        <a:defRPr sz="3000">
                          <a:solidFill>
                            <a:srgbClr val="0000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6350">
                      <a:solidFill>
                        <a:srgbClr val="000000"/>
                      </a:solidFill>
                      <a:miter lim="400000"/>
                    </a:lnR>
                    <a:lnT w="25400">
                      <a:solidFill>
                        <a:srgbClr val="000000"/>
                      </a:solidFill>
                      <a:miter lim="400000"/>
                    </a:lnT>
                    <a:lnB w="38100">
                      <a:solidFill>
                        <a:srgbClr val="424242"/>
                      </a:solidFill>
                      <a:miter lim="400000"/>
                    </a:lnB>
                  </a:tcPr>
                </a:tc>
                <a:tc>
                  <a:txBody>
                    <a:bodyPr/>
                    <a:lstStyle/>
                    <a:p>
                      <a:pPr defTabSz="449580">
                        <a:defRPr sz="3000">
                          <a:solidFill>
                            <a:srgbClr val="0000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6350">
                      <a:solidFill>
                        <a:srgbClr val="000000"/>
                      </a:solidFill>
                      <a:miter lim="400000"/>
                    </a:lnR>
                    <a:lnT w="25400">
                      <a:solidFill>
                        <a:srgbClr val="000000"/>
                      </a:solidFill>
                      <a:miter lim="400000"/>
                    </a:lnT>
                    <a:lnB w="38100">
                      <a:solidFill>
                        <a:srgbClr val="424242"/>
                      </a:solidFill>
                      <a:miter lim="400000"/>
                    </a:lnB>
                  </a:tcPr>
                </a:tc>
                <a:tc>
                  <a:txBody>
                    <a:bodyPr/>
                    <a:lstStyle/>
                    <a:p>
                      <a:pPr defTabSz="449580">
                        <a:defRPr sz="1800">
                          <a:solidFill>
                            <a:srgbClr val="000000"/>
                          </a:solidFill>
                        </a:defRPr>
                      </a:pPr>
                      <a:r>
                        <a:rPr sz="3000" b="1">
                          <a:latin typeface="+mj-lt"/>
                          <a:ea typeface="+mj-ea"/>
                          <a:cs typeface="+mj-cs"/>
                        </a:rPr>
                        <a:t>X</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38100">
                      <a:solidFill>
                        <a:srgbClr val="424242"/>
                      </a:solidFill>
                      <a:miter lim="400000"/>
                    </a:lnB>
                  </a:tcPr>
                </a:tc>
                <a:tc>
                  <a:txBody>
                    <a:bodyPr/>
                    <a:lstStyle/>
                    <a:p>
                      <a:pPr defTabSz="449580">
                        <a:defRPr sz="1800">
                          <a:solidFill>
                            <a:srgbClr val="000000"/>
                          </a:solidFill>
                        </a:defRPr>
                      </a:pPr>
                      <a:r>
                        <a:rPr sz="3000" b="1">
                          <a:latin typeface="+mj-lt"/>
                          <a:ea typeface="+mj-ea"/>
                          <a:cs typeface="+mj-cs"/>
                        </a:rPr>
                        <a:t>X</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38100">
                      <a:solidFill>
                        <a:srgbClr val="424242"/>
                      </a:solidFill>
                      <a:miter lim="400000"/>
                    </a:lnB>
                  </a:tcPr>
                </a:tc>
                <a:tc>
                  <a:txBody>
                    <a:bodyPr/>
                    <a:lstStyle/>
                    <a:p>
                      <a:pPr defTabSz="449580">
                        <a:defRPr sz="3000">
                          <a:solidFill>
                            <a:srgbClr val="0000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38100">
                      <a:solidFill>
                        <a:srgbClr val="424242"/>
                      </a:solidFill>
                      <a:miter lim="400000"/>
                    </a:lnB>
                    <a:solidFill>
                      <a:srgbClr val="B5B5B5"/>
                    </a:solidFill>
                  </a:tcPr>
                </a:tc>
                <a:tc>
                  <a:txBody>
                    <a:bodyPr/>
                    <a:lstStyle/>
                    <a:p>
                      <a:pPr defTabSz="449580">
                        <a:defRPr sz="3000">
                          <a:solidFill>
                            <a:srgbClr val="0000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38100">
                      <a:solidFill>
                        <a:srgbClr val="424242"/>
                      </a:solidFill>
                      <a:miter lim="400000"/>
                    </a:lnB>
                    <a:solidFill>
                      <a:srgbClr val="B5B5B5"/>
                    </a:solidFill>
                  </a:tcPr>
                </a:tc>
                <a:extLst>
                  <a:ext uri="{0D108BD9-81ED-4DB2-BD59-A6C34878D82A}">
                    <a16:rowId xmlns:a16="http://schemas.microsoft.com/office/drawing/2014/main" val="10003"/>
                  </a:ext>
                </a:extLst>
              </a:tr>
              <a:tr h="623342">
                <a:tc>
                  <a:txBody>
                    <a:bodyPr/>
                    <a:lstStyle/>
                    <a:p>
                      <a:pPr algn="l" defTabSz="449580">
                        <a:defRPr sz="1800">
                          <a:solidFill>
                            <a:srgbClr val="000000"/>
                          </a:solidFill>
                        </a:defRPr>
                      </a:pPr>
                      <a:r>
                        <a:rPr sz="2600">
                          <a:latin typeface="Gill Sans Light"/>
                          <a:ea typeface="Gill Sans Light"/>
                          <a:cs typeface="Gill Sans Light"/>
                          <a:sym typeface="Gill Sans Light"/>
                        </a:rPr>
                        <a:t>gut</a:t>
                      </a:r>
                    </a:p>
                  </a:txBody>
                  <a:tcPr marL="0" marR="0" marT="0" marB="0" anchor="ctr" horzOverflow="overflow">
                    <a:lnL w="6350">
                      <a:solidFill>
                        <a:srgbClr val="000000"/>
                      </a:solidFill>
                      <a:miter lim="400000"/>
                    </a:lnL>
                    <a:lnR w="6350">
                      <a:solidFill>
                        <a:srgbClr val="000000"/>
                      </a:solidFill>
                      <a:miter lim="400000"/>
                    </a:lnR>
                    <a:lnT w="38100">
                      <a:solidFill>
                        <a:srgbClr val="424242"/>
                      </a:solidFill>
                      <a:miter lim="400000"/>
                    </a:lnT>
                    <a:lnB w="6350">
                      <a:solidFill>
                        <a:srgbClr val="000000"/>
                      </a:solidFill>
                      <a:miter lim="400000"/>
                    </a:lnB>
                  </a:tcPr>
                </a:tc>
                <a:tc>
                  <a:txBody>
                    <a:bodyPr/>
                    <a:lstStyle/>
                    <a:p>
                      <a:pPr defTabSz="449580">
                        <a:defRPr sz="3000">
                          <a:solidFill>
                            <a:srgbClr val="0000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6350">
                      <a:solidFill>
                        <a:srgbClr val="000000"/>
                      </a:solidFill>
                      <a:miter lim="400000"/>
                    </a:lnR>
                    <a:lnT w="38100">
                      <a:solidFill>
                        <a:srgbClr val="424242"/>
                      </a:solidFill>
                      <a:miter lim="400000"/>
                    </a:lnT>
                    <a:lnB w="6350">
                      <a:solidFill>
                        <a:srgbClr val="000000"/>
                      </a:solidFill>
                      <a:miter lim="400000"/>
                    </a:lnB>
                    <a:solidFill>
                      <a:srgbClr val="B5B5B5"/>
                    </a:solidFill>
                  </a:tcPr>
                </a:tc>
                <a:tc>
                  <a:txBody>
                    <a:bodyPr/>
                    <a:lstStyle/>
                    <a:p>
                      <a:pPr defTabSz="449580">
                        <a:defRPr sz="3000">
                          <a:solidFill>
                            <a:srgbClr val="0000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6350">
                      <a:solidFill>
                        <a:srgbClr val="000000"/>
                      </a:solidFill>
                      <a:miter lim="400000"/>
                    </a:lnR>
                    <a:lnT w="38100">
                      <a:solidFill>
                        <a:srgbClr val="424242"/>
                      </a:solidFill>
                      <a:miter lim="400000"/>
                    </a:lnT>
                    <a:lnB w="6350">
                      <a:solidFill>
                        <a:srgbClr val="000000"/>
                      </a:solidFill>
                      <a:miter lim="400000"/>
                    </a:lnB>
                    <a:solidFill>
                      <a:srgbClr val="B5B5B5"/>
                    </a:solidFill>
                  </a:tcPr>
                </a:tc>
                <a:tc>
                  <a:txBody>
                    <a:bodyPr/>
                    <a:lstStyle/>
                    <a:p>
                      <a:pPr defTabSz="449580">
                        <a:defRPr sz="1800">
                          <a:solidFill>
                            <a:srgbClr val="000000"/>
                          </a:solidFill>
                        </a:defRPr>
                      </a:pPr>
                      <a:r>
                        <a:rPr sz="3000" b="1">
                          <a:latin typeface="+mj-lt"/>
                          <a:ea typeface="+mj-ea"/>
                          <a:cs typeface="+mj-cs"/>
                        </a:rPr>
                        <a:t>X</a:t>
                      </a:r>
                    </a:p>
                  </a:txBody>
                  <a:tcPr marL="0" marR="0" marT="0" marB="0" anchor="ctr" horzOverflow="overflow">
                    <a:lnL w="6350">
                      <a:solidFill>
                        <a:srgbClr val="000000"/>
                      </a:solidFill>
                      <a:miter lim="400000"/>
                    </a:lnL>
                    <a:lnR w="6350">
                      <a:solidFill>
                        <a:srgbClr val="000000"/>
                      </a:solidFill>
                      <a:miter lim="400000"/>
                    </a:lnR>
                    <a:lnT w="38100">
                      <a:solidFill>
                        <a:srgbClr val="424242"/>
                      </a:solidFill>
                      <a:miter lim="400000"/>
                    </a:lnT>
                    <a:lnB w="6350">
                      <a:solidFill>
                        <a:srgbClr val="000000"/>
                      </a:solidFill>
                      <a:miter lim="400000"/>
                    </a:lnB>
                  </a:tcPr>
                </a:tc>
                <a:tc>
                  <a:txBody>
                    <a:bodyPr/>
                    <a:lstStyle/>
                    <a:p>
                      <a:pPr defTabSz="449580">
                        <a:defRPr sz="3000">
                          <a:solidFill>
                            <a:srgbClr val="0000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6350">
                      <a:solidFill>
                        <a:srgbClr val="000000"/>
                      </a:solidFill>
                      <a:miter lim="400000"/>
                    </a:lnR>
                    <a:lnT w="38100">
                      <a:solidFill>
                        <a:srgbClr val="424242"/>
                      </a:solidFill>
                      <a:miter lim="400000"/>
                    </a:lnT>
                    <a:lnB w="6350">
                      <a:solidFill>
                        <a:srgbClr val="000000"/>
                      </a:solidFill>
                      <a:miter lim="400000"/>
                    </a:lnB>
                  </a:tcPr>
                </a:tc>
                <a:tc>
                  <a:txBody>
                    <a:bodyPr/>
                    <a:lstStyle/>
                    <a:p>
                      <a:pPr defTabSz="449580">
                        <a:defRPr sz="3000">
                          <a:solidFill>
                            <a:srgbClr val="0000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6350">
                      <a:solidFill>
                        <a:srgbClr val="000000"/>
                      </a:solidFill>
                      <a:miter lim="400000"/>
                    </a:lnR>
                    <a:lnT w="38100">
                      <a:solidFill>
                        <a:srgbClr val="424242"/>
                      </a:solidFill>
                      <a:miter lim="400000"/>
                    </a:lnT>
                    <a:lnB w="6350">
                      <a:solidFill>
                        <a:srgbClr val="000000"/>
                      </a:solidFill>
                      <a:miter lim="400000"/>
                    </a:lnB>
                    <a:solidFill>
                      <a:srgbClr val="B5B5B5"/>
                    </a:solidFill>
                  </a:tcPr>
                </a:tc>
                <a:tc>
                  <a:txBody>
                    <a:bodyPr/>
                    <a:lstStyle/>
                    <a:p>
                      <a:pPr defTabSz="449580">
                        <a:defRPr sz="1800">
                          <a:solidFill>
                            <a:srgbClr val="000000"/>
                          </a:solidFill>
                        </a:defRPr>
                      </a:pPr>
                      <a:r>
                        <a:rPr sz="3000" b="1">
                          <a:latin typeface="+mj-lt"/>
                          <a:ea typeface="+mj-ea"/>
                          <a:cs typeface="+mj-cs"/>
                        </a:rPr>
                        <a:t>X</a:t>
                      </a:r>
                    </a:p>
                  </a:txBody>
                  <a:tcPr marL="0" marR="0" marT="0" marB="0" anchor="ctr" horzOverflow="overflow">
                    <a:lnL w="6350">
                      <a:solidFill>
                        <a:srgbClr val="000000"/>
                      </a:solidFill>
                      <a:miter lim="400000"/>
                    </a:lnL>
                    <a:lnR w="6350">
                      <a:solidFill>
                        <a:srgbClr val="000000"/>
                      </a:solidFill>
                      <a:miter lim="400000"/>
                    </a:lnR>
                    <a:lnT w="38100">
                      <a:solidFill>
                        <a:srgbClr val="424242"/>
                      </a:solidFill>
                      <a:miter lim="400000"/>
                    </a:lnT>
                    <a:lnB w="6350">
                      <a:solidFill>
                        <a:srgbClr val="000000"/>
                      </a:solidFill>
                      <a:miter lim="400000"/>
                    </a:lnB>
                  </a:tcPr>
                </a:tc>
                <a:tc>
                  <a:txBody>
                    <a:bodyPr/>
                    <a:lstStyle/>
                    <a:p>
                      <a:pPr defTabSz="449580">
                        <a:defRPr sz="1800">
                          <a:solidFill>
                            <a:srgbClr val="000000"/>
                          </a:solidFill>
                        </a:defRPr>
                      </a:pPr>
                      <a:r>
                        <a:rPr sz="3000" b="1">
                          <a:latin typeface="+mj-lt"/>
                          <a:ea typeface="+mj-ea"/>
                          <a:cs typeface="+mj-cs"/>
                        </a:rPr>
                        <a:t>X</a:t>
                      </a:r>
                    </a:p>
                  </a:txBody>
                  <a:tcPr marL="0" marR="0" marT="0" marB="0" anchor="ctr" horzOverflow="overflow">
                    <a:lnL w="6350">
                      <a:solidFill>
                        <a:srgbClr val="000000"/>
                      </a:solidFill>
                      <a:miter lim="400000"/>
                    </a:lnL>
                    <a:lnR w="6350">
                      <a:solidFill>
                        <a:srgbClr val="000000"/>
                      </a:solidFill>
                      <a:miter lim="400000"/>
                    </a:lnR>
                    <a:lnT w="38100">
                      <a:solidFill>
                        <a:srgbClr val="424242"/>
                      </a:solidFill>
                      <a:miter lim="400000"/>
                    </a:lnT>
                    <a:lnB w="6350">
                      <a:solidFill>
                        <a:srgbClr val="000000"/>
                      </a:solidFill>
                      <a:miter lim="400000"/>
                    </a:lnB>
                  </a:tcPr>
                </a:tc>
                <a:tc>
                  <a:txBody>
                    <a:bodyPr/>
                    <a:lstStyle/>
                    <a:p>
                      <a:pPr defTabSz="449580">
                        <a:defRPr sz="1800">
                          <a:solidFill>
                            <a:srgbClr val="000000"/>
                          </a:solidFill>
                        </a:defRPr>
                      </a:pPr>
                      <a:r>
                        <a:rPr sz="3000" b="1">
                          <a:latin typeface="+mj-lt"/>
                          <a:ea typeface="+mj-ea"/>
                          <a:cs typeface="+mj-cs"/>
                        </a:rPr>
                        <a:t>X</a:t>
                      </a:r>
                    </a:p>
                  </a:txBody>
                  <a:tcPr marL="0" marR="0" marT="0" marB="0" anchor="ctr" horzOverflow="overflow">
                    <a:lnL w="6350">
                      <a:solidFill>
                        <a:srgbClr val="000000"/>
                      </a:solidFill>
                      <a:miter lim="400000"/>
                    </a:lnL>
                    <a:lnR w="38100">
                      <a:solidFill>
                        <a:srgbClr val="424242"/>
                      </a:solidFill>
                      <a:miter lim="400000"/>
                    </a:lnR>
                    <a:lnT w="38100">
                      <a:solidFill>
                        <a:srgbClr val="424242"/>
                      </a:solidFill>
                      <a:miter lim="400000"/>
                    </a:lnT>
                    <a:lnB w="6350">
                      <a:solidFill>
                        <a:srgbClr val="000000"/>
                      </a:solidFill>
                      <a:miter lim="400000"/>
                    </a:lnB>
                  </a:tcPr>
                </a:tc>
                <a:tc>
                  <a:txBody>
                    <a:bodyPr/>
                    <a:lstStyle/>
                    <a:p>
                      <a:pPr defTabSz="449580">
                        <a:defRPr sz="1800">
                          <a:solidFill>
                            <a:srgbClr val="000000"/>
                          </a:solidFill>
                        </a:defRPr>
                      </a:pPr>
                      <a:r>
                        <a:rPr sz="3000" b="1">
                          <a:latin typeface="+mj-lt"/>
                          <a:ea typeface="+mj-ea"/>
                          <a:cs typeface="+mj-cs"/>
                        </a:rPr>
                        <a:t>X</a:t>
                      </a:r>
                    </a:p>
                  </a:txBody>
                  <a:tcPr marL="0" marR="0" marT="0" marB="0" anchor="ctr" horzOverflow="overflow">
                    <a:lnL w="38100">
                      <a:solidFill>
                        <a:srgbClr val="424242"/>
                      </a:solidFill>
                      <a:miter lim="400000"/>
                    </a:lnL>
                    <a:lnR w="6350">
                      <a:solidFill>
                        <a:srgbClr val="000000"/>
                      </a:solidFill>
                      <a:miter lim="400000"/>
                    </a:lnR>
                    <a:lnT w="38100">
                      <a:solidFill>
                        <a:srgbClr val="424242"/>
                      </a:solidFill>
                      <a:miter lim="400000"/>
                    </a:lnT>
                    <a:lnB w="6350">
                      <a:solidFill>
                        <a:srgbClr val="000000"/>
                      </a:solidFill>
                      <a:miter lim="400000"/>
                    </a:lnB>
                  </a:tcPr>
                </a:tc>
                <a:tc>
                  <a:txBody>
                    <a:bodyPr/>
                    <a:lstStyle/>
                    <a:p>
                      <a:pPr defTabSz="449580">
                        <a:defRPr sz="1800">
                          <a:solidFill>
                            <a:srgbClr val="000000"/>
                          </a:solidFill>
                        </a:defRPr>
                      </a:pPr>
                      <a:r>
                        <a:rPr sz="3000" b="1">
                          <a:latin typeface="+mj-lt"/>
                          <a:ea typeface="+mj-ea"/>
                          <a:cs typeface="+mj-cs"/>
                        </a:rPr>
                        <a:t>X</a:t>
                      </a:r>
                    </a:p>
                  </a:txBody>
                  <a:tcPr marL="0" marR="0" marT="0" marB="0" anchor="ctr" horzOverflow="overflow">
                    <a:lnL w="6350">
                      <a:solidFill>
                        <a:srgbClr val="000000"/>
                      </a:solidFill>
                      <a:miter lim="400000"/>
                    </a:lnL>
                    <a:lnR w="6350">
                      <a:solidFill>
                        <a:srgbClr val="000000"/>
                      </a:solidFill>
                      <a:miter lim="400000"/>
                    </a:lnR>
                    <a:lnT w="38100">
                      <a:solidFill>
                        <a:srgbClr val="424242"/>
                      </a:solidFill>
                      <a:miter lim="400000"/>
                    </a:lnT>
                    <a:lnB w="6350">
                      <a:solidFill>
                        <a:srgbClr val="000000"/>
                      </a:solidFill>
                      <a:miter lim="400000"/>
                    </a:lnB>
                  </a:tcPr>
                </a:tc>
                <a:tc>
                  <a:txBody>
                    <a:bodyPr/>
                    <a:lstStyle/>
                    <a:p>
                      <a:pPr defTabSz="449580">
                        <a:defRPr sz="1800">
                          <a:solidFill>
                            <a:srgbClr val="000000"/>
                          </a:solidFill>
                        </a:defRPr>
                      </a:pPr>
                      <a:r>
                        <a:rPr sz="3000" b="1">
                          <a:latin typeface="+mj-lt"/>
                          <a:ea typeface="+mj-ea"/>
                          <a:cs typeface="+mj-cs"/>
                        </a:rPr>
                        <a:t>X</a:t>
                      </a:r>
                    </a:p>
                  </a:txBody>
                  <a:tcPr marL="0" marR="0" marT="0" marB="0" anchor="ctr" horzOverflow="overflow">
                    <a:lnL w="6350">
                      <a:solidFill>
                        <a:srgbClr val="000000"/>
                      </a:solidFill>
                      <a:miter lim="400000"/>
                    </a:lnL>
                    <a:lnR w="6350">
                      <a:solidFill>
                        <a:srgbClr val="000000"/>
                      </a:solidFill>
                      <a:miter lim="400000"/>
                    </a:lnR>
                    <a:lnT w="38100">
                      <a:solidFill>
                        <a:srgbClr val="424242"/>
                      </a:solidFill>
                      <a:miter lim="400000"/>
                    </a:lnT>
                    <a:lnB w="6350">
                      <a:solidFill>
                        <a:srgbClr val="000000"/>
                      </a:solidFill>
                      <a:miter lim="400000"/>
                    </a:lnB>
                  </a:tcPr>
                </a:tc>
                <a:tc>
                  <a:txBody>
                    <a:bodyPr/>
                    <a:lstStyle/>
                    <a:p>
                      <a:pPr defTabSz="449580">
                        <a:defRPr sz="1800">
                          <a:solidFill>
                            <a:srgbClr val="000000"/>
                          </a:solidFill>
                        </a:defRPr>
                      </a:pPr>
                      <a:r>
                        <a:rPr sz="3000" b="1">
                          <a:latin typeface="+mj-lt"/>
                          <a:ea typeface="+mj-ea"/>
                          <a:cs typeface="+mj-cs"/>
                        </a:rPr>
                        <a:t>X</a:t>
                      </a:r>
                    </a:p>
                  </a:txBody>
                  <a:tcPr marL="0" marR="0" marT="0" marB="0" anchor="ctr" horzOverflow="overflow">
                    <a:lnL w="6350">
                      <a:solidFill>
                        <a:srgbClr val="000000"/>
                      </a:solidFill>
                      <a:miter lim="400000"/>
                    </a:lnL>
                    <a:lnR w="6350">
                      <a:solidFill>
                        <a:srgbClr val="000000"/>
                      </a:solidFill>
                      <a:miter lim="400000"/>
                    </a:lnR>
                    <a:lnT w="38100">
                      <a:solidFill>
                        <a:srgbClr val="424242"/>
                      </a:solidFill>
                      <a:miter lim="400000"/>
                    </a:lnT>
                    <a:lnB w="6350">
                      <a:solidFill>
                        <a:srgbClr val="000000"/>
                      </a:solidFill>
                      <a:miter lim="400000"/>
                    </a:lnB>
                  </a:tcPr>
                </a:tc>
                <a:tc>
                  <a:txBody>
                    <a:bodyPr/>
                    <a:lstStyle/>
                    <a:p>
                      <a:pPr defTabSz="449580">
                        <a:defRPr sz="1800">
                          <a:solidFill>
                            <a:srgbClr val="000000"/>
                          </a:solidFill>
                        </a:defRPr>
                      </a:pPr>
                      <a:r>
                        <a:rPr sz="3000" b="1">
                          <a:latin typeface="+mj-lt"/>
                          <a:ea typeface="+mj-ea"/>
                          <a:cs typeface="+mj-cs"/>
                        </a:rPr>
                        <a:t>X</a:t>
                      </a:r>
                    </a:p>
                  </a:txBody>
                  <a:tcPr marL="0" marR="0" marT="0" marB="0" anchor="ctr" horzOverflow="overflow">
                    <a:lnL w="6350">
                      <a:solidFill>
                        <a:srgbClr val="000000"/>
                      </a:solidFill>
                      <a:miter lim="400000"/>
                    </a:lnL>
                    <a:lnR w="6350">
                      <a:solidFill>
                        <a:srgbClr val="000000"/>
                      </a:solidFill>
                      <a:miter lim="400000"/>
                    </a:lnR>
                    <a:lnT w="38100">
                      <a:solidFill>
                        <a:srgbClr val="424242"/>
                      </a:solidFill>
                      <a:miter lim="400000"/>
                    </a:lnT>
                    <a:lnB w="6350">
                      <a:solidFill>
                        <a:srgbClr val="000000"/>
                      </a:solidFill>
                      <a:miter lim="400000"/>
                    </a:lnB>
                  </a:tcPr>
                </a:tc>
                <a:tc>
                  <a:txBody>
                    <a:bodyPr/>
                    <a:lstStyle/>
                    <a:p>
                      <a:pPr defTabSz="449580">
                        <a:defRPr sz="1800">
                          <a:solidFill>
                            <a:srgbClr val="000000"/>
                          </a:solidFill>
                        </a:defRPr>
                      </a:pPr>
                      <a:r>
                        <a:rPr sz="3000" b="1">
                          <a:latin typeface="+mj-lt"/>
                          <a:ea typeface="+mj-ea"/>
                          <a:cs typeface="+mj-cs"/>
                        </a:rPr>
                        <a:t>X</a:t>
                      </a:r>
                    </a:p>
                  </a:txBody>
                  <a:tcPr marL="0" marR="0" marT="0" marB="0" anchor="ctr" horzOverflow="overflow">
                    <a:lnL w="6350">
                      <a:solidFill>
                        <a:srgbClr val="000000"/>
                      </a:solidFill>
                      <a:miter lim="400000"/>
                    </a:lnL>
                    <a:lnR w="6350">
                      <a:solidFill>
                        <a:srgbClr val="000000"/>
                      </a:solidFill>
                      <a:miter lim="400000"/>
                    </a:lnR>
                    <a:lnT w="38100">
                      <a:solidFill>
                        <a:srgbClr val="424242"/>
                      </a:solidFill>
                      <a:miter lim="400000"/>
                    </a:lnT>
                    <a:lnB w="6350">
                      <a:solidFill>
                        <a:srgbClr val="000000"/>
                      </a:solidFill>
                      <a:miter lim="400000"/>
                    </a:lnB>
                  </a:tcPr>
                </a:tc>
                <a:tc>
                  <a:txBody>
                    <a:bodyPr/>
                    <a:lstStyle/>
                    <a:p>
                      <a:pPr defTabSz="449580">
                        <a:defRPr sz="1800">
                          <a:solidFill>
                            <a:srgbClr val="000000"/>
                          </a:solidFill>
                        </a:defRPr>
                      </a:pPr>
                      <a:r>
                        <a:rPr sz="3000" b="1">
                          <a:latin typeface="+mj-lt"/>
                          <a:ea typeface="+mj-ea"/>
                          <a:cs typeface="+mj-cs"/>
                        </a:rPr>
                        <a:t>X</a:t>
                      </a:r>
                    </a:p>
                  </a:txBody>
                  <a:tcPr marL="0" marR="0" marT="0" marB="0" anchor="ctr" horzOverflow="overflow">
                    <a:lnL w="6350">
                      <a:solidFill>
                        <a:srgbClr val="000000"/>
                      </a:solidFill>
                      <a:miter lim="400000"/>
                    </a:lnL>
                    <a:lnR w="6350">
                      <a:solidFill>
                        <a:srgbClr val="000000"/>
                      </a:solidFill>
                      <a:miter lim="400000"/>
                    </a:lnR>
                    <a:lnT w="38100">
                      <a:solidFill>
                        <a:srgbClr val="424242"/>
                      </a:solidFill>
                      <a:miter lim="400000"/>
                    </a:lnT>
                    <a:lnB w="6350">
                      <a:solidFill>
                        <a:srgbClr val="000000"/>
                      </a:solidFill>
                      <a:miter lim="400000"/>
                    </a:lnB>
                  </a:tcPr>
                </a:tc>
                <a:tc>
                  <a:txBody>
                    <a:bodyPr/>
                    <a:lstStyle/>
                    <a:p>
                      <a:pPr defTabSz="449580">
                        <a:defRPr sz="3000">
                          <a:solidFill>
                            <a:srgbClr val="0000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6350">
                      <a:solidFill>
                        <a:srgbClr val="000000"/>
                      </a:solidFill>
                      <a:miter lim="400000"/>
                    </a:lnR>
                    <a:lnT w="38100">
                      <a:solidFill>
                        <a:srgbClr val="424242"/>
                      </a:solidFill>
                      <a:miter lim="400000"/>
                    </a:lnT>
                    <a:lnB w="6350">
                      <a:solidFill>
                        <a:srgbClr val="000000"/>
                      </a:solidFill>
                      <a:miter lim="400000"/>
                    </a:lnB>
                    <a:solidFill>
                      <a:srgbClr val="AAAAAA"/>
                    </a:solidFill>
                  </a:tcPr>
                </a:tc>
                <a:extLst>
                  <a:ext uri="{0D108BD9-81ED-4DB2-BD59-A6C34878D82A}">
                    <a16:rowId xmlns:a16="http://schemas.microsoft.com/office/drawing/2014/main" val="10004"/>
                  </a:ext>
                </a:extLst>
              </a:tr>
              <a:tr h="623342">
                <a:tc>
                  <a:txBody>
                    <a:bodyPr/>
                    <a:lstStyle/>
                    <a:p>
                      <a:pPr algn="l" defTabSz="449580">
                        <a:defRPr sz="1800">
                          <a:solidFill>
                            <a:srgbClr val="000000"/>
                          </a:solidFill>
                        </a:defRPr>
                      </a:pPr>
                      <a:r>
                        <a:rPr sz="2600">
                          <a:latin typeface="Gill Sans Light"/>
                          <a:ea typeface="Gill Sans Light"/>
                          <a:cs typeface="Gill Sans Light"/>
                          <a:sym typeface="Gill Sans Light"/>
                        </a:rPr>
                        <a:t>fraglich</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3000">
                          <a:solidFill>
                            <a:srgbClr val="0000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solidFill>
                      <a:srgbClr val="B5B5B5"/>
                    </a:solidFill>
                  </a:tcPr>
                </a:tc>
                <a:tc>
                  <a:txBody>
                    <a:bodyPr/>
                    <a:lstStyle/>
                    <a:p>
                      <a:pPr defTabSz="449580">
                        <a:defRPr sz="3000">
                          <a:solidFill>
                            <a:srgbClr val="0000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solidFill>
                      <a:srgbClr val="B5B5B5"/>
                    </a:solidFill>
                  </a:tcPr>
                </a:tc>
                <a:tc>
                  <a:txBody>
                    <a:bodyPr/>
                    <a:lstStyle/>
                    <a:p>
                      <a:pPr defTabSz="449580">
                        <a:defRPr sz="3000">
                          <a:solidFill>
                            <a:srgbClr val="0000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1800">
                          <a:solidFill>
                            <a:srgbClr val="000000"/>
                          </a:solidFill>
                        </a:defRPr>
                      </a:pPr>
                      <a:r>
                        <a:rPr sz="3000" b="1">
                          <a:latin typeface="+mj-lt"/>
                          <a:ea typeface="+mj-ea"/>
                          <a:cs typeface="+mj-cs"/>
                        </a:rPr>
                        <a:t>X</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25400">
                      <a:solidFill>
                        <a:srgbClr val="000000"/>
                      </a:solidFill>
                      <a:miter lim="400000"/>
                    </a:lnB>
                  </a:tcPr>
                </a:tc>
                <a:tc>
                  <a:txBody>
                    <a:bodyPr/>
                    <a:lstStyle/>
                    <a:p>
                      <a:pPr defTabSz="449580">
                        <a:defRPr sz="3000">
                          <a:solidFill>
                            <a:srgbClr val="0000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solidFill>
                      <a:srgbClr val="B5B5B5"/>
                    </a:solidFill>
                  </a:tcPr>
                </a:tc>
                <a:tc>
                  <a:txBody>
                    <a:bodyPr/>
                    <a:lstStyle/>
                    <a:p>
                      <a:pPr defTabSz="449580">
                        <a:defRPr sz="3000">
                          <a:solidFill>
                            <a:srgbClr val="0000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3000">
                          <a:solidFill>
                            <a:srgbClr val="0000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3000">
                          <a:solidFill>
                            <a:srgbClr val="0000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38100">
                      <a:solidFill>
                        <a:srgbClr val="424242"/>
                      </a:solidFill>
                      <a:miter lim="400000"/>
                    </a:lnR>
                    <a:lnT w="6350">
                      <a:solidFill>
                        <a:srgbClr val="000000"/>
                      </a:solidFill>
                      <a:miter lim="400000"/>
                    </a:lnT>
                    <a:lnB w="6350">
                      <a:solidFill>
                        <a:srgbClr val="000000"/>
                      </a:solidFill>
                      <a:miter lim="400000"/>
                    </a:lnB>
                  </a:tcPr>
                </a:tc>
                <a:tc>
                  <a:txBody>
                    <a:bodyPr/>
                    <a:lstStyle/>
                    <a:p>
                      <a:pPr defTabSz="449580">
                        <a:defRPr sz="3000">
                          <a:solidFill>
                            <a:srgbClr val="000000"/>
                          </a:solidFill>
                          <a:latin typeface="Gill Sans Light"/>
                          <a:ea typeface="Gill Sans Light"/>
                          <a:cs typeface="Gill Sans Light"/>
                          <a:sym typeface="Gill Sans Light"/>
                        </a:defRPr>
                      </a:pPr>
                      <a:endParaRPr/>
                    </a:p>
                  </a:txBody>
                  <a:tcPr marL="0" marR="0" marT="0" marB="0" anchor="ctr" horzOverflow="overflow">
                    <a:lnL w="38100">
                      <a:solidFill>
                        <a:srgbClr val="424242"/>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3000">
                          <a:solidFill>
                            <a:srgbClr val="0000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3000">
                          <a:solidFill>
                            <a:srgbClr val="0000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3000">
                          <a:solidFill>
                            <a:srgbClr val="0000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3000">
                          <a:solidFill>
                            <a:srgbClr val="0000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3000">
                          <a:solidFill>
                            <a:srgbClr val="0000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3000">
                          <a:solidFill>
                            <a:srgbClr val="0000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3000">
                          <a:solidFill>
                            <a:srgbClr val="0000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solidFill>
                      <a:srgbClr val="AAAAAA"/>
                    </a:solidFill>
                  </a:tcPr>
                </a:tc>
                <a:extLst>
                  <a:ext uri="{0D108BD9-81ED-4DB2-BD59-A6C34878D82A}">
                    <a16:rowId xmlns:a16="http://schemas.microsoft.com/office/drawing/2014/main" val="10005"/>
                  </a:ext>
                </a:extLst>
              </a:tr>
              <a:tr h="623342">
                <a:tc>
                  <a:txBody>
                    <a:bodyPr/>
                    <a:lstStyle/>
                    <a:p>
                      <a:pPr algn="l" defTabSz="449580">
                        <a:defRPr sz="1800">
                          <a:solidFill>
                            <a:srgbClr val="000000"/>
                          </a:solidFill>
                        </a:defRPr>
                      </a:pPr>
                      <a:r>
                        <a:rPr sz="2600">
                          <a:latin typeface="Gill Sans Light"/>
                          <a:ea typeface="Gill Sans Light"/>
                          <a:cs typeface="Gill Sans Light"/>
                          <a:sym typeface="Gill Sans Light"/>
                        </a:rPr>
                        <a:t>schlecht</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3000">
                          <a:solidFill>
                            <a:srgbClr val="0000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solidFill>
                      <a:srgbClr val="B5B5B5"/>
                    </a:solidFill>
                  </a:tcPr>
                </a:tc>
                <a:tc>
                  <a:txBody>
                    <a:bodyPr/>
                    <a:lstStyle/>
                    <a:p>
                      <a:pPr defTabSz="449580">
                        <a:defRPr sz="3000">
                          <a:solidFill>
                            <a:srgbClr val="0000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solidFill>
                      <a:srgbClr val="B5B5B5"/>
                    </a:solidFill>
                  </a:tcPr>
                </a:tc>
                <a:tc>
                  <a:txBody>
                    <a:bodyPr/>
                    <a:lstStyle/>
                    <a:p>
                      <a:pPr defTabSz="449580">
                        <a:defRPr sz="3000">
                          <a:solidFill>
                            <a:srgbClr val="0000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3000">
                          <a:solidFill>
                            <a:srgbClr val="0000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6350">
                      <a:solidFill>
                        <a:srgbClr val="000000"/>
                      </a:solidFill>
                      <a:miter lim="400000"/>
                    </a:lnR>
                    <a:lnT w="25400">
                      <a:solidFill>
                        <a:srgbClr val="000000"/>
                      </a:solidFill>
                      <a:miter lim="400000"/>
                    </a:lnT>
                    <a:lnB w="6350">
                      <a:solidFill>
                        <a:srgbClr val="000000"/>
                      </a:solidFill>
                      <a:miter lim="400000"/>
                    </a:lnB>
                  </a:tcPr>
                </a:tc>
                <a:tc>
                  <a:txBody>
                    <a:bodyPr/>
                    <a:lstStyle/>
                    <a:p>
                      <a:pPr defTabSz="449580">
                        <a:defRPr sz="3000">
                          <a:solidFill>
                            <a:srgbClr val="0000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solidFill>
                      <a:srgbClr val="B5B5B5"/>
                    </a:solidFill>
                  </a:tcPr>
                </a:tc>
                <a:tc>
                  <a:txBody>
                    <a:bodyPr/>
                    <a:lstStyle/>
                    <a:p>
                      <a:pPr defTabSz="449580">
                        <a:defRPr sz="3000">
                          <a:solidFill>
                            <a:srgbClr val="0000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3000">
                          <a:solidFill>
                            <a:srgbClr val="0000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3000">
                          <a:solidFill>
                            <a:srgbClr val="0000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38100">
                      <a:solidFill>
                        <a:srgbClr val="424242"/>
                      </a:solidFill>
                      <a:miter lim="400000"/>
                    </a:lnR>
                    <a:lnT w="6350">
                      <a:solidFill>
                        <a:srgbClr val="000000"/>
                      </a:solidFill>
                      <a:miter lim="400000"/>
                    </a:lnT>
                    <a:lnB w="6350">
                      <a:solidFill>
                        <a:srgbClr val="000000"/>
                      </a:solidFill>
                      <a:miter lim="400000"/>
                    </a:lnB>
                  </a:tcPr>
                </a:tc>
                <a:tc>
                  <a:txBody>
                    <a:bodyPr/>
                    <a:lstStyle/>
                    <a:p>
                      <a:pPr defTabSz="449580">
                        <a:defRPr sz="3000">
                          <a:solidFill>
                            <a:srgbClr val="000000"/>
                          </a:solidFill>
                          <a:latin typeface="Gill Sans Light"/>
                          <a:ea typeface="Gill Sans Light"/>
                          <a:cs typeface="Gill Sans Light"/>
                          <a:sym typeface="Gill Sans Light"/>
                        </a:defRPr>
                      </a:pPr>
                      <a:endParaRPr/>
                    </a:p>
                  </a:txBody>
                  <a:tcPr marL="0" marR="0" marT="0" marB="0" anchor="ctr" horzOverflow="overflow">
                    <a:lnL w="38100">
                      <a:solidFill>
                        <a:srgbClr val="424242"/>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3000">
                          <a:solidFill>
                            <a:srgbClr val="0000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3000">
                          <a:solidFill>
                            <a:srgbClr val="0000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3000">
                          <a:solidFill>
                            <a:srgbClr val="0000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3000">
                          <a:solidFill>
                            <a:srgbClr val="0000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3000">
                          <a:solidFill>
                            <a:srgbClr val="0000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3000">
                          <a:solidFill>
                            <a:srgbClr val="0000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defTabSz="449580">
                        <a:defRPr sz="3000">
                          <a:solidFill>
                            <a:srgbClr val="000000"/>
                          </a:solidFill>
                          <a:latin typeface="Gill Sans Light"/>
                          <a:ea typeface="Gill Sans Light"/>
                          <a:cs typeface="Gill Sans Light"/>
                          <a:sym typeface="Gill Sans Light"/>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solidFill>
                      <a:srgbClr val="AAAAAA"/>
                    </a:solidFill>
                  </a:tcPr>
                </a:tc>
                <a:extLst>
                  <a:ext uri="{0D108BD9-81ED-4DB2-BD59-A6C34878D82A}">
                    <a16:rowId xmlns:a16="http://schemas.microsoft.com/office/drawing/2014/main" val="10006"/>
                  </a:ext>
                </a:extLst>
              </a:tr>
              <a:tr h="642752">
                <a:tc>
                  <a:txBody>
                    <a:bodyPr/>
                    <a:lstStyle/>
                    <a:p>
                      <a:pPr algn="l" defTabSz="449580">
                        <a:defRPr sz="3000">
                          <a:solidFill>
                            <a:srgbClr val="000000"/>
                          </a:solidFill>
                          <a:latin typeface="Gill Sans Light"/>
                          <a:ea typeface="Gill Sans Light"/>
                          <a:cs typeface="Gill Sans Light"/>
                          <a:sym typeface="Gill Sans Light"/>
                        </a:defRPr>
                      </a:pPr>
                      <a:endParaRPr/>
                    </a:p>
                  </a:txBody>
                  <a:tcPr marL="0" marR="0" marT="0" marB="0" horzOverflow="overflow">
                    <a:lnL w="6350">
                      <a:solidFill>
                        <a:srgbClr val="000000"/>
                      </a:solidFill>
                      <a:miter lim="400000"/>
                    </a:lnL>
                    <a:lnR w="6350">
                      <a:solidFill>
                        <a:srgbClr val="000000"/>
                      </a:solidFill>
                      <a:miter lim="400000"/>
                    </a:lnR>
                    <a:lnT w="6350">
                      <a:solidFill>
                        <a:srgbClr val="000000"/>
                      </a:solidFill>
                      <a:miter lim="400000"/>
                    </a:lnT>
                    <a:lnB w="2540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48</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25400">
                      <a:solidFill>
                        <a:srgbClr val="000000"/>
                      </a:solidFill>
                      <a:miter lim="400000"/>
                    </a:lnB>
                    <a:solidFill>
                      <a:srgbClr val="B5B5B5"/>
                    </a:solidFill>
                  </a:tcPr>
                </a:tc>
                <a:tc>
                  <a:txBody>
                    <a:bodyPr/>
                    <a:lstStyle/>
                    <a:p>
                      <a:pPr defTabSz="449580">
                        <a:defRPr sz="1800">
                          <a:solidFill>
                            <a:srgbClr val="000000"/>
                          </a:solidFill>
                        </a:defRPr>
                      </a:pPr>
                      <a:r>
                        <a:rPr sz="3000">
                          <a:latin typeface="Gill Sans Light"/>
                          <a:ea typeface="Gill Sans Light"/>
                          <a:cs typeface="Gill Sans Light"/>
                          <a:sym typeface="Gill Sans Light"/>
                        </a:rPr>
                        <a:t>47</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25400">
                      <a:solidFill>
                        <a:srgbClr val="000000"/>
                      </a:solidFill>
                      <a:miter lim="400000"/>
                    </a:lnB>
                    <a:solidFill>
                      <a:srgbClr val="B5B5B5"/>
                    </a:solidFill>
                  </a:tcPr>
                </a:tc>
                <a:tc>
                  <a:txBody>
                    <a:bodyPr/>
                    <a:lstStyle/>
                    <a:p>
                      <a:pPr defTabSz="449580">
                        <a:defRPr sz="1800">
                          <a:solidFill>
                            <a:srgbClr val="000000"/>
                          </a:solidFill>
                        </a:defRPr>
                      </a:pPr>
                      <a:r>
                        <a:rPr sz="3000">
                          <a:latin typeface="Gill Sans Light"/>
                          <a:ea typeface="Gill Sans Light"/>
                          <a:cs typeface="Gill Sans Light"/>
                          <a:sym typeface="Gill Sans Light"/>
                        </a:rPr>
                        <a:t>46</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2540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45</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2540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44</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25400">
                      <a:solidFill>
                        <a:srgbClr val="000000"/>
                      </a:solidFill>
                      <a:miter lim="400000"/>
                    </a:lnB>
                    <a:solidFill>
                      <a:srgbClr val="B5B5B5"/>
                    </a:solidFill>
                  </a:tcPr>
                </a:tc>
                <a:tc>
                  <a:txBody>
                    <a:bodyPr/>
                    <a:lstStyle/>
                    <a:p>
                      <a:pPr defTabSz="449580">
                        <a:defRPr sz="1800">
                          <a:solidFill>
                            <a:srgbClr val="000000"/>
                          </a:solidFill>
                        </a:defRPr>
                      </a:pPr>
                      <a:r>
                        <a:rPr sz="3000">
                          <a:latin typeface="Gill Sans Light"/>
                          <a:ea typeface="Gill Sans Light"/>
                          <a:cs typeface="Gill Sans Light"/>
                          <a:sym typeface="Gill Sans Light"/>
                        </a:rPr>
                        <a:t>43</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2540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42</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2540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41</a:t>
                      </a:r>
                    </a:p>
                  </a:txBody>
                  <a:tcPr marL="0" marR="0" marT="0" marB="0" anchor="ctr" horzOverflow="overflow">
                    <a:lnL w="6350">
                      <a:solidFill>
                        <a:srgbClr val="000000"/>
                      </a:solidFill>
                      <a:miter lim="400000"/>
                    </a:lnL>
                    <a:lnR w="38100">
                      <a:solidFill>
                        <a:srgbClr val="424242"/>
                      </a:solidFill>
                      <a:miter lim="400000"/>
                    </a:lnR>
                    <a:lnT w="6350">
                      <a:solidFill>
                        <a:srgbClr val="000000"/>
                      </a:solidFill>
                      <a:miter lim="400000"/>
                    </a:lnT>
                    <a:lnB w="2540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31</a:t>
                      </a:r>
                    </a:p>
                  </a:txBody>
                  <a:tcPr marL="0" marR="0" marT="0" marB="0" anchor="ctr" horzOverflow="overflow">
                    <a:lnL w="38100">
                      <a:solidFill>
                        <a:srgbClr val="424242"/>
                      </a:solidFill>
                      <a:miter lim="400000"/>
                    </a:lnL>
                    <a:lnR w="6350">
                      <a:solidFill>
                        <a:srgbClr val="000000"/>
                      </a:solidFill>
                      <a:miter lim="400000"/>
                    </a:lnR>
                    <a:lnT w="6350">
                      <a:solidFill>
                        <a:srgbClr val="000000"/>
                      </a:solidFill>
                      <a:miter lim="400000"/>
                    </a:lnT>
                    <a:lnB w="2540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32</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2540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33</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2540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34</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2540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35</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2540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36</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2540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37</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25400">
                      <a:solidFill>
                        <a:srgbClr val="000000"/>
                      </a:solidFill>
                      <a:miter lim="400000"/>
                    </a:lnB>
                  </a:tcPr>
                </a:tc>
                <a:tc>
                  <a:txBody>
                    <a:bodyPr/>
                    <a:lstStyle/>
                    <a:p>
                      <a:pPr defTabSz="449580">
                        <a:defRPr sz="1800">
                          <a:solidFill>
                            <a:srgbClr val="000000"/>
                          </a:solidFill>
                        </a:defRPr>
                      </a:pPr>
                      <a:r>
                        <a:rPr sz="3000">
                          <a:latin typeface="Gill Sans Light"/>
                          <a:ea typeface="Gill Sans Light"/>
                          <a:cs typeface="Gill Sans Light"/>
                          <a:sym typeface="Gill Sans Light"/>
                        </a:rPr>
                        <a:t>38</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25400">
                      <a:solidFill>
                        <a:srgbClr val="000000"/>
                      </a:solidFill>
                      <a:miter lim="400000"/>
                    </a:lnB>
                    <a:solidFill>
                      <a:srgbClr val="AAAAAA"/>
                    </a:solidFill>
                  </a:tcPr>
                </a:tc>
                <a:extLst>
                  <a:ext uri="{0D108BD9-81ED-4DB2-BD59-A6C34878D82A}">
                    <a16:rowId xmlns:a16="http://schemas.microsoft.com/office/drawing/2014/main" val="10007"/>
                  </a:ext>
                </a:extLst>
              </a:tr>
            </a:tbl>
          </a:graphicData>
        </a:graphic>
      </p:graphicFrame>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 name="header.tiff" descr="header.tiff"/>
          <p:cNvPicPr>
            <a:picLocks noChangeAspect="1"/>
          </p:cNvPicPr>
          <p:nvPr/>
        </p:nvPicPr>
        <p:blipFill>
          <a:blip r:embed="rId2"/>
          <a:stretch>
            <a:fillRect/>
          </a:stretch>
        </p:blipFill>
        <p:spPr>
          <a:xfrm>
            <a:off x="16776700" y="50800"/>
            <a:ext cx="6629400" cy="804594"/>
          </a:xfrm>
          <a:prstGeom prst="rect">
            <a:avLst/>
          </a:prstGeom>
          <a:ln w="12700">
            <a:miter lim="400000"/>
          </a:ln>
        </p:spPr>
      </p:pic>
      <p:sp>
        <p:nvSpPr>
          <p:cNvPr id="410" name="6. Behandlungsplan"/>
          <p:cNvSpPr txBox="1"/>
          <p:nvPr/>
        </p:nvSpPr>
        <p:spPr>
          <a:xfrm>
            <a:off x="800100" y="165100"/>
            <a:ext cx="11645900" cy="584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l" defTabSz="1270000">
              <a:lnSpc>
                <a:spcPct val="90000"/>
              </a:lnSpc>
              <a:spcBef>
                <a:spcPts val="3300"/>
              </a:spcBef>
              <a:buFont typeface="Gill Sans Light"/>
              <a:tabLst>
                <a:tab pos="5080000" algn="l"/>
                <a:tab pos="5118100" algn="l"/>
              </a:tabLst>
              <a:defRPr sz="3200" b="1">
                <a:uFill>
                  <a:solidFill>
                    <a:srgbClr val="000000"/>
                  </a:solidFill>
                </a:uFill>
              </a:defRPr>
            </a:lvl1pPr>
          </a:lstStyle>
          <a:p>
            <a:r>
              <a:t>6. Behandlungsplan</a:t>
            </a:r>
          </a:p>
        </p:txBody>
      </p:sp>
      <p:sp>
        <p:nvSpPr>
          <p:cNvPr id="411" name="Linien"/>
          <p:cNvSpPr/>
          <p:nvPr/>
        </p:nvSpPr>
        <p:spPr>
          <a:xfrm>
            <a:off x="842903" y="990600"/>
            <a:ext cx="22607882" cy="0"/>
          </a:xfrm>
          <a:prstGeom prst="line">
            <a:avLst/>
          </a:prstGeom>
          <a:ln w="12700">
            <a:solidFill>
              <a:srgbClr val="000000"/>
            </a:solidFill>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412" name="6.1 Behandlungsziele…"/>
          <p:cNvSpPr txBox="1"/>
          <p:nvPr/>
        </p:nvSpPr>
        <p:spPr>
          <a:xfrm>
            <a:off x="889000" y="1250950"/>
            <a:ext cx="22606000" cy="21844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p>
            <a:pPr algn="just" defTabSz="449580">
              <a:spcBef>
                <a:spcPts val="1200"/>
              </a:spcBef>
              <a:tabLst>
                <a:tab pos="266700" algn="l"/>
              </a:tabLst>
              <a:defRPr sz="2400" b="1" u="sng"/>
            </a:pPr>
            <a:r>
              <a:t>6.1 Behandlungsziele</a:t>
            </a:r>
          </a:p>
          <a:p>
            <a:pPr algn="just" defTabSz="449580">
              <a:spcBef>
                <a:spcPts val="1200"/>
              </a:spcBef>
              <a:tabLst>
                <a:tab pos="266700" algn="l"/>
              </a:tabLst>
              <a:defRPr sz="2400">
                <a:latin typeface="Arial"/>
                <a:ea typeface="Arial"/>
                <a:cs typeface="Arial"/>
                <a:sym typeface="Arial"/>
              </a:defRPr>
            </a:pPr>
            <a:r>
              <a:rPr>
                <a:latin typeface="Gill Sans Light"/>
                <a:ea typeface="Gill Sans Light"/>
                <a:cs typeface="Gill Sans Light"/>
                <a:sym typeface="Gill Sans Light"/>
              </a:rPr>
              <a:t>Das Behandlungsziel war der Erhalt möglichst aller fraglichen Zähne, um die bestehenden Lücken nicht zu vergrössern. Eine sinnvolle Segmentierung bei der Lückenversorgung mit Implantaten sollte angestrebt werden. Damit sollte eine gute Kaufunktion ermöglicht werden. Im Rahmen der Gesamtsanierung war auch eine Verbesserung der Ästhetik anzustreben. </a:t>
            </a:r>
          </a:p>
          <a:p>
            <a:pPr algn="just" defTabSz="449580">
              <a:spcBef>
                <a:spcPts val="1200"/>
              </a:spcBef>
              <a:tabLst>
                <a:tab pos="266700" algn="l"/>
              </a:tabLst>
              <a:defRPr sz="2400">
                <a:latin typeface="Arial"/>
                <a:ea typeface="Arial"/>
                <a:cs typeface="Arial"/>
                <a:sym typeface="Arial"/>
              </a:defRPr>
            </a:pPr>
            <a:r>
              <a:rPr>
                <a:latin typeface="Gill Sans Light"/>
                <a:ea typeface="Gill Sans Light"/>
                <a:cs typeface="Gill Sans Light"/>
                <a:sym typeface="Gill Sans Light"/>
              </a:rPr>
              <a:t>Die Basis für das Erreichen dieses Behandlungsziels war die Etablierung einer guten Mundhygiene. Dies musste durch eine Mundhygiene-Instruktion und -Motivation sowie durch die parodontale Initialtherapie erzielt werden. </a:t>
            </a:r>
          </a:p>
        </p:txBody>
      </p:sp>
      <p:sp>
        <p:nvSpPr>
          <p:cNvPr id="413" name="Foliennumm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23</a:t>
            </a:fld>
            <a:endParaRPr/>
          </a:p>
        </p:txBody>
      </p:sp>
      <p:sp>
        <p:nvSpPr>
          <p:cNvPr id="414" name="6.2 Therapie-Varianten - UMFANG IST VOM FALL ABHÄNGIG…"/>
          <p:cNvSpPr txBox="1"/>
          <p:nvPr/>
        </p:nvSpPr>
        <p:spPr>
          <a:xfrm>
            <a:off x="990600" y="3716606"/>
            <a:ext cx="22606000" cy="16002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p>
            <a:pPr algn="l" defTabSz="449580">
              <a:spcBef>
                <a:spcPts val="1200"/>
              </a:spcBef>
              <a:tabLst>
                <a:tab pos="266700" algn="l"/>
              </a:tabLst>
              <a:defRPr sz="2400" b="1" u="sng"/>
            </a:pPr>
            <a:r>
              <a:t>6.2 Therapie-Varianten - </a:t>
            </a:r>
            <a:r>
              <a:rPr i="1"/>
              <a:t>UMFANG IST VOM FALL ABHÄNGIG</a:t>
            </a:r>
          </a:p>
          <a:p>
            <a:pPr marL="673100" indent="-444500" algn="just" defTabSz="449580">
              <a:buSzPct val="45833"/>
              <a:buFont typeface="Symbol"/>
              <a:buChar char="·"/>
              <a:defRPr sz="2400">
                <a:latin typeface="Arial"/>
                <a:ea typeface="Arial"/>
                <a:cs typeface="Arial"/>
                <a:sym typeface="Arial"/>
              </a:defRPr>
            </a:pPr>
            <a:endParaRPr>
              <a:latin typeface="Gill Sans Light"/>
              <a:ea typeface="Gill Sans Light"/>
              <a:cs typeface="Gill Sans Light"/>
              <a:sym typeface="Gill Sans Light"/>
            </a:endParaRPr>
          </a:p>
          <a:p>
            <a:pPr marL="673100" indent="-444500" algn="just" defTabSz="449580">
              <a:buSzPct val="45833"/>
              <a:buFont typeface="Symbol"/>
              <a:buChar char="·"/>
              <a:defRPr sz="2400" b="1"/>
            </a:pPr>
            <a:r>
              <a:t>Variante „minimal“ </a:t>
            </a:r>
          </a:p>
        </p:txBody>
      </p:sp>
      <p:sp>
        <p:nvSpPr>
          <p:cNvPr id="415" name="Falldokumentation 7"/>
          <p:cNvSpPr txBox="1"/>
          <p:nvPr/>
        </p:nvSpPr>
        <p:spPr>
          <a:xfrm>
            <a:off x="12801600" y="177800"/>
            <a:ext cx="3860800" cy="558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r" defTabSz="1270000">
              <a:lnSpc>
                <a:spcPct val="90000"/>
              </a:lnSpc>
              <a:spcBef>
                <a:spcPts val="3300"/>
              </a:spcBef>
              <a:buFont typeface="Gill Sans Light"/>
              <a:tabLst>
                <a:tab pos="5080000" algn="l"/>
                <a:tab pos="5118100" algn="l"/>
              </a:tabLst>
              <a:defRPr sz="3200">
                <a:uFill>
                  <a:solidFill>
                    <a:srgbClr val="000000"/>
                  </a:solidFill>
                </a:uFill>
              </a:defRPr>
            </a:lvl1pPr>
          </a:lstStyle>
          <a:p>
            <a:pPr>
              <a:defRPr>
                <a:latin typeface="Arial"/>
                <a:ea typeface="Arial"/>
                <a:cs typeface="Arial"/>
                <a:sym typeface="Arial"/>
              </a:defRPr>
            </a:pPr>
            <a:r>
              <a:rPr>
                <a:latin typeface="+mj-lt"/>
                <a:ea typeface="+mj-ea"/>
                <a:cs typeface="+mj-cs"/>
                <a:sym typeface="Gill Sans"/>
              </a:rPr>
              <a:t>Falldokumentation 7</a:t>
            </a:r>
          </a:p>
        </p:txBody>
      </p:sp>
      <p:sp>
        <p:nvSpPr>
          <p:cNvPr id="416" name="Oberkiefer:…"/>
          <p:cNvSpPr txBox="1"/>
          <p:nvPr/>
        </p:nvSpPr>
        <p:spPr>
          <a:xfrm>
            <a:off x="1739900" y="7594600"/>
            <a:ext cx="17119600" cy="54356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p>
            <a:pPr algn="l"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latin typeface="Gill Sans Light"/>
                <a:ea typeface="Gill Sans Light"/>
                <a:cs typeface="Gill Sans Light"/>
                <a:sym typeface="Gill Sans Light"/>
              </a:defRPr>
            </a:pPr>
            <a:r>
              <a:t>Oberkiefer:	</a:t>
            </a:r>
          </a:p>
          <a:p>
            <a:pPr algn="l" defTabSz="457200">
              <a:buSzPct val="125000"/>
              <a:buChar cha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latin typeface="Gill Sans Light"/>
                <a:ea typeface="Gill Sans Light"/>
                <a:cs typeface="Gill Sans Light"/>
                <a:sym typeface="Gill Sans Light"/>
              </a:defRPr>
            </a:pPr>
            <a:r>
              <a:t> 1. Quadrant reduzierte Okklusion, Ex 17 (erschwerte MH bei Erhalt als Einzelzahn)</a:t>
            </a:r>
          </a:p>
          <a:p>
            <a:pPr algn="l" defTabSz="457200">
              <a:buSzPct val="125000"/>
              <a:buChar cha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latin typeface="Gill Sans Light"/>
                <a:ea typeface="Gill Sans Light"/>
                <a:cs typeface="Gill Sans Light"/>
                <a:sym typeface="Gill Sans Light"/>
              </a:defRPr>
            </a:pPr>
            <a:r>
              <a:t> 2. Quadrant: Versorgung bis und mit 1. Molar</a:t>
            </a:r>
          </a:p>
          <a:p>
            <a:pPr algn="l"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latin typeface="Gill Sans Light"/>
                <a:ea typeface="Gill Sans Light"/>
                <a:cs typeface="Gill Sans Light"/>
                <a:sym typeface="Gill Sans Light"/>
              </a:defRPr>
            </a:pPr>
            <a:endParaRPr/>
          </a:p>
          <a:p>
            <a:pPr algn="l"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latin typeface="Gill Sans Light"/>
                <a:ea typeface="Gill Sans Light"/>
                <a:cs typeface="Gill Sans Light"/>
                <a:sym typeface="Gill Sans Light"/>
              </a:defRPr>
            </a:pPr>
            <a:r>
              <a:t>Unterkiefer:</a:t>
            </a:r>
          </a:p>
          <a:p>
            <a:pPr algn="l" defTabSz="457200">
              <a:buSzPct val="125000"/>
              <a:buChar cha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latin typeface="Gill Sans Light"/>
                <a:ea typeface="Gill Sans Light"/>
                <a:cs typeface="Gill Sans Light"/>
                <a:sym typeface="Gill Sans Light"/>
              </a:defRPr>
            </a:pPr>
            <a:r>
              <a:t> 3. Quadrant: Versorgung bis und mit 1. Molar (oder Krone mit kostengünstiger Versorgung)</a:t>
            </a:r>
          </a:p>
          <a:p>
            <a:pPr algn="l" defTabSz="457200">
              <a:buSzPct val="125000"/>
              <a:buChar cha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latin typeface="Gill Sans Light"/>
                <a:ea typeface="Gill Sans Light"/>
                <a:cs typeface="Gill Sans Light"/>
                <a:sym typeface="Gill Sans Light"/>
              </a:defRPr>
            </a:pPr>
            <a:r>
              <a:t> 4. Quadrant reduzierte Okklusion, Ex 46 (oder Krone mit kostengünstiger Versorgung)</a:t>
            </a:r>
          </a:p>
          <a:p>
            <a:pPr algn="l"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latin typeface="Gill Sans Light"/>
                <a:ea typeface="Gill Sans Light"/>
                <a:cs typeface="Gill Sans Light"/>
                <a:sym typeface="Gill Sans Light"/>
              </a:defRPr>
            </a:pPr>
            <a:endParaRPr/>
          </a:p>
          <a:p>
            <a:pPr algn="l"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latin typeface="Gill Sans Light"/>
                <a:ea typeface="Gill Sans Light"/>
                <a:cs typeface="Gill Sans Light"/>
                <a:sym typeface="Gill Sans Light"/>
              </a:defRPr>
            </a:pPr>
            <a:r>
              <a:t>Vorteile:</a:t>
            </a:r>
          </a:p>
          <a:p>
            <a:pPr algn="l" defTabSz="457200">
              <a:buSzPct val="125000"/>
              <a:buChar cha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latin typeface="Gill Sans Light"/>
                <a:ea typeface="Gill Sans Light"/>
                <a:cs typeface="Gill Sans Light"/>
                <a:sym typeface="Gill Sans Light"/>
              </a:defRPr>
            </a:pPr>
            <a:r>
              <a:t> festsitzende  Versorgung im Ober- und Unterkiefer</a:t>
            </a:r>
          </a:p>
          <a:p>
            <a:pPr algn="l" defTabSz="457200">
              <a:buSzPct val="125000"/>
              <a:buChar cha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latin typeface="Gill Sans Light"/>
                <a:ea typeface="Gill Sans Light"/>
                <a:cs typeface="Gill Sans Light"/>
                <a:sym typeface="Gill Sans Light"/>
              </a:defRPr>
            </a:pPr>
            <a:r>
              <a:t> keine Implantate, d.h. keine Chirurgie (Morbidität, Kosten)</a:t>
            </a:r>
          </a:p>
          <a:p>
            <a:pPr algn="l"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latin typeface="Gill Sans Light"/>
                <a:ea typeface="Gill Sans Light"/>
                <a:cs typeface="Gill Sans Light"/>
                <a:sym typeface="Gill Sans Light"/>
              </a:defRPr>
            </a:pPr>
            <a:endParaRPr/>
          </a:p>
          <a:p>
            <a:pPr algn="l"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latin typeface="Gill Sans Light"/>
                <a:ea typeface="Gill Sans Light"/>
                <a:cs typeface="Gill Sans Light"/>
                <a:sym typeface="Gill Sans Light"/>
              </a:defRPr>
            </a:pPr>
            <a:r>
              <a:t>Nachteile:</a:t>
            </a:r>
          </a:p>
          <a:p>
            <a:pPr algn="l" defTabSz="457200">
              <a:buSzPct val="125000"/>
              <a:buChar cha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latin typeface="Gill Sans Light"/>
                <a:ea typeface="Gill Sans Light"/>
                <a:cs typeface="Gill Sans Light"/>
                <a:sym typeface="Gill Sans Light"/>
              </a:defRPr>
            </a:pPr>
            <a:r>
              <a:t> invasiver (Ex 17/37 und Präparation des gesunden Zahnes 43)</a:t>
            </a:r>
          </a:p>
          <a:p>
            <a:pPr algn="l" defTabSz="457200">
              <a:buSzPct val="125000"/>
              <a:buChar cha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latin typeface="Gill Sans Light"/>
                <a:ea typeface="Gill Sans Light"/>
                <a:cs typeface="Gill Sans Light"/>
                <a:sym typeface="Gill Sans Light"/>
              </a:defRPr>
            </a:pPr>
            <a:r>
              <a:t> reduzierte Okklusion rechts </a:t>
            </a:r>
          </a:p>
        </p:txBody>
      </p:sp>
      <p:pic>
        <p:nvPicPr>
          <p:cNvPr id="417" name="1.tiff" descr="1.tiff"/>
          <p:cNvPicPr>
            <a:picLocks noChangeAspect="1"/>
          </p:cNvPicPr>
          <p:nvPr/>
        </p:nvPicPr>
        <p:blipFill>
          <a:blip r:embed="rId3"/>
          <a:stretch>
            <a:fillRect/>
          </a:stretch>
        </p:blipFill>
        <p:spPr>
          <a:xfrm>
            <a:off x="5003800" y="4406900"/>
            <a:ext cx="13652500" cy="3050027"/>
          </a:xfrm>
          <a:prstGeom prst="rect">
            <a:avLst/>
          </a:prstGeom>
          <a:ln w="12700">
            <a:miter lim="400000"/>
          </a:ln>
        </p:spPr>
      </p:pic>
      <p:pic>
        <p:nvPicPr>
          <p:cNvPr id="418" name="1.tiff" descr="1.tiff"/>
          <p:cNvPicPr>
            <a:picLocks noChangeAspect="1"/>
          </p:cNvPicPr>
          <p:nvPr/>
        </p:nvPicPr>
        <p:blipFill>
          <a:blip r:embed="rId3"/>
          <a:srcRect l="2232" t="8744" r="93860" b="72934"/>
          <a:stretch>
            <a:fillRect/>
          </a:stretch>
        </p:blipFill>
        <p:spPr>
          <a:xfrm>
            <a:off x="5537200" y="6654800"/>
            <a:ext cx="533400" cy="558800"/>
          </a:xfrm>
          <a:prstGeom prst="rect">
            <a:avLst/>
          </a:prstGeom>
          <a:ln w="12700">
            <a:miter lim="400000"/>
          </a:ln>
        </p:spPr>
      </p:pic>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0" name="header.tiff" descr="header.tiff"/>
          <p:cNvPicPr>
            <a:picLocks noChangeAspect="1"/>
          </p:cNvPicPr>
          <p:nvPr/>
        </p:nvPicPr>
        <p:blipFill>
          <a:blip r:embed="rId2"/>
          <a:stretch>
            <a:fillRect/>
          </a:stretch>
        </p:blipFill>
        <p:spPr>
          <a:xfrm>
            <a:off x="16776700" y="50800"/>
            <a:ext cx="6629400" cy="804594"/>
          </a:xfrm>
          <a:prstGeom prst="rect">
            <a:avLst/>
          </a:prstGeom>
          <a:ln w="12700">
            <a:miter lim="400000"/>
          </a:ln>
        </p:spPr>
      </p:pic>
      <p:sp>
        <p:nvSpPr>
          <p:cNvPr id="421" name="6. Behandlungsplan"/>
          <p:cNvSpPr txBox="1"/>
          <p:nvPr/>
        </p:nvSpPr>
        <p:spPr>
          <a:xfrm>
            <a:off x="800100" y="165100"/>
            <a:ext cx="11645900" cy="584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l" defTabSz="1270000">
              <a:lnSpc>
                <a:spcPct val="90000"/>
              </a:lnSpc>
              <a:spcBef>
                <a:spcPts val="3300"/>
              </a:spcBef>
              <a:buFont typeface="Gill Sans Light"/>
              <a:tabLst>
                <a:tab pos="5080000" algn="l"/>
                <a:tab pos="5118100" algn="l"/>
              </a:tabLst>
              <a:defRPr sz="3200" b="1">
                <a:uFill>
                  <a:solidFill>
                    <a:srgbClr val="000000"/>
                  </a:solidFill>
                </a:uFill>
              </a:defRPr>
            </a:lvl1pPr>
          </a:lstStyle>
          <a:p>
            <a:r>
              <a:t>6. Behandlungsplan</a:t>
            </a:r>
          </a:p>
        </p:txBody>
      </p:sp>
      <p:sp>
        <p:nvSpPr>
          <p:cNvPr id="422" name="Linien"/>
          <p:cNvSpPr/>
          <p:nvPr/>
        </p:nvSpPr>
        <p:spPr>
          <a:xfrm>
            <a:off x="842903" y="990600"/>
            <a:ext cx="22607882" cy="0"/>
          </a:xfrm>
          <a:prstGeom prst="line">
            <a:avLst/>
          </a:prstGeom>
          <a:ln w="12700">
            <a:solidFill>
              <a:srgbClr val="000000"/>
            </a:solidFill>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423" name="Foliennumm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24</a:t>
            </a:fld>
            <a:endParaRPr/>
          </a:p>
        </p:txBody>
      </p:sp>
      <p:sp>
        <p:nvSpPr>
          <p:cNvPr id="424" name="Variante „mittel“"/>
          <p:cNvSpPr txBox="1"/>
          <p:nvPr/>
        </p:nvSpPr>
        <p:spPr>
          <a:xfrm>
            <a:off x="889000" y="1252806"/>
            <a:ext cx="22606000" cy="8128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673100" indent="-444500" algn="just" defTabSz="449580">
              <a:buSzPct val="45833"/>
              <a:buFont typeface="Symbol"/>
              <a:buChar char="·"/>
              <a:defRPr sz="2400" b="1"/>
            </a:lvl1pPr>
          </a:lstStyle>
          <a:p>
            <a:r>
              <a:t>Variante „mittel“ </a:t>
            </a:r>
          </a:p>
        </p:txBody>
      </p:sp>
      <p:sp>
        <p:nvSpPr>
          <p:cNvPr id="425" name="Falldokumentation 7"/>
          <p:cNvSpPr txBox="1"/>
          <p:nvPr/>
        </p:nvSpPr>
        <p:spPr>
          <a:xfrm>
            <a:off x="12801600" y="177800"/>
            <a:ext cx="3860800" cy="558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r" defTabSz="1270000">
              <a:lnSpc>
                <a:spcPct val="90000"/>
              </a:lnSpc>
              <a:spcBef>
                <a:spcPts val="3300"/>
              </a:spcBef>
              <a:buFont typeface="Gill Sans Light"/>
              <a:tabLst>
                <a:tab pos="5080000" algn="l"/>
                <a:tab pos="5118100" algn="l"/>
              </a:tabLst>
              <a:defRPr sz="3200">
                <a:uFill>
                  <a:solidFill>
                    <a:srgbClr val="000000"/>
                  </a:solidFill>
                </a:uFill>
              </a:defRPr>
            </a:lvl1pPr>
          </a:lstStyle>
          <a:p>
            <a:pPr>
              <a:defRPr>
                <a:latin typeface="Arial"/>
                <a:ea typeface="Arial"/>
                <a:cs typeface="Arial"/>
                <a:sym typeface="Arial"/>
              </a:defRPr>
            </a:pPr>
            <a:r>
              <a:rPr>
                <a:latin typeface="+mj-lt"/>
                <a:ea typeface="+mj-ea"/>
                <a:cs typeface="+mj-cs"/>
                <a:sym typeface="Gill Sans"/>
              </a:rPr>
              <a:t>Falldokumentation 7</a:t>
            </a:r>
          </a:p>
        </p:txBody>
      </p:sp>
      <p:sp>
        <p:nvSpPr>
          <p:cNvPr id="426" name="Oberkiefer:…"/>
          <p:cNvSpPr txBox="1"/>
          <p:nvPr/>
        </p:nvSpPr>
        <p:spPr>
          <a:xfrm>
            <a:off x="1625600" y="5080000"/>
            <a:ext cx="17119600" cy="50800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p>
            <a:pPr algn="l"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latin typeface="Gill Sans Light"/>
                <a:ea typeface="Gill Sans Light"/>
                <a:cs typeface="Gill Sans Light"/>
                <a:sym typeface="Gill Sans Light"/>
              </a:defRPr>
            </a:pPr>
            <a:r>
              <a:t>Oberkiefer:	</a:t>
            </a:r>
          </a:p>
          <a:p>
            <a:pPr algn="l" defTabSz="457200">
              <a:buSzPct val="125000"/>
              <a:buChar cha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latin typeface="Gill Sans Light"/>
                <a:ea typeface="Gill Sans Light"/>
                <a:cs typeface="Gill Sans Light"/>
                <a:sym typeface="Gill Sans Light"/>
              </a:defRPr>
            </a:pPr>
            <a:r>
              <a:t> Erhalt aller Zähne und festsitzende Versorgung mit Brücken und Kronen (ohne Implantate)</a:t>
            </a:r>
          </a:p>
          <a:p>
            <a:pPr algn="l"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latin typeface="Gill Sans Light"/>
                <a:ea typeface="Gill Sans Light"/>
                <a:cs typeface="Gill Sans Light"/>
                <a:sym typeface="Gill Sans Light"/>
              </a:defRPr>
            </a:pPr>
            <a:endParaRPr/>
          </a:p>
          <a:p>
            <a:pPr algn="l"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latin typeface="Gill Sans Light"/>
                <a:ea typeface="Gill Sans Light"/>
                <a:cs typeface="Gill Sans Light"/>
                <a:sym typeface="Gill Sans Light"/>
              </a:defRPr>
            </a:pPr>
            <a:r>
              <a:t>Unterkiefer:</a:t>
            </a:r>
          </a:p>
          <a:p>
            <a:pPr algn="l" defTabSz="457200">
              <a:buSzPct val="125000"/>
              <a:buChar cha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latin typeface="Gill Sans Light"/>
                <a:ea typeface="Gill Sans Light"/>
                <a:cs typeface="Gill Sans Light"/>
                <a:sym typeface="Gill Sans Light"/>
              </a:defRPr>
            </a:pPr>
            <a:r>
              <a:t> Erhalt aller Zähne und festsitzende Versorgung mit Brücken und Kronen (ohne Implantate)</a:t>
            </a:r>
          </a:p>
          <a:p>
            <a:pPr algn="l"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latin typeface="Gill Sans Light"/>
                <a:ea typeface="Gill Sans Light"/>
                <a:cs typeface="Gill Sans Light"/>
                <a:sym typeface="Gill Sans Light"/>
              </a:defRPr>
            </a:pPr>
            <a:endParaRPr/>
          </a:p>
          <a:p>
            <a:pPr algn="l"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latin typeface="Gill Sans Light"/>
                <a:ea typeface="Gill Sans Light"/>
                <a:cs typeface="Gill Sans Light"/>
                <a:sym typeface="Gill Sans Light"/>
              </a:defRPr>
            </a:pPr>
            <a:r>
              <a:t>Vorteile:</a:t>
            </a:r>
          </a:p>
          <a:p>
            <a:pPr algn="l" defTabSz="457200">
              <a:buSzPct val="125000"/>
              <a:buChar cha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latin typeface="Gill Sans Light"/>
                <a:ea typeface="Gill Sans Light"/>
                <a:cs typeface="Gill Sans Light"/>
                <a:sym typeface="Gill Sans Light"/>
              </a:defRPr>
            </a:pPr>
            <a:r>
              <a:t> festsitzende Versorgung im Ober- und Unterkiefer</a:t>
            </a:r>
          </a:p>
          <a:p>
            <a:pPr algn="l" defTabSz="457200">
              <a:buSzPct val="125000"/>
              <a:buChar cha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latin typeface="Gill Sans Light"/>
                <a:ea typeface="Gill Sans Light"/>
                <a:cs typeface="Gill Sans Light"/>
                <a:sym typeface="Gill Sans Light"/>
              </a:defRPr>
            </a:pPr>
            <a:r>
              <a:t> keine Implantate, d.h. keine Chirurgie (Morbidität, Kosten)</a:t>
            </a:r>
          </a:p>
          <a:p>
            <a:pPr algn="l" defTabSz="457200">
              <a:buSzPct val="125000"/>
              <a:buChar cha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latin typeface="Gill Sans Light"/>
                <a:ea typeface="Gill Sans Light"/>
                <a:cs typeface="Gill Sans Light"/>
                <a:sym typeface="Gill Sans Light"/>
              </a:defRPr>
            </a:pPr>
            <a:r>
              <a:t> Erhalt aller Zähne</a:t>
            </a:r>
          </a:p>
          <a:p>
            <a:pPr algn="l"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latin typeface="Gill Sans Light"/>
                <a:ea typeface="Gill Sans Light"/>
                <a:cs typeface="Gill Sans Light"/>
                <a:sym typeface="Gill Sans Light"/>
              </a:defRPr>
            </a:pPr>
            <a:endParaRPr/>
          </a:p>
          <a:p>
            <a:pPr algn="l"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latin typeface="Gill Sans Light"/>
                <a:ea typeface="Gill Sans Light"/>
                <a:cs typeface="Gill Sans Light"/>
                <a:sym typeface="Gill Sans Light"/>
              </a:defRPr>
            </a:pPr>
            <a:r>
              <a:t>Nachteile:</a:t>
            </a:r>
          </a:p>
          <a:p>
            <a:pPr algn="l" defTabSz="457200">
              <a:buSzPct val="125000"/>
              <a:buChar cha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latin typeface="Gill Sans Light"/>
                <a:ea typeface="Gill Sans Light"/>
                <a:cs typeface="Gill Sans Light"/>
                <a:sym typeface="Gill Sans Light"/>
              </a:defRPr>
            </a:pPr>
            <a:r>
              <a:t> invasiv: Präparation des gesunden Zahnes 43</a:t>
            </a:r>
          </a:p>
          <a:p>
            <a:pPr algn="l" defTabSz="457200">
              <a:buSzPct val="125000"/>
              <a:buChar cha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latin typeface="Gill Sans Light"/>
                <a:ea typeface="Gill Sans Light"/>
                <a:cs typeface="Gill Sans Light"/>
                <a:sym typeface="Gill Sans Light"/>
              </a:defRPr>
            </a:pPr>
            <a:r>
              <a:t> keine Segmentierung durch Implantate</a:t>
            </a:r>
          </a:p>
        </p:txBody>
      </p:sp>
      <p:pic>
        <p:nvPicPr>
          <p:cNvPr id="427" name="2.tiff" descr="2.tiff"/>
          <p:cNvPicPr>
            <a:picLocks noChangeAspect="1"/>
          </p:cNvPicPr>
          <p:nvPr/>
        </p:nvPicPr>
        <p:blipFill>
          <a:blip r:embed="rId3"/>
          <a:stretch>
            <a:fillRect/>
          </a:stretch>
        </p:blipFill>
        <p:spPr>
          <a:xfrm>
            <a:off x="1422400" y="1854200"/>
            <a:ext cx="13677900" cy="2972553"/>
          </a:xfrm>
          <a:prstGeom prst="rect">
            <a:avLst/>
          </a:prstGeom>
          <a:ln w="12700">
            <a:miter lim="400000"/>
          </a:ln>
        </p:spPr>
      </p:pic>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9" name="header.tiff" descr="header.tiff"/>
          <p:cNvPicPr>
            <a:picLocks noChangeAspect="1"/>
          </p:cNvPicPr>
          <p:nvPr/>
        </p:nvPicPr>
        <p:blipFill>
          <a:blip r:embed="rId2"/>
          <a:stretch>
            <a:fillRect/>
          </a:stretch>
        </p:blipFill>
        <p:spPr>
          <a:xfrm>
            <a:off x="16776700" y="50800"/>
            <a:ext cx="6629400" cy="804594"/>
          </a:xfrm>
          <a:prstGeom prst="rect">
            <a:avLst/>
          </a:prstGeom>
          <a:ln w="12700">
            <a:miter lim="400000"/>
          </a:ln>
        </p:spPr>
      </p:pic>
      <p:sp>
        <p:nvSpPr>
          <p:cNvPr id="430" name="6. Behandlungsplan"/>
          <p:cNvSpPr txBox="1"/>
          <p:nvPr/>
        </p:nvSpPr>
        <p:spPr>
          <a:xfrm>
            <a:off x="800100" y="165100"/>
            <a:ext cx="11645900" cy="584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l" defTabSz="1270000">
              <a:lnSpc>
                <a:spcPct val="90000"/>
              </a:lnSpc>
              <a:spcBef>
                <a:spcPts val="3300"/>
              </a:spcBef>
              <a:buFont typeface="Gill Sans Light"/>
              <a:tabLst>
                <a:tab pos="5080000" algn="l"/>
                <a:tab pos="5118100" algn="l"/>
              </a:tabLst>
              <a:defRPr sz="3200" b="1">
                <a:uFill>
                  <a:solidFill>
                    <a:srgbClr val="000000"/>
                  </a:solidFill>
                </a:uFill>
              </a:defRPr>
            </a:lvl1pPr>
          </a:lstStyle>
          <a:p>
            <a:r>
              <a:t>6. Behandlungsplan</a:t>
            </a:r>
          </a:p>
        </p:txBody>
      </p:sp>
      <p:sp>
        <p:nvSpPr>
          <p:cNvPr id="431" name="Linien"/>
          <p:cNvSpPr/>
          <p:nvPr/>
        </p:nvSpPr>
        <p:spPr>
          <a:xfrm>
            <a:off x="842903" y="990600"/>
            <a:ext cx="22607882" cy="0"/>
          </a:xfrm>
          <a:prstGeom prst="line">
            <a:avLst/>
          </a:prstGeom>
          <a:ln w="12700">
            <a:solidFill>
              <a:srgbClr val="000000"/>
            </a:solidFill>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432" name="Foliennumm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25</a:t>
            </a:fld>
            <a:endParaRPr/>
          </a:p>
        </p:txBody>
      </p:sp>
      <p:sp>
        <p:nvSpPr>
          <p:cNvPr id="433" name="Variante „maximal“"/>
          <p:cNvSpPr txBox="1"/>
          <p:nvPr/>
        </p:nvSpPr>
        <p:spPr>
          <a:xfrm>
            <a:off x="889000" y="1252806"/>
            <a:ext cx="22606000" cy="8128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673100" indent="-444500" algn="just" defTabSz="449580">
              <a:buSzPct val="45833"/>
              <a:buFont typeface="Symbol"/>
              <a:buChar char="·"/>
              <a:defRPr sz="2400" b="1"/>
            </a:lvl1pPr>
          </a:lstStyle>
          <a:p>
            <a:r>
              <a:t>Variante „maximal“ </a:t>
            </a:r>
          </a:p>
        </p:txBody>
      </p:sp>
      <p:sp>
        <p:nvSpPr>
          <p:cNvPr id="434" name="Falldokumentation 7"/>
          <p:cNvSpPr txBox="1"/>
          <p:nvPr/>
        </p:nvSpPr>
        <p:spPr>
          <a:xfrm>
            <a:off x="12801600" y="177800"/>
            <a:ext cx="3860800" cy="558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r" defTabSz="1270000">
              <a:lnSpc>
                <a:spcPct val="90000"/>
              </a:lnSpc>
              <a:spcBef>
                <a:spcPts val="3300"/>
              </a:spcBef>
              <a:buFont typeface="Gill Sans Light"/>
              <a:tabLst>
                <a:tab pos="5080000" algn="l"/>
                <a:tab pos="5118100" algn="l"/>
              </a:tabLst>
              <a:defRPr sz="3200">
                <a:uFill>
                  <a:solidFill>
                    <a:srgbClr val="000000"/>
                  </a:solidFill>
                </a:uFill>
              </a:defRPr>
            </a:lvl1pPr>
          </a:lstStyle>
          <a:p>
            <a:pPr>
              <a:defRPr>
                <a:latin typeface="Arial"/>
                <a:ea typeface="Arial"/>
                <a:cs typeface="Arial"/>
                <a:sym typeface="Arial"/>
              </a:defRPr>
            </a:pPr>
            <a:r>
              <a:rPr>
                <a:latin typeface="+mj-lt"/>
                <a:ea typeface="+mj-ea"/>
                <a:cs typeface="+mj-cs"/>
                <a:sym typeface="Gill Sans"/>
              </a:rPr>
              <a:t>Falldokumentation 7</a:t>
            </a:r>
          </a:p>
        </p:txBody>
      </p:sp>
      <p:sp>
        <p:nvSpPr>
          <p:cNvPr id="435" name="Oberkiefer:…"/>
          <p:cNvSpPr txBox="1"/>
          <p:nvPr/>
        </p:nvSpPr>
        <p:spPr>
          <a:xfrm>
            <a:off x="1625600" y="5080000"/>
            <a:ext cx="17119600" cy="47244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p>
            <a:pPr algn="l"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latin typeface="Gill Sans Light"/>
                <a:ea typeface="Gill Sans Light"/>
                <a:cs typeface="Gill Sans Light"/>
                <a:sym typeface="Gill Sans Light"/>
              </a:defRPr>
            </a:pPr>
            <a:r>
              <a:t>Oberkiefer:	</a:t>
            </a:r>
          </a:p>
          <a:p>
            <a:pPr algn="l" defTabSz="457200">
              <a:buSzPct val="125000"/>
              <a:buChar cha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latin typeface="Gill Sans Light"/>
                <a:ea typeface="Gill Sans Light"/>
                <a:cs typeface="Gill Sans Light"/>
                <a:sym typeface="Gill Sans Light"/>
              </a:defRPr>
            </a:pPr>
            <a:r>
              <a:t> Erhalt aller Zähne und festsitzende Versorgung mit maximaler Segmentierung durch Implantate</a:t>
            </a:r>
          </a:p>
          <a:p>
            <a:pPr algn="l"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latin typeface="Gill Sans Light"/>
                <a:ea typeface="Gill Sans Light"/>
                <a:cs typeface="Gill Sans Light"/>
                <a:sym typeface="Gill Sans Light"/>
              </a:defRPr>
            </a:pPr>
            <a:endParaRPr/>
          </a:p>
          <a:p>
            <a:pPr algn="l"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latin typeface="Gill Sans Light"/>
                <a:ea typeface="Gill Sans Light"/>
                <a:cs typeface="Gill Sans Light"/>
                <a:sym typeface="Gill Sans Light"/>
              </a:defRPr>
            </a:pPr>
            <a:r>
              <a:t>Unterkiefer:</a:t>
            </a:r>
          </a:p>
          <a:p>
            <a:pPr algn="l" defTabSz="457200">
              <a:buSzPct val="125000"/>
              <a:buChar cha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latin typeface="Gill Sans Light"/>
                <a:ea typeface="Gill Sans Light"/>
                <a:cs typeface="Gill Sans Light"/>
                <a:sym typeface="Gill Sans Light"/>
              </a:defRPr>
            </a:pPr>
            <a:r>
              <a:t> Erhalt aller Zähne und festsitzende Versorgung mit maximaler Segmentierung durch Implantate</a:t>
            </a:r>
          </a:p>
          <a:p>
            <a:pPr algn="l"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latin typeface="Gill Sans Light"/>
                <a:ea typeface="Gill Sans Light"/>
                <a:cs typeface="Gill Sans Light"/>
                <a:sym typeface="Gill Sans Light"/>
              </a:defRPr>
            </a:pPr>
            <a:endParaRPr/>
          </a:p>
          <a:p>
            <a:pPr algn="l"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latin typeface="Gill Sans Light"/>
                <a:ea typeface="Gill Sans Light"/>
                <a:cs typeface="Gill Sans Light"/>
                <a:sym typeface="Gill Sans Light"/>
              </a:defRPr>
            </a:pPr>
            <a:r>
              <a:t>Vorteile:</a:t>
            </a:r>
          </a:p>
          <a:p>
            <a:pPr algn="l" defTabSz="457200">
              <a:buSzPct val="125000"/>
              <a:buChar cha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latin typeface="Gill Sans Light"/>
                <a:ea typeface="Gill Sans Light"/>
                <a:cs typeface="Gill Sans Light"/>
                <a:sym typeface="Gill Sans Light"/>
              </a:defRPr>
            </a:pPr>
            <a:r>
              <a:t> Segmentierung (bei biologischen oder technischen Komplikationen handelt es sich immer um ein lokalisiertes Problem)</a:t>
            </a:r>
          </a:p>
          <a:p>
            <a:pPr algn="l" defTabSz="457200">
              <a:buSzPct val="125000"/>
              <a:buChar cha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latin typeface="Gill Sans Light"/>
                <a:ea typeface="Gill Sans Light"/>
                <a:cs typeface="Gill Sans Light"/>
                <a:sym typeface="Gill Sans Light"/>
              </a:defRPr>
            </a:pPr>
            <a:r>
              <a:t> Erhalt 43</a:t>
            </a:r>
          </a:p>
          <a:p>
            <a:pPr algn="l"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latin typeface="Gill Sans Light"/>
                <a:ea typeface="Gill Sans Light"/>
                <a:cs typeface="Gill Sans Light"/>
                <a:sym typeface="Gill Sans Light"/>
              </a:defRPr>
            </a:pPr>
            <a:endParaRPr/>
          </a:p>
          <a:p>
            <a:pPr algn="l" defTabSz="4572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latin typeface="Gill Sans Light"/>
                <a:ea typeface="Gill Sans Light"/>
                <a:cs typeface="Gill Sans Light"/>
                <a:sym typeface="Gill Sans Light"/>
              </a:defRPr>
            </a:pPr>
            <a:r>
              <a:t>Nachteile:</a:t>
            </a:r>
          </a:p>
          <a:p>
            <a:pPr algn="l" defTabSz="457200">
              <a:buSzPct val="125000"/>
              <a:buChar cha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latin typeface="Gill Sans Light"/>
                <a:ea typeface="Gill Sans Light"/>
                <a:cs typeface="Gill Sans Light"/>
                <a:sym typeface="Gill Sans Light"/>
              </a:defRPr>
            </a:pPr>
            <a:r>
              <a:t> chirurgische Eingriffe (Morbidität und Kosten)</a:t>
            </a:r>
          </a:p>
          <a:p>
            <a:pPr algn="l" defTabSz="457200">
              <a:buSzPct val="125000"/>
              <a:buChar char="•"/>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2400">
                <a:latin typeface="Gill Sans Light"/>
                <a:ea typeface="Gill Sans Light"/>
                <a:cs typeface="Gill Sans Light"/>
                <a:sym typeface="Gill Sans Light"/>
              </a:defRPr>
            </a:pPr>
            <a:r>
              <a:t> verlängerte Behandlungsdauer (Chirurgie und Kieferorthopädie zur Lückenschaffung 44)</a:t>
            </a:r>
          </a:p>
        </p:txBody>
      </p:sp>
      <p:pic>
        <p:nvPicPr>
          <p:cNvPr id="436" name="3.tiff" descr="3.tiff"/>
          <p:cNvPicPr>
            <a:picLocks noChangeAspect="1"/>
          </p:cNvPicPr>
          <p:nvPr/>
        </p:nvPicPr>
        <p:blipFill>
          <a:blip r:embed="rId3"/>
          <a:stretch>
            <a:fillRect/>
          </a:stretch>
        </p:blipFill>
        <p:spPr>
          <a:xfrm>
            <a:off x="1308100" y="1752600"/>
            <a:ext cx="14620604" cy="3073400"/>
          </a:xfrm>
          <a:prstGeom prst="rect">
            <a:avLst/>
          </a:prstGeom>
          <a:ln w="12700">
            <a:miter lim="400000"/>
          </a:ln>
        </p:spPr>
      </p:pic>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8" name="header.tiff" descr="header.tiff"/>
          <p:cNvPicPr>
            <a:picLocks noChangeAspect="1"/>
          </p:cNvPicPr>
          <p:nvPr/>
        </p:nvPicPr>
        <p:blipFill>
          <a:blip r:embed="rId2"/>
          <a:stretch>
            <a:fillRect/>
          </a:stretch>
        </p:blipFill>
        <p:spPr>
          <a:xfrm>
            <a:off x="16776700" y="50800"/>
            <a:ext cx="6629400" cy="804594"/>
          </a:xfrm>
          <a:prstGeom prst="rect">
            <a:avLst/>
          </a:prstGeom>
          <a:ln w="12700">
            <a:miter lim="400000"/>
          </a:ln>
        </p:spPr>
      </p:pic>
      <p:sp>
        <p:nvSpPr>
          <p:cNvPr id="439" name="6. Behandlungsplan"/>
          <p:cNvSpPr txBox="1"/>
          <p:nvPr/>
        </p:nvSpPr>
        <p:spPr>
          <a:xfrm>
            <a:off x="800100" y="165100"/>
            <a:ext cx="11645900" cy="584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l" defTabSz="1270000">
              <a:lnSpc>
                <a:spcPct val="90000"/>
              </a:lnSpc>
              <a:spcBef>
                <a:spcPts val="3300"/>
              </a:spcBef>
              <a:buFont typeface="Gill Sans Light"/>
              <a:tabLst>
                <a:tab pos="5080000" algn="l"/>
                <a:tab pos="5118100" algn="l"/>
              </a:tabLst>
              <a:defRPr sz="3200" b="1">
                <a:uFill>
                  <a:solidFill>
                    <a:srgbClr val="000000"/>
                  </a:solidFill>
                </a:uFill>
              </a:defRPr>
            </a:lvl1pPr>
          </a:lstStyle>
          <a:p>
            <a:r>
              <a:t>6. Behandlungsplan</a:t>
            </a:r>
          </a:p>
        </p:txBody>
      </p:sp>
      <p:sp>
        <p:nvSpPr>
          <p:cNvPr id="440" name="Linien"/>
          <p:cNvSpPr/>
          <p:nvPr/>
        </p:nvSpPr>
        <p:spPr>
          <a:xfrm>
            <a:off x="842903" y="990600"/>
            <a:ext cx="22607882" cy="0"/>
          </a:xfrm>
          <a:prstGeom prst="line">
            <a:avLst/>
          </a:prstGeom>
          <a:ln w="12700">
            <a:solidFill>
              <a:srgbClr val="000000"/>
            </a:solidFill>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441" name="Foliennumm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26</a:t>
            </a:fld>
            <a:endParaRPr/>
          </a:p>
        </p:txBody>
      </p:sp>
      <p:sp>
        <p:nvSpPr>
          <p:cNvPr id="442" name="6.3 Defintive Therapieplanung…"/>
          <p:cNvSpPr txBox="1"/>
          <p:nvPr/>
        </p:nvSpPr>
        <p:spPr>
          <a:xfrm>
            <a:off x="850900" y="1240106"/>
            <a:ext cx="22606000" cy="5689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p>
            <a:pPr algn="l" defTabSz="449580">
              <a:spcBef>
                <a:spcPts val="1200"/>
              </a:spcBef>
              <a:tabLst>
                <a:tab pos="266700" algn="l"/>
              </a:tabLst>
              <a:defRPr sz="2400" b="1" u="sng"/>
            </a:pPr>
            <a:r>
              <a:t>6.3 Defintive Therapieplanung</a:t>
            </a:r>
          </a:p>
          <a:p>
            <a:pPr algn="l" defTabSz="449580">
              <a:spcBef>
                <a:spcPts val="1200"/>
              </a:spcBef>
              <a:tabLst>
                <a:tab pos="266700" algn="l"/>
              </a:tabLst>
              <a:defRPr sz="2400">
                <a:latin typeface="Gill Sans Light"/>
                <a:ea typeface="Gill Sans Light"/>
                <a:cs typeface="Gill Sans Light"/>
                <a:sym typeface="Gill Sans Light"/>
              </a:defRPr>
            </a:pPr>
            <a:r>
              <a:t>Im Rahmen der Gesamtsanierung wurde eine Bisserhöhung geplant, die aufgrund des Behandlungsbedarfes vom Oberkiefer aus vorgesehen wurde. </a:t>
            </a:r>
          </a:p>
          <a:p>
            <a:pPr algn="l" defTabSz="449580">
              <a:spcBef>
                <a:spcPts val="1200"/>
              </a:spcBef>
              <a:tabLst>
                <a:tab pos="266700" algn="l"/>
              </a:tabLst>
              <a:defRPr sz="2400" u="sng"/>
            </a:pPr>
            <a:r>
              <a:t>Oberkiefer</a:t>
            </a:r>
            <a:endParaRPr>
              <a:latin typeface="Gill Sans Light"/>
              <a:ea typeface="Gill Sans Light"/>
              <a:cs typeface="Gill Sans Light"/>
              <a:sym typeface="Gill Sans Light"/>
            </a:endParaRPr>
          </a:p>
          <a:p>
            <a:pPr marL="673100" indent="-444500" algn="just" defTabSz="449580">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Die Lücken 12 und 16 sollten mit konventionellen Brücken geschlossen werden, da die Nachbarzähne bereits überkront waren oder einen grossen Substanzdefekt aufwiesen.</a:t>
            </a:r>
          </a:p>
          <a:p>
            <a:pPr marL="673100" indent="-444500" algn="just" defTabSz="449580">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Alle anderen Zähne sollten mit Kronen versorgt werden.</a:t>
            </a:r>
          </a:p>
          <a:p>
            <a:pPr marL="673100" indent="-444500" algn="just" defTabSz="449580">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Der Erhalt von 23 war sehr fraglich, weshalb die Lückenversorgung mit einem Implantat geplant wurde. Die Nachbarzähne waren nicht als Pfeilerzähne geeignet.</a:t>
            </a:r>
          </a:p>
          <a:p>
            <a:pPr marL="673100" indent="-444500" algn="just" defTabSz="449580">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Der fehlende Zahn 27 wird nicht ersetzt.</a:t>
            </a:r>
          </a:p>
          <a:p>
            <a:pPr algn="l" defTabSz="449580">
              <a:spcBef>
                <a:spcPts val="1200"/>
              </a:spcBef>
              <a:tabLst>
                <a:tab pos="266700" algn="l"/>
              </a:tabLst>
              <a:defRPr sz="2400" u="sng"/>
            </a:pPr>
            <a:r>
              <a:t>Unterkiefer</a:t>
            </a:r>
          </a:p>
          <a:p>
            <a:pPr marL="673100" indent="-444500" algn="just" defTabSz="449580">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Die bereits überkronten Zähne (35, 36, 37) sollten mit neuen Kronen versorgt werden. Abhängig vom Restaurationsbedarf sollte auch 34 eine Krone erhalten.</a:t>
            </a:r>
          </a:p>
          <a:p>
            <a:pPr marL="673100" indent="-444500" algn="just" defTabSz="449580">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Die Lücke zwischen 45 und 43 störte den Patienten nicht. Eine kieferorthopädische Intervention lehnte der Patient ab.</a:t>
            </a:r>
          </a:p>
          <a:p>
            <a:pPr marL="673100" indent="-444500" algn="just" defTabSz="449580">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Die bereits überkronten Zähne (45, 46) sollten mit neuen Kronen versorgt werden.</a:t>
            </a:r>
          </a:p>
          <a:p>
            <a:pPr marL="673100" indent="-444500" algn="just" defTabSz="449580">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Der fehlende Zahn 47 sollte mit einem Implantat rekonstruiert werden.</a:t>
            </a:r>
          </a:p>
          <a:p>
            <a:pPr marL="673100" indent="-444500" algn="just" defTabSz="449580">
              <a:buSzPct val="45833"/>
              <a:buFont typeface="Symbol"/>
              <a:buChar char="·"/>
              <a:defRPr sz="2400">
                <a:latin typeface="Arial"/>
                <a:ea typeface="Arial"/>
                <a:cs typeface="Arial"/>
                <a:sym typeface="Arial"/>
              </a:defRPr>
            </a:pPr>
            <a:endParaRPr>
              <a:latin typeface="Gill Sans Light"/>
              <a:ea typeface="Gill Sans Light"/>
              <a:cs typeface="Gill Sans Light"/>
              <a:sym typeface="Gill Sans Light"/>
            </a:endParaRPr>
          </a:p>
        </p:txBody>
      </p:sp>
      <p:sp>
        <p:nvSpPr>
          <p:cNvPr id="443" name="Falldokumentation 7"/>
          <p:cNvSpPr txBox="1"/>
          <p:nvPr/>
        </p:nvSpPr>
        <p:spPr>
          <a:xfrm>
            <a:off x="12801600" y="177800"/>
            <a:ext cx="3860800" cy="558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r" defTabSz="1270000">
              <a:lnSpc>
                <a:spcPct val="90000"/>
              </a:lnSpc>
              <a:spcBef>
                <a:spcPts val="3300"/>
              </a:spcBef>
              <a:buFont typeface="Gill Sans Light"/>
              <a:tabLst>
                <a:tab pos="5080000" algn="l"/>
                <a:tab pos="5118100" algn="l"/>
              </a:tabLst>
              <a:defRPr sz="3200">
                <a:uFill>
                  <a:solidFill>
                    <a:srgbClr val="000000"/>
                  </a:solidFill>
                </a:uFill>
              </a:defRPr>
            </a:lvl1pPr>
          </a:lstStyle>
          <a:p>
            <a:pPr>
              <a:defRPr>
                <a:latin typeface="Arial"/>
                <a:ea typeface="Arial"/>
                <a:cs typeface="Arial"/>
                <a:sym typeface="Arial"/>
              </a:defRPr>
            </a:pPr>
            <a:r>
              <a:rPr>
                <a:latin typeface="+mj-lt"/>
                <a:ea typeface="+mj-ea"/>
                <a:cs typeface="+mj-cs"/>
                <a:sym typeface="Gill Sans"/>
              </a:rPr>
              <a:t>Falldokumentation 7</a:t>
            </a:r>
          </a:p>
        </p:txBody>
      </p:sp>
      <p:pic>
        <p:nvPicPr>
          <p:cNvPr id="444" name="Planung.png" descr="Planung.png"/>
          <p:cNvPicPr>
            <a:picLocks noChangeAspect="1"/>
          </p:cNvPicPr>
          <p:nvPr/>
        </p:nvPicPr>
        <p:blipFill>
          <a:blip r:embed="rId3"/>
          <a:srcRect l="267" t="3357" r="1529" b="4056"/>
          <a:stretch>
            <a:fillRect/>
          </a:stretch>
        </p:blipFill>
        <p:spPr>
          <a:xfrm>
            <a:off x="952500" y="6400800"/>
            <a:ext cx="14135100" cy="6184900"/>
          </a:xfrm>
          <a:prstGeom prst="rect">
            <a:avLst/>
          </a:prstGeom>
          <a:ln w="12700"/>
        </p:spPr>
      </p:pic>
      <p:sp>
        <p:nvSpPr>
          <p:cNvPr id="445" name="Bemerkungen:…"/>
          <p:cNvSpPr txBox="1"/>
          <p:nvPr/>
        </p:nvSpPr>
        <p:spPr>
          <a:xfrm>
            <a:off x="15424128" y="6528722"/>
            <a:ext cx="7429501" cy="26797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p>
            <a:pPr algn="l" defTabSz="449580">
              <a:lnSpc>
                <a:spcPct val="120000"/>
              </a:lnSpc>
              <a:spcBef>
                <a:spcPts val="1200"/>
              </a:spcBef>
              <a:tabLst>
                <a:tab pos="266700" algn="l"/>
              </a:tabLst>
              <a:defRPr sz="2400" u="sng"/>
            </a:pPr>
            <a:r>
              <a:t>Bemerkungen:</a:t>
            </a:r>
          </a:p>
          <a:p>
            <a:pPr marL="215900" indent="-215900" algn="just" defTabSz="449580">
              <a:lnSpc>
                <a:spcPct val="120000"/>
              </a:lnSpc>
              <a:buSzPct val="100000"/>
              <a:buChar char="•"/>
              <a:defRPr sz="2400">
                <a:latin typeface="Arial"/>
                <a:ea typeface="Arial"/>
                <a:cs typeface="Arial"/>
                <a:sym typeface="Arial"/>
              </a:defRPr>
            </a:pPr>
            <a:r>
              <a:rPr>
                <a:latin typeface="Gill Sans Light"/>
                <a:ea typeface="Gill Sans Light"/>
                <a:cs typeface="Gill Sans Light"/>
                <a:sym typeface="Gill Sans Light"/>
              </a:rPr>
              <a:t>Die bestehenden Goldinlays (violett dargestellt) könnten durch dasselbe Rekonstruktionsdesign (Teilkrone) ersetzt werden. Wegen dem grossen Substanzverlust (Rekonstruktion, Sekundärkaries) waren aber Kronen wahrscheinlicher.</a:t>
            </a:r>
          </a:p>
        </p:txBody>
      </p:sp>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7" name="header.tiff" descr="header.tiff"/>
          <p:cNvPicPr>
            <a:picLocks noChangeAspect="1"/>
          </p:cNvPicPr>
          <p:nvPr/>
        </p:nvPicPr>
        <p:blipFill>
          <a:blip r:embed="rId2"/>
          <a:stretch>
            <a:fillRect/>
          </a:stretch>
        </p:blipFill>
        <p:spPr>
          <a:xfrm>
            <a:off x="16776700" y="50800"/>
            <a:ext cx="6629400" cy="804594"/>
          </a:xfrm>
          <a:prstGeom prst="rect">
            <a:avLst/>
          </a:prstGeom>
          <a:ln w="12700">
            <a:miter lim="400000"/>
          </a:ln>
        </p:spPr>
      </p:pic>
      <p:sp>
        <p:nvSpPr>
          <p:cNvPr id="448" name="6. Behandlungsplan"/>
          <p:cNvSpPr txBox="1"/>
          <p:nvPr/>
        </p:nvSpPr>
        <p:spPr>
          <a:xfrm>
            <a:off x="800100" y="165100"/>
            <a:ext cx="11645900" cy="584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l" defTabSz="1270000">
              <a:lnSpc>
                <a:spcPct val="90000"/>
              </a:lnSpc>
              <a:spcBef>
                <a:spcPts val="3300"/>
              </a:spcBef>
              <a:buFont typeface="Gill Sans Light"/>
              <a:tabLst>
                <a:tab pos="5080000" algn="l"/>
                <a:tab pos="5118100" algn="l"/>
              </a:tabLst>
              <a:defRPr sz="3200" b="1">
                <a:uFill>
                  <a:solidFill>
                    <a:srgbClr val="000000"/>
                  </a:solidFill>
                </a:uFill>
              </a:defRPr>
            </a:lvl1pPr>
          </a:lstStyle>
          <a:p>
            <a:r>
              <a:t>6. Behandlungsplan</a:t>
            </a:r>
          </a:p>
        </p:txBody>
      </p:sp>
      <p:sp>
        <p:nvSpPr>
          <p:cNvPr id="449" name="Linien"/>
          <p:cNvSpPr/>
          <p:nvPr/>
        </p:nvSpPr>
        <p:spPr>
          <a:xfrm>
            <a:off x="842903" y="990600"/>
            <a:ext cx="22607882" cy="0"/>
          </a:xfrm>
          <a:prstGeom prst="line">
            <a:avLst/>
          </a:prstGeom>
          <a:ln w="12700">
            <a:solidFill>
              <a:srgbClr val="000000"/>
            </a:solidFill>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450" name="Foliennumm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27</a:t>
            </a:fld>
            <a:endParaRPr/>
          </a:p>
        </p:txBody>
      </p:sp>
      <p:sp>
        <p:nvSpPr>
          <p:cNvPr id="451" name="Erklärungen zur gewählten Therapieplanung…"/>
          <p:cNvSpPr txBox="1"/>
          <p:nvPr/>
        </p:nvSpPr>
        <p:spPr>
          <a:xfrm>
            <a:off x="850900" y="1371600"/>
            <a:ext cx="22606000" cy="6769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p>
            <a:pPr algn="just" defTabSz="449580">
              <a:spcBef>
                <a:spcPts val="1800"/>
              </a:spcBef>
              <a:defRPr sz="2400">
                <a:latin typeface="Gill Sans SemiBold"/>
                <a:ea typeface="Gill Sans SemiBold"/>
                <a:cs typeface="Gill Sans SemiBold"/>
                <a:sym typeface="Gill Sans SemiBold"/>
              </a:defRPr>
            </a:pPr>
            <a:r>
              <a:rPr u="sng"/>
              <a:t>Erklärungen zur gewählten Therapieplanung</a:t>
            </a:r>
          </a:p>
          <a:p>
            <a:pPr algn="just" defTabSz="449580">
              <a:spcBef>
                <a:spcPts val="1800"/>
              </a:spcBef>
              <a:defRPr sz="2400">
                <a:latin typeface="Gill Sans Light"/>
                <a:ea typeface="Gill Sans Light"/>
                <a:cs typeface="Gill Sans Light"/>
                <a:sym typeface="Gill Sans Light"/>
              </a:defRPr>
            </a:pPr>
            <a:r>
              <a:rPr u="sng"/>
              <a:t>Lückenschluss 16:</a:t>
            </a:r>
          </a:p>
          <a:p>
            <a:pPr marL="660400" lvl="1" indent="-342900" algn="just" defTabSz="449580">
              <a:buSzPct val="50000"/>
              <a:buChar char="•"/>
              <a:defRPr sz="2400">
                <a:latin typeface="Arial"/>
                <a:ea typeface="Arial"/>
                <a:cs typeface="Arial"/>
                <a:sym typeface="Arial"/>
              </a:defRPr>
            </a:pPr>
            <a:r>
              <a:rPr>
                <a:latin typeface="Gill Sans Light"/>
                <a:ea typeface="Gill Sans Light"/>
                <a:cs typeface="Gill Sans Light"/>
                <a:sym typeface="Gill Sans Light"/>
              </a:rPr>
              <a:t>Durch den Restaurationsbedarf der Nachbarzähne (Kronen nötig) war eine konventionelle Brücke gegenüber dem Implantat zu bevorzugen.</a:t>
            </a:r>
          </a:p>
          <a:p>
            <a:pPr algn="just" defTabSz="449580">
              <a:spcBef>
                <a:spcPts val="1800"/>
              </a:spcBef>
              <a:defRPr sz="2400">
                <a:latin typeface="Gill Sans Light"/>
                <a:ea typeface="Gill Sans Light"/>
                <a:cs typeface="Gill Sans Light"/>
                <a:sym typeface="Gill Sans Light"/>
              </a:defRPr>
            </a:pPr>
            <a:r>
              <a:rPr u="sng"/>
              <a:t>Lückenschluss 12:</a:t>
            </a:r>
          </a:p>
          <a:p>
            <a:pPr marL="660400" indent="-342900" algn="just" defTabSz="449580">
              <a:spcBef>
                <a:spcPts val="1800"/>
              </a:spcBef>
              <a:buSzPct val="50000"/>
              <a:buChar char="•"/>
              <a:defRPr sz="2400">
                <a:latin typeface="Gill Sans Light"/>
                <a:ea typeface="Gill Sans Light"/>
                <a:cs typeface="Gill Sans Light"/>
                <a:sym typeface="Gill Sans Light"/>
              </a:defRPr>
            </a:pPr>
            <a:r>
              <a:t>Aufgrund des grossen Substanzdefektes und der angestrebten ästhetischen Korrekturen bei den Nachbarzähnen war es wahrscheinlich nicht möglich dies direkt mit Komposit zu erreichen. Deshalb war auch hier eine konventionelle Brücke gegenüber der Implantatlösung zu bevorzugen.</a:t>
            </a:r>
          </a:p>
          <a:p>
            <a:pPr algn="just" defTabSz="449580">
              <a:spcBef>
                <a:spcPts val="1800"/>
              </a:spcBef>
              <a:defRPr sz="2400">
                <a:latin typeface="Gill Sans Light"/>
                <a:ea typeface="Gill Sans Light"/>
                <a:cs typeface="Gill Sans Light"/>
                <a:sym typeface="Gill Sans Light"/>
              </a:defRPr>
            </a:pPr>
            <a:r>
              <a:rPr u="sng"/>
              <a:t>Lückenschluss 23:</a:t>
            </a:r>
          </a:p>
          <a:p>
            <a:pPr marL="660400" indent="-342900" algn="just" defTabSz="449580">
              <a:spcBef>
                <a:spcPts val="1800"/>
              </a:spcBef>
              <a:buSzPct val="50000"/>
              <a:buChar char="•"/>
              <a:defRPr sz="2400">
                <a:latin typeface="Gill Sans Light"/>
                <a:ea typeface="Gill Sans Light"/>
                <a:cs typeface="Gill Sans Light"/>
                <a:sym typeface="Gill Sans Light"/>
              </a:defRPr>
            </a:pPr>
            <a:r>
              <a:t>Aufgrund der fehlenden koronalen Zahnsubstanz wäre eine kieferorthopädische Extrusion nötig gewesen, um den Zahn prothetisch versorgen zu können. Diese lehnte der Patient aber ab.  Eine konventionelle Brücke 22-x-24 wurde nicht geplant, weil die Nachbarzähne bereits stark geschwächt waren. Zum einen ist der Nachbarzahn 22 per se ein kleiner Zahn (=wenig Zahnsubstanz) und zum anderen zeigte der Nachbarzahn 24 bereits einen grossen Zahnsubstanzverlust (WB, Stift mit via falsa, Krone). Deshalb war hier die Segmentierung mit einem Implantat sinnvoller. </a:t>
            </a:r>
          </a:p>
          <a:p>
            <a:pPr algn="just" defTabSz="449580">
              <a:spcBef>
                <a:spcPts val="1800"/>
              </a:spcBef>
              <a:defRPr sz="2400">
                <a:latin typeface="Gill Sans Light"/>
                <a:ea typeface="Gill Sans Light"/>
                <a:cs typeface="Gill Sans Light"/>
                <a:sym typeface="Gill Sans Light"/>
              </a:defRPr>
            </a:pPr>
            <a:r>
              <a:rPr u="sng"/>
              <a:t>Rekonstruktion von 27</a:t>
            </a:r>
          </a:p>
          <a:p>
            <a:pPr marL="660400" indent="-342900" algn="just" defTabSz="449580">
              <a:spcBef>
                <a:spcPts val="1800"/>
              </a:spcBef>
              <a:buSzPct val="50000"/>
              <a:buChar char="•"/>
              <a:defRPr sz="2400">
                <a:latin typeface="Gill Sans Light"/>
                <a:ea typeface="Gill Sans Light"/>
                <a:cs typeface="Gill Sans Light"/>
                <a:sym typeface="Gill Sans Light"/>
              </a:defRPr>
            </a:pPr>
            <a:r>
              <a:t>Die knöchernen Verhältnisse würden das Setzen eines Implantates nur in Zusammenhang mit einem Sinuslift erlauben. Allerdings lag in diesem Bereich die Mukozele. Deshalb wurde auf den Ersatz dieser Einheit verzichtet.</a:t>
            </a:r>
          </a:p>
        </p:txBody>
      </p:sp>
      <p:sp>
        <p:nvSpPr>
          <p:cNvPr id="452" name="Falldokumentation 7"/>
          <p:cNvSpPr txBox="1"/>
          <p:nvPr/>
        </p:nvSpPr>
        <p:spPr>
          <a:xfrm>
            <a:off x="12801600" y="177800"/>
            <a:ext cx="3860800" cy="558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r" defTabSz="1270000">
              <a:lnSpc>
                <a:spcPct val="90000"/>
              </a:lnSpc>
              <a:spcBef>
                <a:spcPts val="3300"/>
              </a:spcBef>
              <a:buFont typeface="Gill Sans Light"/>
              <a:tabLst>
                <a:tab pos="5080000" algn="l"/>
                <a:tab pos="5118100" algn="l"/>
              </a:tabLst>
              <a:defRPr sz="3200">
                <a:uFill>
                  <a:solidFill>
                    <a:srgbClr val="000000"/>
                  </a:solidFill>
                </a:uFill>
              </a:defRPr>
            </a:lvl1pPr>
          </a:lstStyle>
          <a:p>
            <a:pPr>
              <a:defRPr>
                <a:latin typeface="Arial"/>
                <a:ea typeface="Arial"/>
                <a:cs typeface="Arial"/>
                <a:sym typeface="Arial"/>
              </a:defRPr>
            </a:pPr>
            <a:r>
              <a:rPr>
                <a:latin typeface="+mj-lt"/>
                <a:ea typeface="+mj-ea"/>
                <a:cs typeface="+mj-cs"/>
                <a:sym typeface="Gill Sans"/>
              </a:rPr>
              <a:t>Falldokumentation 7</a:t>
            </a:r>
          </a:p>
        </p:txBody>
      </p:sp>
    </p:spTree>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4" name="header.tiff" descr="header.tiff"/>
          <p:cNvPicPr>
            <a:picLocks noChangeAspect="1"/>
          </p:cNvPicPr>
          <p:nvPr/>
        </p:nvPicPr>
        <p:blipFill>
          <a:blip r:embed="rId2"/>
          <a:stretch>
            <a:fillRect/>
          </a:stretch>
        </p:blipFill>
        <p:spPr>
          <a:xfrm>
            <a:off x="16776700" y="50800"/>
            <a:ext cx="6629400" cy="804594"/>
          </a:xfrm>
          <a:prstGeom prst="rect">
            <a:avLst/>
          </a:prstGeom>
          <a:ln w="12700">
            <a:miter lim="400000"/>
          </a:ln>
        </p:spPr>
      </p:pic>
      <p:sp>
        <p:nvSpPr>
          <p:cNvPr id="455" name="6. Behandlungsplan"/>
          <p:cNvSpPr txBox="1"/>
          <p:nvPr/>
        </p:nvSpPr>
        <p:spPr>
          <a:xfrm>
            <a:off x="800100" y="165100"/>
            <a:ext cx="11645900" cy="584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l" defTabSz="1270000">
              <a:lnSpc>
                <a:spcPct val="90000"/>
              </a:lnSpc>
              <a:spcBef>
                <a:spcPts val="3300"/>
              </a:spcBef>
              <a:buFont typeface="Gill Sans Light"/>
              <a:tabLst>
                <a:tab pos="5080000" algn="l"/>
                <a:tab pos="5118100" algn="l"/>
              </a:tabLst>
              <a:defRPr sz="3200" b="1">
                <a:uFill>
                  <a:solidFill>
                    <a:srgbClr val="000000"/>
                  </a:solidFill>
                </a:uFill>
              </a:defRPr>
            </a:lvl1pPr>
          </a:lstStyle>
          <a:p>
            <a:r>
              <a:t>6. Behandlungsplan</a:t>
            </a:r>
          </a:p>
        </p:txBody>
      </p:sp>
      <p:sp>
        <p:nvSpPr>
          <p:cNvPr id="456" name="Linien"/>
          <p:cNvSpPr/>
          <p:nvPr/>
        </p:nvSpPr>
        <p:spPr>
          <a:xfrm>
            <a:off x="842903" y="990600"/>
            <a:ext cx="22607882" cy="0"/>
          </a:xfrm>
          <a:prstGeom prst="line">
            <a:avLst/>
          </a:prstGeom>
          <a:ln w="12700">
            <a:solidFill>
              <a:srgbClr val="000000"/>
            </a:solidFill>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457" name="6.4 Behandlungsplan…"/>
          <p:cNvSpPr txBox="1"/>
          <p:nvPr/>
        </p:nvSpPr>
        <p:spPr>
          <a:xfrm>
            <a:off x="841963" y="1301750"/>
            <a:ext cx="22606001" cy="10833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p>
            <a:pPr algn="l" defTabSz="449580">
              <a:spcBef>
                <a:spcPts val="400"/>
              </a:spcBef>
              <a:tabLst>
                <a:tab pos="266700" algn="l"/>
              </a:tabLst>
              <a:defRPr sz="2400" b="1" u="sng"/>
            </a:pPr>
            <a:r>
              <a:t>6.4 Behandlungsplan</a:t>
            </a:r>
          </a:p>
          <a:p>
            <a:pPr algn="l" defTabSz="449580">
              <a:spcBef>
                <a:spcPts val="400"/>
              </a:spcBef>
              <a:tabLst>
                <a:tab pos="266700" algn="l"/>
              </a:tabLst>
              <a:defRPr sz="2400" b="1" u="sng"/>
            </a:pPr>
            <a:endParaRPr/>
          </a:p>
          <a:p>
            <a:pPr algn="l" defTabSz="449580">
              <a:lnSpc>
                <a:spcPct val="120000"/>
              </a:lnSpc>
              <a:spcBef>
                <a:spcPts val="400"/>
              </a:spcBef>
              <a:defRPr sz="2400" b="1">
                <a:latin typeface="Arial"/>
                <a:ea typeface="Arial"/>
                <a:cs typeface="Arial"/>
                <a:sym typeface="Arial"/>
              </a:defRPr>
            </a:pPr>
            <a:r>
              <a:rPr u="sng">
                <a:latin typeface="+mj-lt"/>
                <a:ea typeface="+mj-ea"/>
                <a:cs typeface="+mj-cs"/>
                <a:sym typeface="Gill Sans"/>
              </a:rPr>
              <a:t>Systemische Phase</a:t>
            </a:r>
          </a:p>
          <a:p>
            <a:pPr marL="673100" indent="-444500" algn="l" defTabSz="449580">
              <a:lnSpc>
                <a:spcPct val="120000"/>
              </a:lnSpc>
              <a:spcBef>
                <a:spcPts val="400"/>
              </a:spcBef>
              <a:buSzPct val="45833"/>
              <a:buFont typeface="Symbol"/>
              <a:buChar char="·"/>
              <a:defRPr sz="2400">
                <a:solidFill>
                  <a:srgbClr val="C82506"/>
                </a:solidFill>
                <a:latin typeface="Arial"/>
                <a:ea typeface="Arial"/>
                <a:cs typeface="Arial"/>
                <a:sym typeface="Arial"/>
              </a:defRPr>
            </a:pPr>
            <a:r>
              <a:rPr>
                <a:solidFill>
                  <a:srgbClr val="000000"/>
                </a:solidFill>
                <a:latin typeface="Gill Sans Light"/>
                <a:ea typeface="Gill Sans Light"/>
                <a:cs typeface="Gill Sans Light"/>
                <a:sym typeface="Gill Sans Light"/>
              </a:rPr>
              <a:t>Kein Behandlungsbedarf</a:t>
            </a:r>
            <a:endParaRPr>
              <a:latin typeface="Gill Sans Light"/>
              <a:ea typeface="Gill Sans Light"/>
              <a:cs typeface="Gill Sans Light"/>
              <a:sym typeface="Gill Sans Light"/>
            </a:endParaRPr>
          </a:p>
          <a:p>
            <a:pPr algn="l" defTabSz="449580">
              <a:lnSpc>
                <a:spcPct val="120000"/>
              </a:lnSpc>
              <a:spcBef>
                <a:spcPts val="400"/>
              </a:spcBef>
              <a:defRPr sz="2400" b="1">
                <a:latin typeface="Arial"/>
                <a:ea typeface="Arial"/>
                <a:cs typeface="Arial"/>
                <a:sym typeface="Arial"/>
              </a:defRPr>
            </a:pPr>
            <a:r>
              <a:rPr u="sng">
                <a:latin typeface="+mj-lt"/>
                <a:ea typeface="+mj-ea"/>
                <a:cs typeface="+mj-cs"/>
                <a:sym typeface="Gill Sans"/>
              </a:rPr>
              <a:t>Hygienephase/Vorbehandlung</a:t>
            </a:r>
            <a:endParaRPr>
              <a:latin typeface="+mj-lt"/>
              <a:ea typeface="+mj-ea"/>
              <a:cs typeface="+mj-cs"/>
              <a:sym typeface="Gill Sans"/>
            </a:endParaRPr>
          </a:p>
          <a:p>
            <a:pPr marL="673100" indent="-444500" algn="l" defTabSz="449580">
              <a:lnSpc>
                <a:spcPct val="120000"/>
              </a:lnSpc>
              <a:spcBef>
                <a:spcPts val="400"/>
              </a:spcBef>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professionelle Zahnreinigung</a:t>
            </a:r>
          </a:p>
          <a:p>
            <a:pPr marL="673100" indent="-444500" algn="l" defTabSz="449580">
              <a:lnSpc>
                <a:spcPct val="120000"/>
              </a:lnSpc>
              <a:spcBef>
                <a:spcPts val="400"/>
              </a:spcBef>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Mundhygiene-Instruktion und -Motivation</a:t>
            </a:r>
          </a:p>
          <a:p>
            <a:pPr marL="673100" indent="-444500" algn="l" defTabSz="449580">
              <a:lnSpc>
                <a:spcPct val="120000"/>
              </a:lnSpc>
              <a:spcBef>
                <a:spcPts val="400"/>
              </a:spcBef>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Diagnostik</a:t>
            </a:r>
          </a:p>
          <a:p>
            <a:pPr marL="673100" indent="-444500" algn="l" defTabSz="449580">
              <a:lnSpc>
                <a:spcPct val="120000"/>
              </a:lnSpc>
              <a:spcBef>
                <a:spcPts val="400"/>
              </a:spcBef>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Demontage der alten Rekonstruktionen und provisorische Versorgung</a:t>
            </a:r>
          </a:p>
          <a:p>
            <a:pPr algn="l" defTabSz="449580">
              <a:lnSpc>
                <a:spcPct val="120000"/>
              </a:lnSpc>
              <a:spcBef>
                <a:spcPts val="400"/>
              </a:spcBef>
              <a:defRPr sz="2400" b="1">
                <a:latin typeface="Arial"/>
                <a:ea typeface="Arial"/>
                <a:cs typeface="Arial"/>
                <a:sym typeface="Arial"/>
              </a:defRPr>
            </a:pPr>
            <a:r>
              <a:rPr u="sng">
                <a:latin typeface="+mj-lt"/>
                <a:ea typeface="+mj-ea"/>
                <a:cs typeface="+mj-cs"/>
                <a:sym typeface="Gill Sans"/>
              </a:rPr>
              <a:t>Reevaluation und Bestimmung des definitiven Behandlungsplanes</a:t>
            </a:r>
          </a:p>
          <a:p>
            <a:pPr algn="l" defTabSz="449580">
              <a:lnSpc>
                <a:spcPct val="120000"/>
              </a:lnSpc>
              <a:spcBef>
                <a:spcPts val="400"/>
              </a:spcBef>
              <a:defRPr sz="2400" b="1">
                <a:latin typeface="Arial"/>
                <a:ea typeface="Arial"/>
                <a:cs typeface="Arial"/>
                <a:sym typeface="Arial"/>
              </a:defRPr>
            </a:pPr>
            <a:r>
              <a:rPr u="sng">
                <a:latin typeface="+mj-lt"/>
                <a:ea typeface="+mj-ea"/>
                <a:cs typeface="+mj-cs"/>
                <a:sym typeface="Gill Sans"/>
              </a:rPr>
              <a:t>Chirurgische Phase</a:t>
            </a:r>
            <a:endParaRPr>
              <a:latin typeface="+mj-lt"/>
              <a:ea typeface="+mj-ea"/>
              <a:cs typeface="+mj-cs"/>
              <a:sym typeface="Gill Sans"/>
            </a:endParaRPr>
          </a:p>
          <a:p>
            <a:pPr marL="673100" indent="-444500" algn="l" defTabSz="449580">
              <a:lnSpc>
                <a:spcPct val="120000"/>
              </a:lnSpc>
              <a:spcBef>
                <a:spcPts val="400"/>
              </a:spcBef>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Implantationen 23 und 47</a:t>
            </a:r>
          </a:p>
          <a:p>
            <a:pPr marL="673100" indent="-444500" algn="l" defTabSz="449580">
              <a:lnSpc>
                <a:spcPct val="120000"/>
              </a:lnSpc>
              <a:spcBef>
                <a:spcPts val="400"/>
              </a:spcBef>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ev. Kronenverlängerungen</a:t>
            </a:r>
          </a:p>
          <a:p>
            <a:pPr algn="l" defTabSz="449580">
              <a:lnSpc>
                <a:spcPct val="120000"/>
              </a:lnSpc>
              <a:spcBef>
                <a:spcPts val="400"/>
              </a:spcBef>
              <a:defRPr sz="2400" b="1">
                <a:latin typeface="Arial"/>
                <a:ea typeface="Arial"/>
                <a:cs typeface="Arial"/>
                <a:sym typeface="Arial"/>
              </a:defRPr>
            </a:pPr>
            <a:r>
              <a:rPr u="sng">
                <a:latin typeface="+mj-lt"/>
                <a:ea typeface="+mj-ea"/>
                <a:cs typeface="+mj-cs"/>
                <a:sym typeface="Gill Sans"/>
              </a:rPr>
              <a:t>Prothetische Phase</a:t>
            </a:r>
            <a:endParaRPr>
              <a:latin typeface="+mj-lt"/>
              <a:ea typeface="+mj-ea"/>
              <a:cs typeface="+mj-cs"/>
              <a:sym typeface="Gill Sans"/>
            </a:endParaRPr>
          </a:p>
          <a:p>
            <a:pPr marL="673100" indent="-444500" algn="l" defTabSz="449580">
              <a:lnSpc>
                <a:spcPct val="120000"/>
              </a:lnSpc>
              <a:spcBef>
                <a:spcPts val="400"/>
              </a:spcBef>
              <a:buSzPct val="45833"/>
              <a:buFont typeface="Symbol"/>
              <a:buChar char="·"/>
              <a:defRPr sz="2400">
                <a:latin typeface="Gill Sans Light"/>
                <a:ea typeface="Gill Sans Light"/>
                <a:cs typeface="Gill Sans Light"/>
                <a:sym typeface="Gill Sans Light"/>
              </a:defRPr>
            </a:pPr>
            <a:r>
              <a:t>Präparation der Pfeilerzähne</a:t>
            </a:r>
          </a:p>
          <a:p>
            <a:pPr marL="673100" indent="-444500" algn="l" defTabSz="449580">
              <a:lnSpc>
                <a:spcPct val="120000"/>
              </a:lnSpc>
              <a:spcBef>
                <a:spcPts val="400"/>
              </a:spcBef>
              <a:buSzPct val="45833"/>
              <a:buFont typeface="Symbol"/>
              <a:buChar char="·"/>
              <a:defRPr sz="2400">
                <a:latin typeface="Gill Sans Light"/>
                <a:ea typeface="Gill Sans Light"/>
                <a:cs typeface="Gill Sans Light"/>
                <a:sym typeface="Gill Sans Light"/>
              </a:defRPr>
            </a:pPr>
            <a:r>
              <a:t>definitive Abformungen</a:t>
            </a:r>
          </a:p>
          <a:p>
            <a:pPr marL="673100" indent="-444500" algn="l" defTabSz="449580">
              <a:lnSpc>
                <a:spcPct val="120000"/>
              </a:lnSpc>
              <a:spcBef>
                <a:spcPts val="400"/>
              </a:spcBef>
              <a:buSzPct val="45833"/>
              <a:buFont typeface="Symbol"/>
              <a:buChar char="·"/>
              <a:defRPr sz="2400">
                <a:latin typeface="Gill Sans Light"/>
                <a:ea typeface="Gill Sans Light"/>
                <a:cs typeface="Gill Sans Light"/>
                <a:sym typeface="Gill Sans Light"/>
              </a:defRPr>
            </a:pPr>
            <a:r>
              <a:t>Gerüst- und Rohbrand-Einproben</a:t>
            </a:r>
          </a:p>
          <a:p>
            <a:pPr marL="673100" indent="-444500" algn="l" defTabSz="449580">
              <a:lnSpc>
                <a:spcPct val="120000"/>
              </a:lnSpc>
              <a:spcBef>
                <a:spcPts val="400"/>
              </a:spcBef>
              <a:buSzPct val="45833"/>
              <a:buFont typeface="Symbol"/>
              <a:buChar char="·"/>
              <a:defRPr sz="2400">
                <a:latin typeface="Gill Sans Light"/>
                <a:ea typeface="Gill Sans Light"/>
                <a:cs typeface="Gill Sans Light"/>
                <a:sym typeface="Gill Sans Light"/>
              </a:defRPr>
            </a:pPr>
            <a:r>
              <a:t>Abgabe der definitiven prothetischen Arbeit</a:t>
            </a:r>
          </a:p>
          <a:p>
            <a:pPr algn="l" defTabSz="449580">
              <a:lnSpc>
                <a:spcPct val="120000"/>
              </a:lnSpc>
              <a:spcBef>
                <a:spcPts val="400"/>
              </a:spcBef>
              <a:defRPr sz="2400">
                <a:latin typeface="Arial"/>
                <a:ea typeface="Arial"/>
                <a:cs typeface="Arial"/>
                <a:sym typeface="Arial"/>
              </a:defRPr>
            </a:pPr>
            <a:r>
              <a:rPr b="1" u="sng">
                <a:latin typeface="+mj-lt"/>
                <a:ea typeface="+mj-ea"/>
                <a:cs typeface="+mj-cs"/>
                <a:sym typeface="Gill Sans"/>
              </a:rPr>
              <a:t>Erhaltungsphase</a:t>
            </a:r>
          </a:p>
          <a:p>
            <a:pPr marL="673100" indent="-444500" algn="l" defTabSz="449580">
              <a:lnSpc>
                <a:spcPct val="120000"/>
              </a:lnSpc>
              <a:spcBef>
                <a:spcPts val="400"/>
              </a:spcBef>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Jährliche Kontrollen beim Zahnarzt</a:t>
            </a:r>
          </a:p>
          <a:p>
            <a:pPr marL="673100" indent="-444500" algn="l" defTabSz="449580">
              <a:lnSpc>
                <a:spcPct val="120000"/>
              </a:lnSpc>
              <a:spcBef>
                <a:spcPts val="400"/>
              </a:spcBef>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Professionelle Zahnreinigung alle 6 Monate</a:t>
            </a:r>
          </a:p>
          <a:p>
            <a:pPr algn="l" defTabSz="449580">
              <a:lnSpc>
                <a:spcPct val="120000"/>
              </a:lnSpc>
              <a:spcBef>
                <a:spcPts val="400"/>
              </a:spcBef>
              <a:defRPr sz="2400">
                <a:latin typeface="Arial"/>
                <a:ea typeface="Arial"/>
                <a:cs typeface="Arial"/>
                <a:sym typeface="Arial"/>
              </a:defRPr>
            </a:pPr>
            <a:endParaRPr>
              <a:latin typeface="Gill Sans Light"/>
              <a:ea typeface="Gill Sans Light"/>
              <a:cs typeface="Gill Sans Light"/>
              <a:sym typeface="Gill Sans Light"/>
            </a:endParaRPr>
          </a:p>
          <a:p>
            <a:pPr algn="l" defTabSz="449580">
              <a:lnSpc>
                <a:spcPct val="120000"/>
              </a:lnSpc>
              <a:spcBef>
                <a:spcPts val="400"/>
              </a:spcBef>
              <a:defRPr sz="2400" b="1">
                <a:latin typeface="Arial"/>
                <a:ea typeface="Arial"/>
                <a:cs typeface="Arial"/>
                <a:sym typeface="Arial"/>
              </a:defRPr>
            </a:pPr>
            <a:r>
              <a:rPr>
                <a:latin typeface="+mj-lt"/>
                <a:ea typeface="+mj-ea"/>
                <a:cs typeface="+mj-cs"/>
                <a:sym typeface="Gill Sans"/>
              </a:rPr>
              <a:t>KOSTEN: </a:t>
            </a:r>
            <a:r>
              <a:rPr b="0">
                <a:latin typeface="Gill Sans Light"/>
                <a:ea typeface="Gill Sans Light"/>
                <a:cs typeface="Gill Sans Light"/>
                <a:sym typeface="Gill Sans Light"/>
              </a:rPr>
              <a:t>CHF 64’497.- (+/- 15%) gemäss KV, wobei kein Dokumentationsrabatt von 25% berücksichtigt wurde</a:t>
            </a:r>
          </a:p>
        </p:txBody>
      </p:sp>
      <p:sp>
        <p:nvSpPr>
          <p:cNvPr id="458" name="Foliennumm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28</a:t>
            </a:fld>
            <a:endParaRPr/>
          </a:p>
        </p:txBody>
      </p:sp>
      <p:sp>
        <p:nvSpPr>
          <p:cNvPr id="459" name="Falldokumentation 7"/>
          <p:cNvSpPr txBox="1"/>
          <p:nvPr/>
        </p:nvSpPr>
        <p:spPr>
          <a:xfrm>
            <a:off x="12801600" y="177800"/>
            <a:ext cx="3860800" cy="558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r" defTabSz="1270000">
              <a:lnSpc>
                <a:spcPct val="90000"/>
              </a:lnSpc>
              <a:spcBef>
                <a:spcPts val="3300"/>
              </a:spcBef>
              <a:buFont typeface="Gill Sans Light"/>
              <a:tabLst>
                <a:tab pos="5080000" algn="l"/>
                <a:tab pos="5118100" algn="l"/>
              </a:tabLst>
              <a:defRPr sz="3200">
                <a:uFill>
                  <a:solidFill>
                    <a:srgbClr val="000000"/>
                  </a:solidFill>
                </a:uFill>
              </a:defRPr>
            </a:lvl1pPr>
          </a:lstStyle>
          <a:p>
            <a:pPr>
              <a:defRPr>
                <a:latin typeface="Arial"/>
                <a:ea typeface="Arial"/>
                <a:cs typeface="Arial"/>
                <a:sym typeface="Arial"/>
              </a:defRPr>
            </a:pPr>
            <a:r>
              <a:rPr>
                <a:latin typeface="+mj-lt"/>
                <a:ea typeface="+mj-ea"/>
                <a:cs typeface="+mj-cs"/>
                <a:sym typeface="Gill Sans"/>
              </a:rPr>
              <a:t>Falldokumentation 7</a:t>
            </a:r>
          </a:p>
        </p:txBody>
      </p:sp>
    </p:spTree>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1" name="Befund, Besprechung, Diagnostik (25.06. - 10.08.2010)…"/>
          <p:cNvSpPr txBox="1"/>
          <p:nvPr/>
        </p:nvSpPr>
        <p:spPr>
          <a:xfrm>
            <a:off x="882649" y="1887168"/>
            <a:ext cx="22618701" cy="19558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p>
            <a:pPr algn="l" defTabSz="449580">
              <a:spcBef>
                <a:spcPts val="1200"/>
              </a:spcBef>
              <a:defRPr sz="2400" b="1"/>
            </a:pPr>
            <a:r>
              <a:rPr u="sng"/>
              <a:t>Befund, Besprechung, Diagnostik (25.06. - 10.08.2010)</a:t>
            </a:r>
          </a:p>
          <a:p>
            <a:pPr marL="673100" indent="-444500" algn="l" defTabSz="449580">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Erste Beratung und Befundaufnahme</a:t>
            </a:r>
          </a:p>
          <a:p>
            <a:pPr marL="673100" indent="-444500" algn="l" defTabSz="449580">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Besprechung der Behandlungsvarianten und deren Kosten</a:t>
            </a:r>
          </a:p>
          <a:p>
            <a:pPr marL="673100" indent="-444500" algn="l" defTabSz="449580">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Nach Gesichtsbogenregistrat und Bissregistrierung Herstellung des diagnostischen Wax-up’s mit maximaler Lösung (Rekonstruktion bis 2. Molar)</a:t>
            </a:r>
          </a:p>
          <a:p>
            <a:pPr marL="673100" indent="-444500" algn="l" defTabSz="449580">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Kostenrahmen definiert (KV unterschrieben für CHF 64’497.- +/- 15%) </a:t>
            </a:r>
          </a:p>
        </p:txBody>
      </p:sp>
      <p:pic>
        <p:nvPicPr>
          <p:cNvPr id="462" name="header.tiff" descr="header.tiff"/>
          <p:cNvPicPr>
            <a:picLocks noChangeAspect="1"/>
          </p:cNvPicPr>
          <p:nvPr/>
        </p:nvPicPr>
        <p:blipFill>
          <a:blip r:embed="rId2"/>
          <a:stretch>
            <a:fillRect/>
          </a:stretch>
        </p:blipFill>
        <p:spPr>
          <a:xfrm>
            <a:off x="16776700" y="50800"/>
            <a:ext cx="6629400" cy="804594"/>
          </a:xfrm>
          <a:prstGeom prst="rect">
            <a:avLst/>
          </a:prstGeom>
          <a:ln w="12700">
            <a:miter lim="400000"/>
          </a:ln>
        </p:spPr>
      </p:pic>
      <p:sp>
        <p:nvSpPr>
          <p:cNvPr id="463" name="Linien"/>
          <p:cNvSpPr/>
          <p:nvPr/>
        </p:nvSpPr>
        <p:spPr>
          <a:xfrm>
            <a:off x="881003" y="1562100"/>
            <a:ext cx="22607882" cy="0"/>
          </a:xfrm>
          <a:prstGeom prst="line">
            <a:avLst/>
          </a:prstGeom>
          <a:ln w="12700">
            <a:solidFill>
              <a:srgbClr val="000000"/>
            </a:solidFill>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464" name="7. Therapie…"/>
          <p:cNvSpPr txBox="1"/>
          <p:nvPr/>
        </p:nvSpPr>
        <p:spPr>
          <a:xfrm>
            <a:off x="800100" y="165100"/>
            <a:ext cx="6108700" cy="12446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p>
            <a:pPr marL="56270" marR="56270" algn="l" defTabSz="1270000">
              <a:lnSpc>
                <a:spcPct val="50000"/>
              </a:lnSpc>
              <a:spcBef>
                <a:spcPts val="3300"/>
              </a:spcBef>
              <a:buFont typeface="Gill Sans Light"/>
              <a:tabLst>
                <a:tab pos="5080000" algn="l"/>
                <a:tab pos="5118100" algn="l"/>
              </a:tabLst>
              <a:defRPr sz="3200" b="1">
                <a:uFill>
                  <a:solidFill>
                    <a:srgbClr val="000000"/>
                  </a:solidFill>
                </a:uFill>
              </a:defRPr>
            </a:pPr>
            <a:r>
              <a:t>7. Therapie</a:t>
            </a:r>
          </a:p>
          <a:p>
            <a:pPr marL="56270" marR="56270" algn="l" defTabSz="1270000">
              <a:lnSpc>
                <a:spcPct val="50000"/>
              </a:lnSpc>
              <a:spcBef>
                <a:spcPts val="3300"/>
              </a:spcBef>
              <a:buFont typeface="Gill Sans Light"/>
              <a:tabLst>
                <a:tab pos="5080000" algn="l"/>
                <a:tab pos="5118100" algn="l"/>
              </a:tabLst>
              <a:defRPr sz="3200" b="1">
                <a:uFill>
                  <a:solidFill>
                    <a:srgbClr val="000000"/>
                  </a:solidFill>
                </a:uFill>
              </a:defRPr>
            </a:pPr>
            <a:r>
              <a:t>7.1 Vorbehandlung</a:t>
            </a:r>
          </a:p>
        </p:txBody>
      </p:sp>
      <p:sp>
        <p:nvSpPr>
          <p:cNvPr id="465" name="Foliennumm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29</a:t>
            </a:fld>
            <a:endParaRPr/>
          </a:p>
        </p:txBody>
      </p:sp>
      <p:sp>
        <p:nvSpPr>
          <p:cNvPr id="466" name="Falldokumentation 7"/>
          <p:cNvSpPr txBox="1"/>
          <p:nvPr/>
        </p:nvSpPr>
        <p:spPr>
          <a:xfrm>
            <a:off x="12801600" y="177800"/>
            <a:ext cx="3860800" cy="558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r" defTabSz="1270000">
              <a:lnSpc>
                <a:spcPct val="90000"/>
              </a:lnSpc>
              <a:spcBef>
                <a:spcPts val="3300"/>
              </a:spcBef>
              <a:buFont typeface="Gill Sans Light"/>
              <a:tabLst>
                <a:tab pos="5080000" algn="l"/>
                <a:tab pos="5118100" algn="l"/>
              </a:tabLst>
              <a:defRPr sz="3200">
                <a:uFill>
                  <a:solidFill>
                    <a:srgbClr val="000000"/>
                  </a:solidFill>
                </a:uFill>
              </a:defRPr>
            </a:lvl1pPr>
          </a:lstStyle>
          <a:p>
            <a:pPr>
              <a:defRPr>
                <a:latin typeface="Arial"/>
                <a:ea typeface="Arial"/>
                <a:cs typeface="Arial"/>
                <a:sym typeface="Arial"/>
              </a:defRPr>
            </a:pPr>
            <a:r>
              <a:rPr>
                <a:latin typeface="+mj-lt"/>
                <a:ea typeface="+mj-ea"/>
                <a:cs typeface="+mj-cs"/>
                <a:sym typeface="Gill Sans"/>
              </a:rPr>
              <a:t>Falldokumentation 7</a:t>
            </a:r>
          </a:p>
        </p:txBody>
      </p:sp>
      <p:sp>
        <p:nvSpPr>
          <p:cNvPr id="467" name="Initialbehandlung und Hygienephase:…"/>
          <p:cNvSpPr txBox="1"/>
          <p:nvPr/>
        </p:nvSpPr>
        <p:spPr>
          <a:xfrm>
            <a:off x="685800" y="4756150"/>
            <a:ext cx="23698200" cy="11684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l" defTabSz="457200">
              <a:defRPr sz="2400" spc="-10">
                <a:solidFill>
                  <a:srgbClr val="EB0618"/>
                </a:solidFill>
              </a:defRPr>
            </a:pPr>
            <a:r>
              <a:rPr i="1"/>
              <a:t>Initialbehandlung</a:t>
            </a:r>
            <a:r>
              <a:rPr i="1" spc="30"/>
              <a:t> </a:t>
            </a:r>
            <a:r>
              <a:rPr i="1"/>
              <a:t>und</a:t>
            </a:r>
            <a:r>
              <a:rPr i="1" spc="10"/>
              <a:t> </a:t>
            </a:r>
            <a:r>
              <a:rPr i="1"/>
              <a:t>Hygienephase:</a:t>
            </a:r>
            <a:r>
              <a:rPr i="1" spc="40"/>
              <a:t> </a:t>
            </a:r>
          </a:p>
          <a:p>
            <a:pPr algn="l" defTabSz="457200">
              <a:defRPr sz="2400" spc="-10">
                <a:solidFill>
                  <a:srgbClr val="EB0618"/>
                </a:solidFill>
              </a:defRPr>
            </a:pPr>
            <a:r>
              <a:t>hier</a:t>
            </a:r>
            <a:r>
              <a:rPr spc="49"/>
              <a:t> </a:t>
            </a:r>
            <a:r>
              <a:t>werden</a:t>
            </a:r>
            <a:r>
              <a:rPr spc="10"/>
              <a:t> </a:t>
            </a:r>
            <a:r>
              <a:t>die</a:t>
            </a:r>
            <a:r>
              <a:rPr spc="40"/>
              <a:t> </a:t>
            </a:r>
            <a:r>
              <a:t>biologisch</a:t>
            </a:r>
            <a:r>
              <a:rPr spc="10"/>
              <a:t> </a:t>
            </a:r>
            <a:r>
              <a:t>und</a:t>
            </a:r>
            <a:r>
              <a:rPr spc="10"/>
              <a:t> </a:t>
            </a:r>
            <a:r>
              <a:t>technisch</a:t>
            </a:r>
            <a:r>
              <a:rPr spc="10"/>
              <a:t> </a:t>
            </a:r>
            <a:r>
              <a:t>notwendigen</a:t>
            </a:r>
            <a:r>
              <a:rPr spc="670"/>
              <a:t> </a:t>
            </a:r>
            <a:r>
              <a:t>dringlichen</a:t>
            </a:r>
            <a:r>
              <a:rPr spc="240"/>
              <a:t> </a:t>
            </a:r>
            <a:r>
              <a:t>Massnahmen</a:t>
            </a:r>
            <a:r>
              <a:rPr spc="250"/>
              <a:t> </a:t>
            </a:r>
            <a:r>
              <a:t>durchgeführt.</a:t>
            </a:r>
            <a:r>
              <a:rPr spc="240"/>
              <a:t> </a:t>
            </a:r>
            <a:r>
              <a:t>Zudem</a:t>
            </a:r>
            <a:r>
              <a:rPr spc="289"/>
              <a:t> </a:t>
            </a:r>
            <a:r>
              <a:t>werden</a:t>
            </a:r>
            <a:r>
              <a:rPr spc="250"/>
              <a:t> </a:t>
            </a:r>
            <a:r>
              <a:t>die</a:t>
            </a:r>
            <a:r>
              <a:rPr spc="250"/>
              <a:t> </a:t>
            </a:r>
            <a:r>
              <a:t>parodontal</a:t>
            </a:r>
            <a:r>
              <a:rPr spc="230"/>
              <a:t> </a:t>
            </a:r>
            <a:r>
              <a:t>notwendigen</a:t>
            </a:r>
            <a:r>
              <a:rPr spc="250"/>
              <a:t> </a:t>
            </a:r>
            <a:r>
              <a:t>Massnahmen</a:t>
            </a:r>
            <a:r>
              <a:rPr spc="90"/>
              <a:t> </a:t>
            </a:r>
            <a:r>
              <a:t>inkl.</a:t>
            </a:r>
            <a:r>
              <a:rPr spc="100"/>
              <a:t> </a:t>
            </a:r>
            <a:r>
              <a:t>der</a:t>
            </a:r>
            <a:r>
              <a:rPr spc="100"/>
              <a:t> </a:t>
            </a:r>
            <a:r>
              <a:t>Mundhygiene</a:t>
            </a:r>
            <a:r>
              <a:rPr spc="90"/>
              <a:t> </a:t>
            </a:r>
            <a:r>
              <a:t>aufgelistet,</a:t>
            </a:r>
            <a:r>
              <a:rPr spc="100"/>
              <a:t> </a:t>
            </a:r>
          </a:p>
          <a:p>
            <a:pPr algn="l" defTabSz="457200">
              <a:defRPr sz="2400" spc="-10">
                <a:solidFill>
                  <a:srgbClr val="EB0618"/>
                </a:solidFill>
              </a:defRPr>
            </a:pPr>
            <a:r>
              <a:t>die</a:t>
            </a:r>
            <a:r>
              <a:rPr spc="90"/>
              <a:t> </a:t>
            </a:r>
            <a:r>
              <a:t>entweder</a:t>
            </a:r>
            <a:r>
              <a:rPr spc="109"/>
              <a:t> </a:t>
            </a:r>
            <a:r>
              <a:t>selbstständig</a:t>
            </a:r>
            <a:r>
              <a:rPr spc="90"/>
              <a:t> </a:t>
            </a:r>
            <a:r>
              <a:t>oder</a:t>
            </a:r>
            <a:r>
              <a:rPr spc="109"/>
              <a:t> </a:t>
            </a:r>
            <a:r>
              <a:t>in</a:t>
            </a:r>
            <a:r>
              <a:rPr spc="90"/>
              <a:t> </a:t>
            </a:r>
            <a:r>
              <a:t>Zusammenarbeit</a:t>
            </a:r>
            <a:r>
              <a:rPr spc="-100"/>
              <a:t> </a:t>
            </a:r>
            <a:r>
              <a:t>mit</a:t>
            </a:r>
            <a:r>
              <a:rPr spc="-90"/>
              <a:t> </a:t>
            </a:r>
            <a:r>
              <a:t>der</a:t>
            </a:r>
            <a:r>
              <a:rPr spc="-80"/>
              <a:t> </a:t>
            </a:r>
            <a:r>
              <a:t>Dentalhygienikerin</a:t>
            </a:r>
            <a:r>
              <a:rPr spc="-70"/>
              <a:t> </a:t>
            </a:r>
            <a:r>
              <a:t>durchgeführt</a:t>
            </a:r>
            <a:r>
              <a:rPr spc="-80"/>
              <a:t> </a:t>
            </a:r>
            <a:r>
              <a:t>werden.</a:t>
            </a:r>
          </a:p>
        </p:txBody>
      </p:sp>
      <p:sp>
        <p:nvSpPr>
          <p:cNvPr id="468" name="Reevaluation: Nach Herstellung parodontal gesunder Verhältnisse erfolgt eine dentale und parodontale Reevaluation der Restpfeilerzähne, der Implantate, der Mukosa, der Kooperation usw. Die Reevaluation ist der wichtigste Schritt im Rahmen eines kontrolli"/>
          <p:cNvSpPr txBox="1"/>
          <p:nvPr/>
        </p:nvSpPr>
        <p:spPr>
          <a:xfrm>
            <a:off x="698500" y="6642100"/>
            <a:ext cx="23660100" cy="26035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l" defTabSz="457200">
              <a:defRPr sz="2400">
                <a:solidFill>
                  <a:srgbClr val="EB0618"/>
                </a:solidFill>
              </a:defRPr>
            </a:pPr>
            <a:r>
              <a:rPr i="1"/>
              <a:t>Reevaluation: </a:t>
            </a:r>
            <a:r>
              <a:t>Nach Herstellung parodontal gesunder Verhältnisse erfolgt eine dentale und parodontale Reevaluation der Restpfeilerzähne, der Implantate, der Mukosa, der Kooperation usw. </a:t>
            </a:r>
            <a:r>
              <a:rPr b="1"/>
              <a:t>Die</a:t>
            </a:r>
            <a:r>
              <a:rPr b="1" spc="170"/>
              <a:t> </a:t>
            </a:r>
            <a:r>
              <a:rPr b="1"/>
              <a:t>Reevaluation</a:t>
            </a:r>
            <a:r>
              <a:rPr b="1" spc="180"/>
              <a:t> </a:t>
            </a:r>
            <a:r>
              <a:rPr b="1"/>
              <a:t>ist</a:t>
            </a:r>
            <a:r>
              <a:rPr b="1" spc="190"/>
              <a:t> </a:t>
            </a:r>
            <a:r>
              <a:rPr b="1"/>
              <a:t>der</a:t>
            </a:r>
            <a:r>
              <a:rPr b="1" spc="160"/>
              <a:t> </a:t>
            </a:r>
            <a:r>
              <a:rPr b="1"/>
              <a:t>wichtigste</a:t>
            </a:r>
            <a:r>
              <a:rPr b="1" spc="170"/>
              <a:t> </a:t>
            </a:r>
            <a:r>
              <a:rPr b="1"/>
              <a:t>Schritt</a:t>
            </a:r>
            <a:r>
              <a:rPr b="1" spc="180"/>
              <a:t> </a:t>
            </a:r>
            <a:r>
              <a:rPr b="1"/>
              <a:t>im</a:t>
            </a:r>
            <a:r>
              <a:rPr b="1" spc="190"/>
              <a:t> </a:t>
            </a:r>
            <a:r>
              <a:rPr b="1"/>
              <a:t>Rahmen</a:t>
            </a:r>
            <a:r>
              <a:rPr b="1" spc="180"/>
              <a:t> </a:t>
            </a:r>
            <a:r>
              <a:rPr b="1"/>
              <a:t>eines</a:t>
            </a:r>
            <a:r>
              <a:rPr b="1" spc="170"/>
              <a:t> </a:t>
            </a:r>
            <a:r>
              <a:rPr b="1"/>
              <a:t>kontrollierten</a:t>
            </a:r>
            <a:r>
              <a:rPr b="1" spc="20"/>
              <a:t> </a:t>
            </a:r>
            <a:r>
              <a:rPr b="1"/>
              <a:t>Behandlungsablaufes, </a:t>
            </a:r>
            <a:r>
              <a:rPr spc="10"/>
              <a:t>da</a:t>
            </a:r>
            <a:r>
              <a:t> sie</a:t>
            </a:r>
            <a:r>
              <a:rPr spc="10"/>
              <a:t> </a:t>
            </a:r>
            <a:r>
              <a:t>entweder</a:t>
            </a:r>
            <a:r>
              <a:rPr spc="10"/>
              <a:t> </a:t>
            </a:r>
            <a:r>
              <a:t>der</a:t>
            </a:r>
            <a:r>
              <a:rPr spc="30"/>
              <a:t> </a:t>
            </a:r>
            <a:r>
              <a:t>Bestätigung der</a:t>
            </a:r>
            <a:r>
              <a:rPr spc="10"/>
              <a:t> </a:t>
            </a:r>
            <a:r>
              <a:t>initial</a:t>
            </a:r>
            <a:r>
              <a:rPr spc="20"/>
              <a:t> </a:t>
            </a:r>
            <a:r>
              <a:t>geplanten Therapie</a:t>
            </a:r>
            <a:r>
              <a:rPr spc="30"/>
              <a:t> </a:t>
            </a:r>
            <a:r>
              <a:t>dient</a:t>
            </a:r>
            <a:r>
              <a:rPr spc="30"/>
              <a:t> </a:t>
            </a:r>
            <a:r>
              <a:t>(Anfangsbefund</a:t>
            </a:r>
            <a:r>
              <a:rPr spc="30"/>
              <a:t> </a:t>
            </a:r>
            <a:r>
              <a:t>und</a:t>
            </a:r>
            <a:r>
              <a:rPr spc="30"/>
              <a:t> </a:t>
            </a:r>
            <a:r>
              <a:t>damit</a:t>
            </a:r>
            <a:r>
              <a:rPr spc="20"/>
              <a:t> </a:t>
            </a:r>
            <a:r>
              <a:t>Entscheidungsfindung</a:t>
            </a:r>
            <a:r>
              <a:rPr spc="30"/>
              <a:t> </a:t>
            </a:r>
            <a:r>
              <a:t>bei</a:t>
            </a:r>
            <a:r>
              <a:rPr spc="20"/>
              <a:t> </a:t>
            </a:r>
            <a:r>
              <a:t>Behandlungsbeginn</a:t>
            </a:r>
            <a:r>
              <a:rPr spc="40"/>
              <a:t> </a:t>
            </a:r>
            <a:r>
              <a:t>überprüfen</a:t>
            </a:r>
            <a:r>
              <a:rPr spc="209"/>
              <a:t> </a:t>
            </a:r>
            <a:r>
              <a:t>und</a:t>
            </a:r>
            <a:r>
              <a:rPr spc="230"/>
              <a:t> </a:t>
            </a:r>
            <a:r>
              <a:t>bestätigen),</a:t>
            </a:r>
            <a:r>
              <a:rPr spc="240"/>
              <a:t> </a:t>
            </a:r>
            <a:r>
              <a:t>oder</a:t>
            </a:r>
            <a:r>
              <a:rPr spc="250"/>
              <a:t> </a:t>
            </a:r>
            <a:r>
              <a:t>eine</a:t>
            </a:r>
            <a:r>
              <a:rPr spc="220"/>
              <a:t> </a:t>
            </a:r>
            <a:r>
              <a:t>gezielte</a:t>
            </a:r>
            <a:r>
              <a:rPr spc="230"/>
              <a:t> </a:t>
            </a:r>
            <a:r>
              <a:t>Umplanung</a:t>
            </a:r>
            <a:r>
              <a:rPr spc="230"/>
              <a:t> </a:t>
            </a:r>
            <a:r>
              <a:t>erlaubt</a:t>
            </a:r>
            <a:r>
              <a:rPr spc="220"/>
              <a:t> </a:t>
            </a:r>
            <a:r>
              <a:t>(bei</a:t>
            </a:r>
            <a:r>
              <a:rPr spc="230"/>
              <a:t> </a:t>
            </a:r>
            <a:r>
              <a:t>veränderten</a:t>
            </a:r>
            <a:r>
              <a:rPr spc="230"/>
              <a:t> </a:t>
            </a:r>
            <a:r>
              <a:t>Verhältnissen</a:t>
            </a:r>
            <a:r>
              <a:rPr spc="870"/>
              <a:t> </a:t>
            </a:r>
            <a:r>
              <a:t>neue,</a:t>
            </a:r>
            <a:r>
              <a:rPr spc="-30"/>
              <a:t> </a:t>
            </a:r>
            <a:r>
              <a:t>begründete</a:t>
            </a:r>
            <a:r>
              <a:rPr spc="-20"/>
              <a:t> </a:t>
            </a:r>
            <a:r>
              <a:t>Entschlussfassung</a:t>
            </a:r>
            <a:r>
              <a:rPr spc="-20"/>
              <a:t> </a:t>
            </a:r>
            <a:r>
              <a:t>formulieren). Sie wird deshalb in einfachen Fällen</a:t>
            </a:r>
            <a:r>
              <a:rPr spc="-20"/>
              <a:t> </a:t>
            </a:r>
            <a:r>
              <a:t>mindestens</a:t>
            </a:r>
            <a:r>
              <a:rPr spc="40"/>
              <a:t> </a:t>
            </a:r>
            <a:r>
              <a:t>nach</a:t>
            </a:r>
            <a:r>
              <a:rPr spc="20"/>
              <a:t> </a:t>
            </a:r>
            <a:r>
              <a:t>der</a:t>
            </a:r>
            <a:r>
              <a:rPr spc="10"/>
              <a:t> </a:t>
            </a:r>
            <a:r>
              <a:t>Initial-</a:t>
            </a:r>
            <a:r>
              <a:rPr spc="10"/>
              <a:t> </a:t>
            </a:r>
            <a:r>
              <a:t>bzw.</a:t>
            </a:r>
            <a:r>
              <a:rPr spc="30"/>
              <a:t> </a:t>
            </a:r>
            <a:r>
              <a:t>Vorbehandlung,</a:t>
            </a:r>
            <a:r>
              <a:rPr spc="40"/>
              <a:t> </a:t>
            </a:r>
            <a:r>
              <a:t>in</a:t>
            </a:r>
            <a:r>
              <a:rPr spc="20"/>
              <a:t> </a:t>
            </a:r>
            <a:r>
              <a:t>komplexen</a:t>
            </a:r>
            <a:r>
              <a:rPr spc="20"/>
              <a:t> </a:t>
            </a:r>
            <a:r>
              <a:t>Fällen mehrmals</a:t>
            </a:r>
            <a:r>
              <a:rPr spc="30"/>
              <a:t> </a:t>
            </a:r>
            <a:r>
              <a:t>(z.B. letztmals</a:t>
            </a:r>
            <a:r>
              <a:rPr spc="769"/>
              <a:t> </a:t>
            </a:r>
            <a:r>
              <a:t>vor</a:t>
            </a:r>
            <a:r>
              <a:rPr spc="-100"/>
              <a:t> </a:t>
            </a:r>
            <a:r>
              <a:t>der</a:t>
            </a:r>
            <a:r>
              <a:rPr spc="-90"/>
              <a:t> </a:t>
            </a:r>
            <a:r>
              <a:t>definitiven</a:t>
            </a:r>
            <a:r>
              <a:rPr spc="-80"/>
              <a:t> </a:t>
            </a:r>
            <a:r>
              <a:t>Abformung)</a:t>
            </a:r>
            <a:r>
              <a:rPr spc="-90"/>
              <a:t> </a:t>
            </a:r>
            <a:r>
              <a:t>durchgeführt.</a:t>
            </a:r>
          </a:p>
          <a:p>
            <a:pPr algn="l" defTabSz="457200">
              <a:defRPr sz="2400" spc="-10">
                <a:solidFill>
                  <a:srgbClr val="EB0618"/>
                </a:solidFill>
                <a:latin typeface="Calibri"/>
                <a:ea typeface="Calibri"/>
                <a:cs typeface="Calibri"/>
                <a:sym typeface="Calibri"/>
              </a:defRPr>
            </a:pPr>
            <a:r>
              <a:rPr>
                <a:latin typeface="+mj-lt"/>
                <a:ea typeface="+mj-ea"/>
                <a:cs typeface="+mj-cs"/>
                <a:sym typeface="Gill Sans"/>
              </a:rPr>
              <a:t>Zur Reevaluation</a:t>
            </a:r>
            <a:r>
              <a:rPr spc="10">
                <a:latin typeface="+mj-lt"/>
                <a:ea typeface="+mj-ea"/>
                <a:cs typeface="+mj-cs"/>
                <a:sym typeface="Gill Sans"/>
              </a:rPr>
              <a:t> </a:t>
            </a:r>
            <a:r>
              <a:rPr>
                <a:latin typeface="+mj-lt"/>
                <a:ea typeface="+mj-ea"/>
                <a:cs typeface="+mj-cs"/>
                <a:sym typeface="Gill Sans"/>
              </a:rPr>
              <a:t>gehören</a:t>
            </a:r>
            <a:r>
              <a:rPr spc="40">
                <a:latin typeface="+mj-lt"/>
                <a:ea typeface="+mj-ea"/>
                <a:cs typeface="+mj-cs"/>
                <a:sym typeface="Gill Sans"/>
              </a:rPr>
              <a:t> </a:t>
            </a:r>
            <a:r>
              <a:rPr>
                <a:latin typeface="+mj-lt"/>
                <a:ea typeface="+mj-ea"/>
                <a:cs typeface="+mj-cs"/>
                <a:sym typeface="Gill Sans"/>
              </a:rPr>
              <a:t>neben</a:t>
            </a:r>
            <a:r>
              <a:rPr spc="10">
                <a:latin typeface="+mj-lt"/>
                <a:ea typeface="+mj-ea"/>
                <a:cs typeface="+mj-cs"/>
                <a:sym typeface="Gill Sans"/>
              </a:rPr>
              <a:t> </a:t>
            </a:r>
            <a:r>
              <a:rPr>
                <a:latin typeface="+mj-lt"/>
                <a:ea typeface="+mj-ea"/>
                <a:cs typeface="+mj-cs"/>
                <a:sym typeface="Gill Sans"/>
              </a:rPr>
              <a:t>biologischen</a:t>
            </a:r>
            <a:r>
              <a:rPr spc="10">
                <a:latin typeface="+mj-lt"/>
                <a:ea typeface="+mj-ea"/>
                <a:cs typeface="+mj-cs"/>
                <a:sym typeface="Gill Sans"/>
              </a:rPr>
              <a:t> </a:t>
            </a:r>
            <a:r>
              <a:rPr>
                <a:latin typeface="+mj-lt"/>
                <a:ea typeface="+mj-ea"/>
                <a:cs typeface="+mj-cs"/>
                <a:sym typeface="Gill Sans"/>
              </a:rPr>
              <a:t>Aspekten</a:t>
            </a:r>
            <a:r>
              <a:rPr spc="20">
                <a:latin typeface="+mj-lt"/>
                <a:ea typeface="+mj-ea"/>
                <a:cs typeface="+mj-cs"/>
                <a:sym typeface="Gill Sans"/>
              </a:rPr>
              <a:t> </a:t>
            </a:r>
            <a:r>
              <a:rPr>
                <a:latin typeface="+mj-lt"/>
                <a:ea typeface="+mj-ea"/>
                <a:cs typeface="+mj-cs"/>
                <a:sym typeface="Gill Sans"/>
              </a:rPr>
              <a:t>auch</a:t>
            </a:r>
            <a:r>
              <a:rPr spc="10">
                <a:latin typeface="+mj-lt"/>
                <a:ea typeface="+mj-ea"/>
                <a:cs typeface="+mj-cs"/>
                <a:sym typeface="Gill Sans"/>
              </a:rPr>
              <a:t> </a:t>
            </a:r>
            <a:r>
              <a:rPr>
                <a:latin typeface="+mj-lt"/>
                <a:ea typeface="+mj-ea"/>
                <a:cs typeface="+mj-cs"/>
                <a:sym typeface="Gill Sans"/>
              </a:rPr>
              <a:t>die rekonstruktiv bedeutungsvollen</a:t>
            </a:r>
            <a:r>
              <a:rPr spc="499">
                <a:latin typeface="+mj-lt"/>
                <a:ea typeface="+mj-ea"/>
                <a:cs typeface="+mj-cs"/>
                <a:sym typeface="Gill Sans"/>
              </a:rPr>
              <a:t> </a:t>
            </a:r>
            <a:r>
              <a:rPr>
                <a:latin typeface="+mj-lt"/>
                <a:ea typeface="+mj-ea"/>
                <a:cs typeface="+mj-cs"/>
                <a:sym typeface="Gill Sans"/>
              </a:rPr>
              <a:t>funktionellen</a:t>
            </a:r>
            <a:r>
              <a:rPr spc="539">
                <a:latin typeface="+mj-lt"/>
                <a:ea typeface="+mj-ea"/>
                <a:cs typeface="+mj-cs"/>
                <a:sym typeface="Gill Sans"/>
              </a:rPr>
              <a:t> </a:t>
            </a:r>
            <a:r>
              <a:rPr>
                <a:latin typeface="+mj-lt"/>
                <a:ea typeface="+mj-ea"/>
                <a:cs typeface="+mj-cs"/>
                <a:sym typeface="Gill Sans"/>
              </a:rPr>
              <a:t>(Schmerzfreiheit bzw. -kontrolle,</a:t>
            </a:r>
            <a:r>
              <a:rPr spc="539">
                <a:latin typeface="+mj-lt"/>
                <a:ea typeface="+mj-ea"/>
                <a:cs typeface="+mj-cs"/>
                <a:sym typeface="Gill Sans"/>
              </a:rPr>
              <a:t> </a:t>
            </a:r>
            <a:r>
              <a:rPr>
                <a:latin typeface="+mj-lt"/>
                <a:ea typeface="+mj-ea"/>
                <a:cs typeface="+mj-cs"/>
                <a:sym typeface="Gill Sans"/>
              </a:rPr>
              <a:t>Kontrolle</a:t>
            </a:r>
            <a:r>
              <a:rPr spc="529">
                <a:latin typeface="+mj-lt"/>
                <a:ea typeface="+mj-ea"/>
                <a:cs typeface="+mj-cs"/>
                <a:sym typeface="Gill Sans"/>
              </a:rPr>
              <a:t> </a:t>
            </a:r>
            <a:r>
              <a:rPr>
                <a:latin typeface="+mj-lt"/>
                <a:ea typeface="+mj-ea"/>
                <a:cs typeface="+mj-cs"/>
                <a:sym typeface="Gill Sans"/>
              </a:rPr>
              <a:t>der</a:t>
            </a:r>
            <a:r>
              <a:rPr spc="550">
                <a:latin typeface="+mj-lt"/>
                <a:ea typeface="+mj-ea"/>
                <a:cs typeface="+mj-cs"/>
                <a:sym typeface="Gill Sans"/>
              </a:rPr>
              <a:t> </a:t>
            </a:r>
            <a:r>
              <a:rPr>
                <a:latin typeface="+mj-lt"/>
                <a:ea typeface="+mj-ea"/>
                <a:cs typeface="+mj-cs"/>
                <a:sym typeface="Gill Sans"/>
              </a:rPr>
              <a:t>intermaxillären</a:t>
            </a:r>
            <a:r>
              <a:rPr spc="529">
                <a:latin typeface="+mj-lt"/>
                <a:ea typeface="+mj-ea"/>
                <a:cs typeface="+mj-cs"/>
                <a:sym typeface="Gill Sans"/>
              </a:rPr>
              <a:t> </a:t>
            </a:r>
            <a:r>
              <a:rPr>
                <a:latin typeface="+mj-lt"/>
                <a:ea typeface="+mj-ea"/>
                <a:cs typeface="+mj-cs"/>
                <a:sym typeface="Gill Sans"/>
              </a:rPr>
              <a:t>Beziehung, Pfeilersituation</a:t>
            </a:r>
            <a:r>
              <a:rPr spc="539">
                <a:latin typeface="+mj-lt"/>
                <a:ea typeface="+mj-ea"/>
                <a:cs typeface="+mj-cs"/>
                <a:sym typeface="Gill Sans"/>
              </a:rPr>
              <a:t> </a:t>
            </a:r>
            <a:r>
              <a:rPr>
                <a:latin typeface="+mj-lt"/>
                <a:ea typeface="+mj-ea"/>
                <a:cs typeface="+mj-cs"/>
                <a:sym typeface="Gill Sans"/>
              </a:rPr>
              <a:t>usw.)</a:t>
            </a:r>
            <a:r>
              <a:rPr spc="550">
                <a:latin typeface="+mj-lt"/>
                <a:ea typeface="+mj-ea"/>
                <a:cs typeface="+mj-cs"/>
                <a:sym typeface="Gill Sans"/>
              </a:rPr>
              <a:t> </a:t>
            </a:r>
            <a:r>
              <a:rPr>
                <a:latin typeface="+mj-lt"/>
                <a:ea typeface="+mj-ea"/>
                <a:cs typeface="+mj-cs"/>
                <a:sym typeface="Gill Sans"/>
              </a:rPr>
              <a:t>und</a:t>
            </a:r>
            <a:r>
              <a:rPr spc="950">
                <a:latin typeface="+mj-lt"/>
                <a:ea typeface="+mj-ea"/>
                <a:cs typeface="+mj-cs"/>
                <a:sym typeface="Gill Sans"/>
              </a:rPr>
              <a:t> </a:t>
            </a:r>
            <a:r>
              <a:rPr>
                <a:latin typeface="+mj-lt"/>
                <a:ea typeface="+mj-ea"/>
                <a:cs typeface="+mj-cs"/>
                <a:sym typeface="Gill Sans"/>
              </a:rPr>
              <a:t>ästhetischen</a:t>
            </a:r>
            <a:r>
              <a:rPr spc="259">
                <a:latin typeface="+mj-lt"/>
                <a:ea typeface="+mj-ea"/>
                <a:cs typeface="+mj-cs"/>
                <a:sym typeface="Gill Sans"/>
              </a:rPr>
              <a:t> </a:t>
            </a:r>
            <a:r>
              <a:rPr>
                <a:latin typeface="+mj-lt"/>
                <a:ea typeface="+mj-ea"/>
                <a:cs typeface="+mj-cs"/>
                <a:sym typeface="Gill Sans"/>
              </a:rPr>
              <a:t>Aspekte</a:t>
            </a:r>
            <a:r>
              <a:rPr spc="250">
                <a:latin typeface="+mj-lt"/>
                <a:ea typeface="+mj-ea"/>
                <a:cs typeface="+mj-cs"/>
                <a:sym typeface="Gill Sans"/>
              </a:rPr>
              <a:t> </a:t>
            </a:r>
            <a:r>
              <a:rPr>
                <a:latin typeface="+mj-lt"/>
                <a:ea typeface="+mj-ea"/>
                <a:cs typeface="+mj-cs"/>
                <a:sym typeface="Gill Sans"/>
              </a:rPr>
              <a:t>(Provisorische</a:t>
            </a:r>
            <a:r>
              <a:rPr spc="240">
                <a:latin typeface="+mj-lt"/>
                <a:ea typeface="+mj-ea"/>
                <a:cs typeface="+mj-cs"/>
                <a:sym typeface="Gill Sans"/>
              </a:rPr>
              <a:t> </a:t>
            </a:r>
            <a:r>
              <a:rPr>
                <a:latin typeface="+mj-lt"/>
                <a:ea typeface="+mj-ea"/>
                <a:cs typeface="+mj-cs"/>
                <a:sym typeface="Gill Sans"/>
              </a:rPr>
              <a:t>Versorgung,</a:t>
            </a:r>
            <a:r>
              <a:rPr spc="269">
                <a:latin typeface="+mj-lt"/>
                <a:ea typeface="+mj-ea"/>
                <a:cs typeface="+mj-cs"/>
                <a:sym typeface="Gill Sans"/>
              </a:rPr>
              <a:t> </a:t>
            </a:r>
            <a:r>
              <a:rPr>
                <a:latin typeface="+mj-lt"/>
                <a:ea typeface="+mj-ea"/>
                <a:cs typeface="+mj-cs"/>
                <a:sym typeface="Gill Sans"/>
              </a:rPr>
              <a:t>plastisches</a:t>
            </a:r>
            <a:r>
              <a:rPr spc="220">
                <a:latin typeface="+mj-lt"/>
                <a:ea typeface="+mj-ea"/>
                <a:cs typeface="+mj-cs"/>
                <a:sym typeface="Gill Sans"/>
              </a:rPr>
              <a:t> </a:t>
            </a:r>
            <a:r>
              <a:rPr>
                <a:latin typeface="+mj-lt"/>
                <a:ea typeface="+mj-ea"/>
                <a:cs typeface="+mj-cs"/>
                <a:sym typeface="Gill Sans"/>
              </a:rPr>
              <a:t>Weichteilmanagement</a:t>
            </a:r>
            <a:r>
              <a:rPr spc="240">
                <a:latin typeface="+mj-lt"/>
                <a:ea typeface="+mj-ea"/>
                <a:cs typeface="+mj-cs"/>
                <a:sym typeface="Gill Sans"/>
              </a:rPr>
              <a:t> </a:t>
            </a:r>
            <a:r>
              <a:rPr>
                <a:latin typeface="+mj-lt"/>
                <a:ea typeface="+mj-ea"/>
                <a:cs typeface="+mj-cs"/>
                <a:sym typeface="Gill Sans"/>
              </a:rPr>
              <a:t>usw.)</a:t>
            </a:r>
            <a:r>
              <a:rPr spc="790">
                <a:latin typeface="+mj-lt"/>
                <a:ea typeface="+mj-ea"/>
                <a:cs typeface="+mj-cs"/>
                <a:sym typeface="Gill Sans"/>
              </a:rPr>
              <a:t> </a:t>
            </a:r>
            <a:r>
              <a:rPr>
                <a:latin typeface="+mj-lt"/>
                <a:ea typeface="+mj-ea"/>
                <a:cs typeface="+mj-cs"/>
                <a:sym typeface="Gill Sans"/>
              </a:rPr>
              <a:t>dazu</a:t>
            </a:r>
            <a:r>
              <a:rPr spc="-80">
                <a:latin typeface="+mj-lt"/>
                <a:ea typeface="+mj-ea"/>
                <a:cs typeface="+mj-cs"/>
                <a:sym typeface="Gill Sans"/>
              </a:rPr>
              <a:t>.</a:t>
            </a:r>
          </a:p>
        </p:txBody>
      </p:sp>
      <p:sp>
        <p:nvSpPr>
          <p:cNvPr id="469" name="Vorbehandlung: hier werden die chirurgisch (implantologisch), parodontal und konservierend notwendigen Massnahmen aufgelistet, die entweder selbstständig oder in Kooperation mit andern Fachkollegen durchgeführt werden. Zudem, endodontische, kieferorthopä"/>
          <p:cNvSpPr txBox="1"/>
          <p:nvPr/>
        </p:nvSpPr>
        <p:spPr>
          <a:xfrm>
            <a:off x="635000" y="10274300"/>
            <a:ext cx="24384000" cy="19939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l" defTabSz="457200">
              <a:defRPr sz="2400">
                <a:solidFill>
                  <a:srgbClr val="EB0618"/>
                </a:solidFill>
              </a:defRPr>
            </a:pPr>
            <a:r>
              <a:rPr i="1"/>
              <a:t>Vorbehandlung</a:t>
            </a:r>
            <a:r>
              <a:t>: hier werden die chirurgisch (implantologisch), parodontal und konservierend notwendigen Massnahmen aufgelistet, die entweder selbstständig oder in Kooperation mit andern Fachkollegen durchgeführt werden. Zudem, endodontische, kieferorthopädische, provisorische Versorgung usw. Massnahmen festlegen. Eine Reevaluation findet in jedem Fall nach der Vorbehandlung bzw. vor der definitiven Abformung statt und umfasst den dentalen (mit Sensibilitätstest) und parodontalen Befund, falls erforderlich auch Röntgenbilder.</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5" name="header.tiff" descr="header.tiff"/>
          <p:cNvPicPr>
            <a:picLocks noChangeAspect="1"/>
          </p:cNvPicPr>
          <p:nvPr/>
        </p:nvPicPr>
        <p:blipFill>
          <a:blip r:embed="rId2"/>
          <a:stretch>
            <a:fillRect/>
          </a:stretch>
        </p:blipFill>
        <p:spPr>
          <a:xfrm>
            <a:off x="16776700" y="50800"/>
            <a:ext cx="6629400" cy="804594"/>
          </a:xfrm>
          <a:prstGeom prst="rect">
            <a:avLst/>
          </a:prstGeom>
          <a:ln w="12700">
            <a:miter lim="400000"/>
          </a:ln>
        </p:spPr>
      </p:pic>
      <p:sp>
        <p:nvSpPr>
          <p:cNvPr id="186" name="HINWEISE"/>
          <p:cNvSpPr txBox="1"/>
          <p:nvPr/>
        </p:nvSpPr>
        <p:spPr>
          <a:xfrm>
            <a:off x="800100" y="165100"/>
            <a:ext cx="11645900" cy="584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l" defTabSz="1270000">
              <a:lnSpc>
                <a:spcPct val="90000"/>
              </a:lnSpc>
              <a:spcBef>
                <a:spcPts val="3300"/>
              </a:spcBef>
              <a:buFont typeface="Gill Sans Light"/>
              <a:tabLst>
                <a:tab pos="5080000" algn="l"/>
                <a:tab pos="5118100" algn="l"/>
              </a:tabLst>
              <a:defRPr sz="3200" b="1">
                <a:uFill>
                  <a:solidFill>
                    <a:srgbClr val="000000"/>
                  </a:solidFill>
                </a:uFill>
              </a:defRPr>
            </a:lvl1pPr>
          </a:lstStyle>
          <a:p>
            <a:r>
              <a:t>HINWEISE</a:t>
            </a:r>
          </a:p>
        </p:txBody>
      </p:sp>
      <p:sp>
        <p:nvSpPr>
          <p:cNvPr id="187" name="Linien"/>
          <p:cNvSpPr/>
          <p:nvPr/>
        </p:nvSpPr>
        <p:spPr>
          <a:xfrm>
            <a:off x="842903" y="990600"/>
            <a:ext cx="22607882" cy="0"/>
          </a:xfrm>
          <a:prstGeom prst="line">
            <a:avLst/>
          </a:prstGeom>
          <a:ln w="12700">
            <a:solidFill>
              <a:srgbClr val="000000"/>
            </a:solidFill>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188" name="Falldokumentation N° x"/>
          <p:cNvSpPr txBox="1"/>
          <p:nvPr/>
        </p:nvSpPr>
        <p:spPr>
          <a:xfrm>
            <a:off x="12192000" y="177800"/>
            <a:ext cx="4470400" cy="558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r" defTabSz="1270000">
              <a:lnSpc>
                <a:spcPct val="90000"/>
              </a:lnSpc>
              <a:spcBef>
                <a:spcPts val="3300"/>
              </a:spcBef>
              <a:buFont typeface="Gill Sans Light"/>
              <a:tabLst>
                <a:tab pos="5080000" algn="l"/>
                <a:tab pos="5118100" algn="l"/>
              </a:tabLst>
              <a:defRPr sz="3200">
                <a:uFill>
                  <a:solidFill>
                    <a:srgbClr val="000000"/>
                  </a:solidFill>
                </a:uFill>
              </a:defRPr>
            </a:lvl1pPr>
          </a:lstStyle>
          <a:p>
            <a:pPr>
              <a:defRPr>
                <a:latin typeface="Arial"/>
                <a:ea typeface="Arial"/>
                <a:cs typeface="Arial"/>
                <a:sym typeface="Arial"/>
              </a:defRPr>
            </a:pPr>
            <a:r>
              <a:rPr>
                <a:latin typeface="+mj-lt"/>
                <a:ea typeface="+mj-ea"/>
                <a:cs typeface="+mj-cs"/>
                <a:sym typeface="Gill Sans"/>
              </a:rPr>
              <a:t>Falldokumentation N° x</a:t>
            </a:r>
          </a:p>
        </p:txBody>
      </p:sp>
      <p:sp>
        <p:nvSpPr>
          <p:cNvPr id="189" name="Terminologie - Fachterminologie wird vorausgesetzt…"/>
          <p:cNvSpPr txBox="1"/>
          <p:nvPr/>
        </p:nvSpPr>
        <p:spPr>
          <a:xfrm>
            <a:off x="888059" y="1827482"/>
            <a:ext cx="22607882" cy="1266503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p>
            <a:pPr marR="40640" algn="l" defTabSz="914400">
              <a:lnSpc>
                <a:spcPct val="120000"/>
              </a:lnSpc>
              <a:defRPr sz="4000" b="1" u="sng">
                <a:solidFill>
                  <a:srgbClr val="FF1209"/>
                </a:solidFill>
                <a:uFill>
                  <a:solidFill>
                    <a:srgbClr val="E32400"/>
                  </a:solidFill>
                </a:uFill>
              </a:defRPr>
            </a:pPr>
            <a:r>
              <a:t>Terminologie - Fachterminologie wird vorausgesetzt</a:t>
            </a:r>
          </a:p>
          <a:p>
            <a:pPr marL="234315" marR="40640" indent="-193675" algn="l" defTabSz="914400">
              <a:lnSpc>
                <a:spcPct val="120000"/>
              </a:lnSpc>
              <a:buSzPct val="100000"/>
              <a:buChar char="•"/>
              <a:defRPr sz="4000">
                <a:solidFill>
                  <a:srgbClr val="FF1209"/>
                </a:solidFill>
                <a:uFill>
                  <a:solidFill>
                    <a:srgbClr val="E32400"/>
                  </a:solidFill>
                </a:uFill>
              </a:defRPr>
            </a:pPr>
            <a:r>
              <a:t> Extraktion (statt „Ziehen“)</a:t>
            </a:r>
          </a:p>
          <a:p>
            <a:pPr marL="234315" marR="40640" indent="-193675" algn="l" defTabSz="914400">
              <a:lnSpc>
                <a:spcPct val="120000"/>
              </a:lnSpc>
              <a:buSzPct val="100000"/>
              <a:buChar char="•"/>
              <a:defRPr sz="4000">
                <a:solidFill>
                  <a:srgbClr val="FF1209"/>
                </a:solidFill>
                <a:uFill>
                  <a:solidFill>
                    <a:srgbClr val="E32400"/>
                  </a:solidFill>
                </a:uFill>
              </a:defRPr>
            </a:pPr>
            <a:r>
              <a:t> Pfeilerzahn (statt „Stumpf“)</a:t>
            </a:r>
          </a:p>
          <a:p>
            <a:pPr marL="234315" marR="40640" indent="-193675" algn="l" defTabSz="914400">
              <a:lnSpc>
                <a:spcPct val="120000"/>
              </a:lnSpc>
              <a:buSzPct val="100000"/>
              <a:buChar char="•"/>
              <a:defRPr sz="4000">
                <a:solidFill>
                  <a:srgbClr val="FF1209"/>
                </a:solidFill>
                <a:uFill>
                  <a:solidFill>
                    <a:srgbClr val="E32400"/>
                  </a:solidFill>
                </a:uFill>
              </a:defRPr>
            </a:pPr>
            <a:r>
              <a:t> endodontisch (statt „endodontal“)</a:t>
            </a:r>
          </a:p>
          <a:p>
            <a:pPr marL="234315" marR="40640" indent="-193675" algn="l" defTabSz="914400">
              <a:lnSpc>
                <a:spcPct val="120000"/>
              </a:lnSpc>
              <a:buSzPct val="100000"/>
              <a:buChar char="•"/>
              <a:defRPr sz="4000">
                <a:solidFill>
                  <a:srgbClr val="FF1209"/>
                </a:solidFill>
                <a:uFill>
                  <a:solidFill>
                    <a:srgbClr val="E32400"/>
                  </a:solidFill>
                </a:uFill>
              </a:defRPr>
            </a:pPr>
            <a:r>
              <a:t> Wurzelkanalbehandlung (statt „Wurzelbehandlung“)</a:t>
            </a:r>
          </a:p>
          <a:p>
            <a:pPr marL="234315" marR="40640" indent="-193675" algn="l" defTabSz="914400">
              <a:lnSpc>
                <a:spcPct val="120000"/>
              </a:lnSpc>
              <a:buSzPct val="100000"/>
              <a:buChar char="•"/>
              <a:defRPr sz="4000">
                <a:solidFill>
                  <a:srgbClr val="FF1209"/>
                </a:solidFill>
                <a:uFill>
                  <a:solidFill>
                    <a:srgbClr val="E32400"/>
                  </a:solidFill>
                </a:uFill>
              </a:defRPr>
            </a:pPr>
            <a:r>
              <a:t> festsitzend (statt „fix“)</a:t>
            </a:r>
          </a:p>
          <a:p>
            <a:pPr marL="234315" marR="40640" indent="-193675" algn="l" defTabSz="914400">
              <a:lnSpc>
                <a:spcPct val="120000"/>
              </a:lnSpc>
              <a:buSzPct val="100000"/>
              <a:buChar char="•"/>
              <a:defRPr sz="4000">
                <a:solidFill>
                  <a:srgbClr val="FF1209"/>
                </a:solidFill>
                <a:uFill>
                  <a:solidFill>
                    <a:srgbClr val="E32400"/>
                  </a:solidFill>
                </a:uFill>
              </a:defRPr>
            </a:pPr>
            <a:r>
              <a:t> erhöhte Sondierungstiefen (statt „Taschen“)</a:t>
            </a:r>
          </a:p>
          <a:p>
            <a:pPr marL="234315" marR="40640" indent="-193675" algn="l" defTabSz="914400">
              <a:lnSpc>
                <a:spcPct val="120000"/>
              </a:lnSpc>
              <a:buSzPct val="100000"/>
              <a:buChar char="•"/>
              <a:defRPr sz="4000">
                <a:solidFill>
                  <a:srgbClr val="FF1209"/>
                </a:solidFill>
                <a:uFill>
                  <a:solidFill>
                    <a:srgbClr val="E32400"/>
                  </a:solidFill>
                </a:uFill>
              </a:defRPr>
            </a:pPr>
            <a:r>
              <a:t> Kieferrelationsbestimmung vertikal und horizontal (statt „Bissnahme“)</a:t>
            </a:r>
          </a:p>
          <a:p>
            <a:pPr marL="234315" marR="40640" indent="-193675" algn="l" defTabSz="914400">
              <a:lnSpc>
                <a:spcPct val="120000"/>
              </a:lnSpc>
              <a:buSzPct val="100000"/>
              <a:buChar char="•"/>
              <a:defRPr sz="4000">
                <a:solidFill>
                  <a:srgbClr val="FF1209"/>
                </a:solidFill>
                <a:uFill>
                  <a:solidFill>
                    <a:srgbClr val="E32400"/>
                  </a:solidFill>
                </a:uFill>
              </a:defRPr>
            </a:pPr>
            <a:r>
              <a:t> Interkuspidationsposition (IKP)</a:t>
            </a:r>
            <a:r>
              <a:rPr>
                <a:latin typeface="Helvetica"/>
                <a:ea typeface="Helvetica"/>
                <a:cs typeface="Helvetica"/>
                <a:sym typeface="Helvetica"/>
              </a:rPr>
              <a:t> bzw. </a:t>
            </a:r>
            <a:r>
              <a:t>maximale Interkuspidation (MI) (statt „Schlussbiss“)</a:t>
            </a:r>
          </a:p>
          <a:p>
            <a:pPr marL="234315" marR="40640" indent="-193675" algn="l" defTabSz="914400">
              <a:lnSpc>
                <a:spcPct val="120000"/>
              </a:lnSpc>
              <a:buSzPct val="100000"/>
              <a:buChar char="•"/>
              <a:defRPr sz="4000">
                <a:solidFill>
                  <a:srgbClr val="FF1209"/>
                </a:solidFill>
                <a:uFill>
                  <a:solidFill>
                    <a:srgbClr val="E32400"/>
                  </a:solidFill>
                </a:uFill>
              </a:defRPr>
            </a:pPr>
            <a:r>
              <a:t> Vergrösserung der vertikalen Dimension der Okklusion VDO (statt „Bisshebung“)</a:t>
            </a:r>
          </a:p>
          <a:p>
            <a:pPr marL="234315" marR="40640" indent="-193675" algn="l" defTabSz="914400">
              <a:lnSpc>
                <a:spcPct val="120000"/>
              </a:lnSpc>
              <a:buSzPct val="100000"/>
              <a:buChar char="•"/>
              <a:defRPr sz="4000">
                <a:solidFill>
                  <a:srgbClr val="FF1209"/>
                </a:solidFill>
                <a:uFill>
                  <a:solidFill>
                    <a:srgbClr val="E32400"/>
                  </a:solidFill>
                </a:uFill>
              </a:defRPr>
            </a:pPr>
            <a:r>
              <a:t> Ruhelage (statt „Ruheschwebe“)</a:t>
            </a:r>
          </a:p>
          <a:p>
            <a:pPr marL="234315" marR="40640" indent="-193675" algn="l" defTabSz="914400">
              <a:lnSpc>
                <a:spcPct val="120000"/>
              </a:lnSpc>
              <a:buSzPct val="100000"/>
              <a:buChar char="•"/>
              <a:defRPr sz="4000">
                <a:solidFill>
                  <a:srgbClr val="FF1209"/>
                </a:solidFill>
                <a:uFill>
                  <a:solidFill>
                    <a:srgbClr val="E32400"/>
                  </a:solidFill>
                </a:uFill>
              </a:defRPr>
            </a:pPr>
            <a:r>
              <a:t> Freeway space = Interokklusalraum bei habitueller Unterkieferlage</a:t>
            </a:r>
            <a:endParaRPr>
              <a:latin typeface="Helvetica"/>
              <a:ea typeface="Helvetica"/>
              <a:cs typeface="Helvetica"/>
              <a:sym typeface="Helvetica"/>
            </a:endParaRPr>
          </a:p>
          <a:p>
            <a:pPr marL="234315" marR="40640" indent="-193675" algn="l" defTabSz="914400">
              <a:lnSpc>
                <a:spcPct val="120000"/>
              </a:lnSpc>
              <a:buSzPct val="100000"/>
              <a:buChar char="•"/>
              <a:defRPr sz="4000">
                <a:solidFill>
                  <a:srgbClr val="FF1209"/>
                </a:solidFill>
                <a:uFill>
                  <a:solidFill>
                    <a:srgbClr val="E32400"/>
                  </a:solidFill>
                </a:uFill>
              </a:defRPr>
            </a:pPr>
            <a:r>
              <a:rPr>
                <a:latin typeface="Helvetica"/>
                <a:ea typeface="Helvetica"/>
                <a:cs typeface="Helvetica"/>
                <a:sym typeface="Helvetica"/>
              </a:rPr>
              <a:t> </a:t>
            </a:r>
            <a:r>
              <a:t>dynamische</a:t>
            </a:r>
            <a:r>
              <a:rPr>
                <a:latin typeface="Helvetica"/>
                <a:ea typeface="Helvetica"/>
                <a:cs typeface="Helvetica"/>
                <a:sym typeface="Helvetica"/>
              </a:rPr>
              <a:t> </a:t>
            </a:r>
            <a:r>
              <a:t>Okklusion (statt „Artikulation“)</a:t>
            </a:r>
          </a:p>
          <a:p>
            <a:pPr marL="234315" marR="40640" indent="-193675" algn="l" defTabSz="914400">
              <a:lnSpc>
                <a:spcPct val="120000"/>
              </a:lnSpc>
              <a:buSzPct val="100000"/>
              <a:buChar char="•"/>
              <a:defRPr sz="4000">
                <a:solidFill>
                  <a:srgbClr val="FF1209"/>
                </a:solidFill>
                <a:uFill>
                  <a:solidFill>
                    <a:srgbClr val="E32400"/>
                  </a:solidFill>
                </a:uFill>
              </a:defRPr>
            </a:pPr>
            <a:r>
              <a:t> Kieferöffnung (statt „Mundöffnung“)</a:t>
            </a:r>
          </a:p>
          <a:p>
            <a:pPr marL="234315" marR="40640" indent="-193675" algn="l" defTabSz="914400">
              <a:lnSpc>
                <a:spcPct val="120000"/>
              </a:lnSpc>
              <a:buSzPct val="100000"/>
              <a:buChar char="•"/>
              <a:defRPr sz="4000">
                <a:solidFill>
                  <a:srgbClr val="FF1209"/>
                </a:solidFill>
                <a:uFill>
                  <a:solidFill>
                    <a:srgbClr val="E32400"/>
                  </a:solidFill>
                </a:uFill>
              </a:defRPr>
            </a:pPr>
            <a:r>
              <a:t> Zirkonoxid (statt Zirkon)</a:t>
            </a:r>
          </a:p>
          <a:p>
            <a:pPr marR="40640" algn="l" defTabSz="914400">
              <a:lnSpc>
                <a:spcPct val="120000"/>
              </a:lnSpc>
              <a:defRPr sz="4000">
                <a:solidFill>
                  <a:srgbClr val="FF1209"/>
                </a:solidFill>
                <a:uFill>
                  <a:solidFill>
                    <a:srgbClr val="E32400"/>
                  </a:solidFill>
                </a:uFill>
              </a:defRPr>
            </a:pPr>
            <a:endParaRPr/>
          </a:p>
          <a:p>
            <a:pPr algn="l" defTabSz="457200">
              <a:lnSpc>
                <a:spcPct val="120000"/>
              </a:lnSpc>
              <a:defRPr sz="4000">
                <a:solidFill>
                  <a:srgbClr val="FF1209"/>
                </a:solidFill>
              </a:defRPr>
            </a:pPr>
            <a:endParaRPr/>
          </a:p>
        </p:txBody>
      </p:sp>
    </p:spTree>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 name="header.tiff" descr="header.tiff"/>
          <p:cNvPicPr>
            <a:picLocks noChangeAspect="1"/>
          </p:cNvPicPr>
          <p:nvPr/>
        </p:nvPicPr>
        <p:blipFill>
          <a:blip r:embed="rId2"/>
          <a:stretch>
            <a:fillRect/>
          </a:stretch>
        </p:blipFill>
        <p:spPr>
          <a:xfrm>
            <a:off x="16776700" y="50800"/>
            <a:ext cx="6629400" cy="804594"/>
          </a:xfrm>
          <a:prstGeom prst="rect">
            <a:avLst/>
          </a:prstGeom>
          <a:ln w="12700">
            <a:miter lim="400000"/>
          </a:ln>
        </p:spPr>
      </p:pic>
      <p:sp>
        <p:nvSpPr>
          <p:cNvPr id="472" name="Linien"/>
          <p:cNvSpPr/>
          <p:nvPr/>
        </p:nvSpPr>
        <p:spPr>
          <a:xfrm>
            <a:off x="842903" y="990600"/>
            <a:ext cx="22607882" cy="0"/>
          </a:xfrm>
          <a:prstGeom prst="line">
            <a:avLst/>
          </a:prstGeom>
          <a:ln w="12700">
            <a:solidFill>
              <a:srgbClr val="000000"/>
            </a:solidFill>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473" name="7.1 Vorbehandlung"/>
          <p:cNvSpPr txBox="1"/>
          <p:nvPr/>
        </p:nvSpPr>
        <p:spPr>
          <a:xfrm>
            <a:off x="800100" y="165100"/>
            <a:ext cx="12255500" cy="584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l" defTabSz="1270000">
              <a:lnSpc>
                <a:spcPct val="90000"/>
              </a:lnSpc>
              <a:spcBef>
                <a:spcPts val="3300"/>
              </a:spcBef>
              <a:buFont typeface="Gill Sans Light"/>
              <a:tabLst>
                <a:tab pos="5080000" algn="l"/>
                <a:tab pos="5118100" algn="l"/>
              </a:tabLst>
              <a:defRPr sz="3200" b="1">
                <a:uFill>
                  <a:solidFill>
                    <a:srgbClr val="000000"/>
                  </a:solidFill>
                </a:uFill>
              </a:defRPr>
            </a:lvl1pPr>
          </a:lstStyle>
          <a:p>
            <a:r>
              <a:t>7.1 Vorbehandlung</a:t>
            </a:r>
          </a:p>
        </p:txBody>
      </p:sp>
      <p:sp>
        <p:nvSpPr>
          <p:cNvPr id="474" name="Foliennumm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30</a:t>
            </a:fld>
            <a:endParaRPr/>
          </a:p>
        </p:txBody>
      </p:sp>
      <p:sp>
        <p:nvSpPr>
          <p:cNvPr id="475" name="Falldokumentation 7"/>
          <p:cNvSpPr txBox="1"/>
          <p:nvPr/>
        </p:nvSpPr>
        <p:spPr>
          <a:xfrm>
            <a:off x="12801600" y="177800"/>
            <a:ext cx="3860800" cy="558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r" defTabSz="1270000">
              <a:lnSpc>
                <a:spcPct val="90000"/>
              </a:lnSpc>
              <a:spcBef>
                <a:spcPts val="3300"/>
              </a:spcBef>
              <a:buFont typeface="Gill Sans Light"/>
              <a:tabLst>
                <a:tab pos="5080000" algn="l"/>
                <a:tab pos="5118100" algn="l"/>
              </a:tabLst>
              <a:defRPr sz="3200">
                <a:uFill>
                  <a:solidFill>
                    <a:srgbClr val="000000"/>
                  </a:solidFill>
                </a:uFill>
              </a:defRPr>
            </a:lvl1pPr>
          </a:lstStyle>
          <a:p>
            <a:pPr>
              <a:defRPr>
                <a:latin typeface="Arial"/>
                <a:ea typeface="Arial"/>
                <a:cs typeface="Arial"/>
                <a:sym typeface="Arial"/>
              </a:defRPr>
            </a:pPr>
            <a:r>
              <a:rPr>
                <a:latin typeface="+mj-lt"/>
                <a:ea typeface="+mj-ea"/>
                <a:cs typeface="+mj-cs"/>
                <a:sym typeface="Gill Sans"/>
              </a:rPr>
              <a:t>Falldokumentation 7</a:t>
            </a:r>
          </a:p>
        </p:txBody>
      </p:sp>
      <p:sp>
        <p:nvSpPr>
          <p:cNvPr id="476" name="Demontage 3. Quadrant…"/>
          <p:cNvSpPr txBox="1"/>
          <p:nvPr/>
        </p:nvSpPr>
        <p:spPr>
          <a:xfrm>
            <a:off x="882649" y="5122149"/>
            <a:ext cx="22618701" cy="16383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p>
            <a:pPr algn="just" defTabSz="449580">
              <a:lnSpc>
                <a:spcPct val="90000"/>
              </a:lnSpc>
              <a:spcBef>
                <a:spcPts val="800"/>
              </a:spcBef>
              <a:defRPr sz="2400" u="sng">
                <a:latin typeface="Gill Sans SemiBold"/>
                <a:ea typeface="Gill Sans SemiBold"/>
                <a:cs typeface="Gill Sans SemiBold"/>
                <a:sym typeface="Gill Sans SemiBold"/>
              </a:defRPr>
            </a:pPr>
            <a:r>
              <a:t>Demontage 3. Quadrant</a:t>
            </a:r>
          </a:p>
          <a:p>
            <a:pPr marL="533400" indent="-228600" algn="just" defTabSz="449580">
              <a:lnSpc>
                <a:spcPct val="90000"/>
              </a:lnSpc>
              <a:spcBef>
                <a:spcPts val="800"/>
              </a:spcBef>
              <a:buSzPct val="50000"/>
              <a:buChar char="•"/>
              <a:defRPr sz="2400">
                <a:latin typeface="Gill Sans Light"/>
                <a:ea typeface="Gill Sans Light"/>
                <a:cs typeface="Gill Sans Light"/>
                <a:sym typeface="Gill Sans Light"/>
              </a:defRPr>
            </a:pPr>
            <a:r>
              <a:t>Es wurden die Kronen bei 35, 36 und 37 entfernt um die Sekundärkaries zu exkavieren. Anschliessend wurden die Pfeilerzähne mit Komposit aufgebaut, grob präpariert und mit direkten Provisorien versorgt. </a:t>
            </a:r>
          </a:p>
          <a:p>
            <a:pPr marL="533400" indent="-228600" algn="just" defTabSz="449580">
              <a:lnSpc>
                <a:spcPct val="90000"/>
              </a:lnSpc>
              <a:spcBef>
                <a:spcPts val="800"/>
              </a:spcBef>
              <a:buSzPct val="50000"/>
              <a:buChar char="•"/>
              <a:defRPr sz="2400">
                <a:latin typeface="Gill Sans Light"/>
                <a:ea typeface="Gill Sans Light"/>
                <a:cs typeface="Gill Sans Light"/>
                <a:sym typeface="Gill Sans Light"/>
              </a:defRPr>
            </a:pPr>
            <a:r>
              <a:t>Zu einem späteren Zeitpunkt wurde das Goldinlay bei 34 mit der Sekundärkaries entfernt und anschliessend der Zahn mit Komposit aufgebaut.</a:t>
            </a:r>
          </a:p>
        </p:txBody>
      </p:sp>
      <p:sp>
        <p:nvSpPr>
          <p:cNvPr id="477" name="Hygienephase…"/>
          <p:cNvSpPr txBox="1"/>
          <p:nvPr/>
        </p:nvSpPr>
        <p:spPr>
          <a:xfrm>
            <a:off x="870082" y="1125806"/>
            <a:ext cx="22618436" cy="21209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p>
            <a:pPr marL="56270" marR="56270" algn="l" defTabSz="1270000">
              <a:lnSpc>
                <a:spcPct val="50000"/>
              </a:lnSpc>
              <a:spcBef>
                <a:spcPts val="3300"/>
              </a:spcBef>
              <a:buFont typeface="Gill Sans Light"/>
              <a:tabLst>
                <a:tab pos="5080000" algn="l"/>
                <a:tab pos="5118100" algn="l"/>
              </a:tabLst>
              <a:defRPr sz="2400" b="1" u="sng">
                <a:uFill>
                  <a:solidFill>
                    <a:srgbClr val="000000"/>
                  </a:solidFill>
                </a:uFill>
              </a:defRPr>
            </a:pPr>
            <a:r>
              <a:t>Hygienephase</a:t>
            </a:r>
          </a:p>
          <a:p>
            <a:pPr marL="673100" indent="-444500" algn="l" defTabSz="449580">
              <a:buSzPct val="45833"/>
              <a:buFont typeface="Symbol"/>
              <a:buChar char="·"/>
              <a:defRPr sz="2400">
                <a:latin typeface="Gill Sans Light"/>
                <a:ea typeface="Gill Sans Light"/>
                <a:cs typeface="Gill Sans Light"/>
                <a:sym typeface="Gill Sans Light"/>
              </a:defRPr>
            </a:pPr>
            <a:r>
              <a:t>Information Zusammenhang zwischen Mundhygiene und Karies</a:t>
            </a:r>
          </a:p>
          <a:p>
            <a:pPr marL="673100" indent="-444500" algn="l" defTabSz="449580">
              <a:buSzPct val="45833"/>
              <a:buFont typeface="Symbol"/>
              <a:buChar char="·"/>
              <a:defRPr sz="2400">
                <a:latin typeface="Gill Sans Light"/>
                <a:ea typeface="Gill Sans Light"/>
                <a:cs typeface="Gill Sans Light"/>
                <a:sym typeface="Gill Sans Light"/>
              </a:defRPr>
            </a:pPr>
            <a:r>
              <a:t>Instruktion und Motivation Mundhygiene</a:t>
            </a:r>
          </a:p>
          <a:p>
            <a:pPr marL="673100" indent="-444500" algn="l" defTabSz="449580">
              <a:buSzPct val="45833"/>
              <a:buFont typeface="Symbol"/>
              <a:buChar char="·"/>
              <a:defRPr sz="2400">
                <a:latin typeface="Gill Sans Light"/>
                <a:ea typeface="Gill Sans Light"/>
                <a:cs typeface="Gill Sans Light"/>
                <a:sym typeface="Gill Sans Light"/>
              </a:defRPr>
            </a:pPr>
            <a:r>
              <a:t>Zahnreinigung supra- und subgingival</a:t>
            </a:r>
          </a:p>
          <a:p>
            <a:pPr marL="673100" indent="-444500" algn="l" defTabSz="449580">
              <a:buSzPct val="45833"/>
              <a:buFont typeface="Symbol"/>
              <a:buChar char="·"/>
              <a:defRPr sz="2400">
                <a:latin typeface="Gill Sans Light"/>
                <a:ea typeface="Gill Sans Light"/>
                <a:cs typeface="Gill Sans Light"/>
                <a:sym typeface="Gill Sans Light"/>
              </a:defRPr>
            </a:pPr>
            <a:r>
              <a:t>insgesamt waren 4 Sitzungen bei der Dentalhygiene nötig (10.08., 23.08, 20.09., 15.12.2010) </a:t>
            </a:r>
          </a:p>
        </p:txBody>
      </p:sp>
      <p:sp>
        <p:nvSpPr>
          <p:cNvPr id="478" name="Vorbehandlung (23.08.2010 - 21.02.2011)"/>
          <p:cNvSpPr txBox="1"/>
          <p:nvPr/>
        </p:nvSpPr>
        <p:spPr>
          <a:xfrm>
            <a:off x="882782" y="4148451"/>
            <a:ext cx="22618436" cy="4572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l" defTabSz="1270000">
              <a:lnSpc>
                <a:spcPct val="50000"/>
              </a:lnSpc>
              <a:spcBef>
                <a:spcPts val="3300"/>
              </a:spcBef>
              <a:buFont typeface="Gill Sans Light"/>
              <a:tabLst>
                <a:tab pos="5080000" algn="l"/>
                <a:tab pos="5118100" algn="l"/>
              </a:tabLst>
              <a:defRPr sz="2400" b="1" u="sng">
                <a:uFill>
                  <a:solidFill>
                    <a:srgbClr val="000000"/>
                  </a:solidFill>
                </a:uFill>
              </a:defRPr>
            </a:lvl1pPr>
          </a:lstStyle>
          <a:p>
            <a:r>
              <a:t>Vorbehandlung (23.08.2010 - 21.02.2011)</a:t>
            </a:r>
          </a:p>
        </p:txBody>
      </p:sp>
    </p:spTree>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0" name="header.tiff" descr="header.tiff"/>
          <p:cNvPicPr>
            <a:picLocks noChangeAspect="1"/>
          </p:cNvPicPr>
          <p:nvPr/>
        </p:nvPicPr>
        <p:blipFill>
          <a:blip r:embed="rId2"/>
          <a:stretch>
            <a:fillRect/>
          </a:stretch>
        </p:blipFill>
        <p:spPr>
          <a:xfrm>
            <a:off x="16776700" y="50800"/>
            <a:ext cx="6629400" cy="804594"/>
          </a:xfrm>
          <a:prstGeom prst="rect">
            <a:avLst/>
          </a:prstGeom>
          <a:ln w="12700">
            <a:miter lim="400000"/>
          </a:ln>
        </p:spPr>
      </p:pic>
      <p:sp>
        <p:nvSpPr>
          <p:cNvPr id="481" name="Linien"/>
          <p:cNvSpPr/>
          <p:nvPr/>
        </p:nvSpPr>
        <p:spPr>
          <a:xfrm>
            <a:off x="842903" y="990600"/>
            <a:ext cx="22607882" cy="0"/>
          </a:xfrm>
          <a:prstGeom prst="line">
            <a:avLst/>
          </a:prstGeom>
          <a:ln w="12700">
            <a:solidFill>
              <a:srgbClr val="000000"/>
            </a:solidFill>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482" name="Foliennumm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31</a:t>
            </a:fld>
            <a:endParaRPr/>
          </a:p>
        </p:txBody>
      </p:sp>
      <p:sp>
        <p:nvSpPr>
          <p:cNvPr id="483" name="7.1 Vorbehandlung"/>
          <p:cNvSpPr txBox="1"/>
          <p:nvPr/>
        </p:nvSpPr>
        <p:spPr>
          <a:xfrm>
            <a:off x="800100" y="165100"/>
            <a:ext cx="12255500" cy="584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l" defTabSz="1270000">
              <a:lnSpc>
                <a:spcPct val="90000"/>
              </a:lnSpc>
              <a:spcBef>
                <a:spcPts val="3300"/>
              </a:spcBef>
              <a:buFont typeface="Gill Sans Light"/>
              <a:tabLst>
                <a:tab pos="5080000" algn="l"/>
                <a:tab pos="5118100" algn="l"/>
              </a:tabLst>
              <a:defRPr sz="3200" b="1">
                <a:uFill>
                  <a:solidFill>
                    <a:srgbClr val="000000"/>
                  </a:solidFill>
                </a:uFill>
              </a:defRPr>
            </a:lvl1pPr>
          </a:lstStyle>
          <a:p>
            <a:r>
              <a:t>7.1 Vorbehandlung</a:t>
            </a:r>
          </a:p>
        </p:txBody>
      </p:sp>
      <p:sp>
        <p:nvSpPr>
          <p:cNvPr id="484" name="Falldokumentation 7"/>
          <p:cNvSpPr txBox="1"/>
          <p:nvPr/>
        </p:nvSpPr>
        <p:spPr>
          <a:xfrm>
            <a:off x="12801600" y="177800"/>
            <a:ext cx="3860800" cy="558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r" defTabSz="1270000">
              <a:lnSpc>
                <a:spcPct val="90000"/>
              </a:lnSpc>
              <a:spcBef>
                <a:spcPts val="3300"/>
              </a:spcBef>
              <a:buFont typeface="Gill Sans Light"/>
              <a:tabLst>
                <a:tab pos="5080000" algn="l"/>
                <a:tab pos="5118100" algn="l"/>
              </a:tabLst>
              <a:defRPr sz="3200">
                <a:uFill>
                  <a:solidFill>
                    <a:srgbClr val="000000"/>
                  </a:solidFill>
                </a:uFill>
              </a:defRPr>
            </a:lvl1pPr>
          </a:lstStyle>
          <a:p>
            <a:pPr>
              <a:defRPr>
                <a:latin typeface="Arial"/>
                <a:ea typeface="Arial"/>
                <a:cs typeface="Arial"/>
                <a:sym typeface="Arial"/>
              </a:defRPr>
            </a:pPr>
            <a:r>
              <a:rPr>
                <a:latin typeface="+mj-lt"/>
                <a:ea typeface="+mj-ea"/>
                <a:cs typeface="+mj-cs"/>
                <a:sym typeface="Gill Sans"/>
              </a:rPr>
              <a:t>Falldokumentation 7</a:t>
            </a:r>
          </a:p>
        </p:txBody>
      </p:sp>
      <p:sp>
        <p:nvSpPr>
          <p:cNvPr id="485" name="Indirekte Provisorien…"/>
          <p:cNvSpPr txBox="1"/>
          <p:nvPr/>
        </p:nvSpPr>
        <p:spPr>
          <a:xfrm>
            <a:off x="889000" y="1244600"/>
            <a:ext cx="22618700" cy="17399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p>
            <a:pPr algn="just" defTabSz="449580">
              <a:spcBef>
                <a:spcPts val="800"/>
              </a:spcBef>
              <a:defRPr sz="2400" u="sng">
                <a:latin typeface="Gill Sans SemiBold"/>
                <a:ea typeface="Gill Sans SemiBold"/>
                <a:cs typeface="Gill Sans SemiBold"/>
                <a:sym typeface="Gill Sans SemiBold"/>
              </a:defRPr>
            </a:pPr>
            <a:r>
              <a:t>Indirekte Provisorien</a:t>
            </a:r>
          </a:p>
          <a:p>
            <a:pPr marL="228600" indent="-228600" algn="just" defTabSz="449580">
              <a:spcBef>
                <a:spcPts val="800"/>
              </a:spcBef>
              <a:buSzPct val="50000"/>
              <a:buChar char="•"/>
              <a:defRPr sz="2400">
                <a:latin typeface="Gill Sans Light"/>
                <a:ea typeface="Gill Sans Light"/>
                <a:cs typeface="Gill Sans Light"/>
                <a:sym typeface="Gill Sans Light"/>
              </a:defRPr>
            </a:pPr>
            <a:r>
              <a:t>Anhand des Anfangsbefundes (Fotos, Gesichtsbogenregistrat) hatte der ZT ein diagnostisches Wax-up erstellt. Dabei wurde eine Bisserhöhung von 1 mm (im Seitenzahnbereich) durchgeführt. Anhand dieses Wax-up’s wurden Provisorien angefertigt, wobei im 4. Quadranten die Planung gemäss dem Patientenwunsch angepasst wurde.</a:t>
            </a:r>
          </a:p>
          <a:p>
            <a:pPr marL="228600" indent="-228600" algn="just" defTabSz="449580">
              <a:spcBef>
                <a:spcPts val="800"/>
              </a:spcBef>
              <a:buSzPct val="50000"/>
              <a:buChar char="•"/>
              <a:defRPr sz="2400">
                <a:latin typeface="Gill Sans Light"/>
                <a:ea typeface="Gill Sans Light"/>
                <a:cs typeface="Gill Sans Light"/>
                <a:sym typeface="Gill Sans Light"/>
              </a:defRPr>
            </a:pPr>
            <a:r>
              <a:t>Mit der Eingliederung von indirekten Provisorien wurde bereits in dieser Phase ein Teil der prothetischen Phase vorgezogen.</a:t>
            </a:r>
          </a:p>
        </p:txBody>
      </p:sp>
      <p:sp>
        <p:nvSpPr>
          <p:cNvPr id="486" name="Stiftaufbauten 15 und 24…"/>
          <p:cNvSpPr txBox="1"/>
          <p:nvPr/>
        </p:nvSpPr>
        <p:spPr>
          <a:xfrm>
            <a:off x="889000" y="4051300"/>
            <a:ext cx="22618700" cy="12827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p>
            <a:pPr algn="just" defTabSz="449580">
              <a:spcBef>
                <a:spcPts val="800"/>
              </a:spcBef>
              <a:defRPr sz="2400" u="sng">
                <a:latin typeface="Gill Sans SemiBold"/>
                <a:ea typeface="Gill Sans SemiBold"/>
                <a:cs typeface="Gill Sans SemiBold"/>
                <a:sym typeface="Gill Sans SemiBold"/>
              </a:defRPr>
            </a:pPr>
            <a:r>
              <a:t>Stiftaufbauten 15 und 24</a:t>
            </a:r>
          </a:p>
          <a:p>
            <a:pPr marL="215900" indent="-215900" algn="just" defTabSz="449580">
              <a:spcBef>
                <a:spcPts val="800"/>
              </a:spcBef>
              <a:buSzPct val="50000"/>
              <a:buChar char="•"/>
              <a:defRPr sz="2400">
                <a:latin typeface="Gill Sans Light"/>
                <a:ea typeface="Gill Sans Light"/>
                <a:cs typeface="Gill Sans Light"/>
                <a:sym typeface="Gill Sans Light"/>
              </a:defRPr>
            </a:pPr>
            <a:r>
              <a:t>Nach der erfolgreichen Revision der Wurzelkanalbehandlungen durch Dr. Frank Paqué wurden die Pfeilerzähne aufgebaut. Es wurde ein Titanstift gesetzt und der Pfeilerzahn mit Komposit aufgebaut.</a:t>
            </a:r>
          </a:p>
        </p:txBody>
      </p:sp>
    </p:spTree>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8" name="header.tiff" descr="header.tiff"/>
          <p:cNvPicPr>
            <a:picLocks noChangeAspect="1"/>
          </p:cNvPicPr>
          <p:nvPr/>
        </p:nvPicPr>
        <p:blipFill>
          <a:blip r:embed="rId2"/>
          <a:stretch>
            <a:fillRect/>
          </a:stretch>
        </p:blipFill>
        <p:spPr>
          <a:xfrm>
            <a:off x="16776700" y="50800"/>
            <a:ext cx="6629400" cy="804594"/>
          </a:xfrm>
          <a:prstGeom prst="rect">
            <a:avLst/>
          </a:prstGeom>
          <a:ln w="12700">
            <a:miter lim="400000"/>
          </a:ln>
        </p:spPr>
      </p:pic>
      <p:sp>
        <p:nvSpPr>
          <p:cNvPr id="489" name="Linien"/>
          <p:cNvSpPr/>
          <p:nvPr/>
        </p:nvSpPr>
        <p:spPr>
          <a:xfrm>
            <a:off x="842903" y="990600"/>
            <a:ext cx="22607882" cy="0"/>
          </a:xfrm>
          <a:prstGeom prst="line">
            <a:avLst/>
          </a:prstGeom>
          <a:ln w="12700">
            <a:solidFill>
              <a:srgbClr val="000000"/>
            </a:solidFill>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490" name="Parodontale Reevaluation (19.01.2011)…"/>
          <p:cNvSpPr txBox="1"/>
          <p:nvPr/>
        </p:nvSpPr>
        <p:spPr>
          <a:xfrm>
            <a:off x="889000" y="1143000"/>
            <a:ext cx="22606000" cy="1600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l" defTabSz="449580">
              <a:spcBef>
                <a:spcPts val="1200"/>
              </a:spcBef>
              <a:defRPr sz="2400" b="1">
                <a:latin typeface="Arial"/>
                <a:ea typeface="Arial"/>
                <a:cs typeface="Arial"/>
                <a:sym typeface="Arial"/>
              </a:defRPr>
            </a:pPr>
            <a:r>
              <a:rPr u="sng">
                <a:latin typeface="+mj-lt"/>
                <a:ea typeface="+mj-ea"/>
                <a:cs typeface="+mj-cs"/>
                <a:sym typeface="Gill Sans"/>
              </a:rPr>
              <a:t>Parodontale Reevaluation (19.01.2011)</a:t>
            </a:r>
            <a:endParaRPr u="sng">
              <a:solidFill>
                <a:srgbClr val="FF2600"/>
              </a:solidFill>
              <a:latin typeface="+mj-lt"/>
              <a:ea typeface="+mj-ea"/>
              <a:cs typeface="+mj-cs"/>
              <a:sym typeface="Gill Sans"/>
            </a:endParaRPr>
          </a:p>
          <a:p>
            <a:pPr marL="360000" indent="-360000" algn="just" defTabSz="449580">
              <a:buSzPct val="100000"/>
              <a:buChar char="•"/>
              <a:defRPr sz="2400">
                <a:latin typeface="Gill Sans Light"/>
                <a:ea typeface="Gill Sans Light"/>
                <a:cs typeface="Gill Sans Light"/>
                <a:sym typeface="Gill Sans Light"/>
              </a:defRPr>
            </a:pPr>
            <a:r>
              <a:t>BoP 16 %</a:t>
            </a:r>
          </a:p>
          <a:p>
            <a:pPr marL="360000" indent="-360000" algn="just" defTabSz="449580">
              <a:buSzPct val="100000"/>
              <a:buChar char="•"/>
              <a:defRPr sz="2400">
                <a:latin typeface="Gill Sans Light"/>
                <a:ea typeface="Gill Sans Light"/>
                <a:cs typeface="Gill Sans Light"/>
                <a:sym typeface="Gill Sans Light"/>
              </a:defRPr>
            </a:pPr>
            <a:r>
              <a:t>PI 24 %</a:t>
            </a:r>
          </a:p>
          <a:p>
            <a:pPr marL="360000" indent="-360000" algn="just" defTabSz="449580">
              <a:buSzPct val="100000"/>
              <a:buChar char="•"/>
              <a:defRPr sz="2400">
                <a:latin typeface="Gill Sans Light"/>
                <a:ea typeface="Gill Sans Light"/>
                <a:cs typeface="Gill Sans Light"/>
                <a:sym typeface="Gill Sans Light"/>
              </a:defRPr>
            </a:pPr>
            <a:r>
              <a:t>Es waren keine erhöhten Sondierungswerte (&gt;4 mm) vorhanden.</a:t>
            </a:r>
          </a:p>
        </p:txBody>
      </p:sp>
      <p:sp>
        <p:nvSpPr>
          <p:cNvPr id="491" name="Foliennumm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32</a:t>
            </a:fld>
            <a:endParaRPr/>
          </a:p>
        </p:txBody>
      </p:sp>
      <p:sp>
        <p:nvSpPr>
          <p:cNvPr id="492" name="Falldokumentation 7"/>
          <p:cNvSpPr txBox="1"/>
          <p:nvPr/>
        </p:nvSpPr>
        <p:spPr>
          <a:xfrm>
            <a:off x="12801600" y="177800"/>
            <a:ext cx="3860800" cy="558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r" defTabSz="1270000">
              <a:lnSpc>
                <a:spcPct val="90000"/>
              </a:lnSpc>
              <a:spcBef>
                <a:spcPts val="3300"/>
              </a:spcBef>
              <a:buFont typeface="Gill Sans Light"/>
              <a:tabLst>
                <a:tab pos="5080000" algn="l"/>
                <a:tab pos="5118100" algn="l"/>
              </a:tabLst>
              <a:defRPr sz="3200">
                <a:uFill>
                  <a:solidFill>
                    <a:srgbClr val="000000"/>
                  </a:solidFill>
                </a:uFill>
              </a:defRPr>
            </a:lvl1pPr>
          </a:lstStyle>
          <a:p>
            <a:pPr>
              <a:defRPr>
                <a:latin typeface="Arial"/>
                <a:ea typeface="Arial"/>
                <a:cs typeface="Arial"/>
                <a:sym typeface="Arial"/>
              </a:defRPr>
            </a:pPr>
            <a:r>
              <a:rPr>
                <a:latin typeface="+mj-lt"/>
                <a:ea typeface="+mj-ea"/>
                <a:cs typeface="+mj-cs"/>
                <a:sym typeface="Gill Sans"/>
              </a:rPr>
              <a:t>Falldokumentation 7</a:t>
            </a:r>
          </a:p>
        </p:txBody>
      </p:sp>
      <p:sp>
        <p:nvSpPr>
          <p:cNvPr id="493" name="Oberkiefer"/>
          <p:cNvSpPr txBox="1"/>
          <p:nvPr/>
        </p:nvSpPr>
        <p:spPr>
          <a:xfrm>
            <a:off x="2119131" y="3030806"/>
            <a:ext cx="1739901" cy="4572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gn="just" defTabSz="449580">
              <a:defRPr sz="2400"/>
            </a:lvl1pPr>
          </a:lstStyle>
          <a:p>
            <a:pPr>
              <a:defRPr>
                <a:latin typeface="Gill Sans Light"/>
                <a:ea typeface="Gill Sans Light"/>
                <a:cs typeface="Gill Sans Light"/>
                <a:sym typeface="Gill Sans Light"/>
              </a:defRPr>
            </a:pPr>
            <a:r>
              <a:rPr>
                <a:latin typeface="+mj-lt"/>
                <a:ea typeface="+mj-ea"/>
                <a:cs typeface="+mj-cs"/>
                <a:sym typeface="Gill Sans"/>
              </a:rPr>
              <a:t>Oberkiefer</a:t>
            </a:r>
          </a:p>
        </p:txBody>
      </p:sp>
      <p:sp>
        <p:nvSpPr>
          <p:cNvPr id="494" name="Unterkiefer"/>
          <p:cNvSpPr txBox="1"/>
          <p:nvPr/>
        </p:nvSpPr>
        <p:spPr>
          <a:xfrm>
            <a:off x="13665200" y="3028103"/>
            <a:ext cx="1739900" cy="4572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gn="just" defTabSz="449580">
              <a:defRPr sz="2400"/>
            </a:lvl1pPr>
          </a:lstStyle>
          <a:p>
            <a:pPr>
              <a:defRPr>
                <a:latin typeface="Gill Sans Light"/>
                <a:ea typeface="Gill Sans Light"/>
                <a:cs typeface="Gill Sans Light"/>
                <a:sym typeface="Gill Sans Light"/>
              </a:defRPr>
            </a:pPr>
            <a:r>
              <a:rPr>
                <a:latin typeface="+mj-lt"/>
                <a:ea typeface="+mj-ea"/>
                <a:cs typeface="+mj-cs"/>
                <a:sym typeface="Gill Sans"/>
              </a:rPr>
              <a:t>Unterkiefer</a:t>
            </a:r>
          </a:p>
        </p:txBody>
      </p:sp>
      <p:sp>
        <p:nvSpPr>
          <p:cNvPr id="495" name="7.2 Reevaluation"/>
          <p:cNvSpPr txBox="1"/>
          <p:nvPr/>
        </p:nvSpPr>
        <p:spPr>
          <a:xfrm>
            <a:off x="800100" y="165100"/>
            <a:ext cx="12255500" cy="584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l" defTabSz="1270000">
              <a:lnSpc>
                <a:spcPct val="90000"/>
              </a:lnSpc>
              <a:spcBef>
                <a:spcPts val="3300"/>
              </a:spcBef>
              <a:buFont typeface="Gill Sans Light"/>
              <a:tabLst>
                <a:tab pos="5080000" algn="l"/>
                <a:tab pos="5118100" algn="l"/>
              </a:tabLst>
              <a:defRPr sz="3200" b="1">
                <a:uFill>
                  <a:solidFill>
                    <a:srgbClr val="000000"/>
                  </a:solidFill>
                </a:uFill>
              </a:defRPr>
            </a:lvl1pPr>
          </a:lstStyle>
          <a:p>
            <a:r>
              <a:t>7.2 Reevaluation</a:t>
            </a:r>
          </a:p>
        </p:txBody>
      </p:sp>
      <p:pic>
        <p:nvPicPr>
          <p:cNvPr id="496" name="Andersen Reevaluation.pdf" descr="Andersen Reevaluation.pdf"/>
          <p:cNvPicPr>
            <a:picLocks noChangeAspect="1"/>
          </p:cNvPicPr>
          <p:nvPr/>
        </p:nvPicPr>
        <p:blipFill>
          <a:blip r:embed="rId3"/>
          <a:srcRect l="13813" t="16988" r="11389" b="47423"/>
          <a:stretch>
            <a:fillRect/>
          </a:stretch>
        </p:blipFill>
        <p:spPr>
          <a:xfrm>
            <a:off x="514462" y="3384181"/>
            <a:ext cx="11411629" cy="7683607"/>
          </a:xfrm>
          <a:prstGeom prst="rect">
            <a:avLst/>
          </a:prstGeom>
          <a:ln w="12700">
            <a:miter lim="400000"/>
          </a:ln>
        </p:spPr>
      </p:pic>
      <p:pic>
        <p:nvPicPr>
          <p:cNvPr id="497" name="Andersen Reevaluation.pdf" descr="Andersen Reevaluation.pdf"/>
          <p:cNvPicPr>
            <a:picLocks noChangeAspect="1"/>
          </p:cNvPicPr>
          <p:nvPr/>
        </p:nvPicPr>
        <p:blipFill>
          <a:blip r:embed="rId3"/>
          <a:srcRect l="14414" t="54233" r="12434" b="10949"/>
          <a:stretch>
            <a:fillRect/>
          </a:stretch>
        </p:blipFill>
        <p:spPr>
          <a:xfrm>
            <a:off x="12105561" y="3467327"/>
            <a:ext cx="11160353" cy="7517153"/>
          </a:xfrm>
          <a:prstGeom prst="rect">
            <a:avLst/>
          </a:prstGeom>
          <a:ln w="12700">
            <a:miter lim="400000"/>
          </a:ln>
        </p:spPr>
      </p:pic>
    </p:spTree>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9" name="header.tiff" descr="header.tiff"/>
          <p:cNvPicPr>
            <a:picLocks noChangeAspect="1"/>
          </p:cNvPicPr>
          <p:nvPr/>
        </p:nvPicPr>
        <p:blipFill>
          <a:blip r:embed="rId2"/>
          <a:stretch>
            <a:fillRect/>
          </a:stretch>
        </p:blipFill>
        <p:spPr>
          <a:xfrm>
            <a:off x="16776700" y="50800"/>
            <a:ext cx="6629400" cy="804594"/>
          </a:xfrm>
          <a:prstGeom prst="rect">
            <a:avLst/>
          </a:prstGeom>
          <a:ln w="12700">
            <a:miter lim="400000"/>
          </a:ln>
        </p:spPr>
      </p:pic>
      <p:sp>
        <p:nvSpPr>
          <p:cNvPr id="500" name="Linien"/>
          <p:cNvSpPr/>
          <p:nvPr/>
        </p:nvSpPr>
        <p:spPr>
          <a:xfrm>
            <a:off x="842903" y="990600"/>
            <a:ext cx="22607882" cy="0"/>
          </a:xfrm>
          <a:prstGeom prst="line">
            <a:avLst/>
          </a:prstGeom>
          <a:ln w="12700">
            <a:solidFill>
              <a:srgbClr val="000000"/>
            </a:solidFill>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501" name="Foliennumm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33</a:t>
            </a:fld>
            <a:endParaRPr/>
          </a:p>
        </p:txBody>
      </p:sp>
      <p:sp>
        <p:nvSpPr>
          <p:cNvPr id="502" name="Falldokumentation 7"/>
          <p:cNvSpPr txBox="1"/>
          <p:nvPr/>
        </p:nvSpPr>
        <p:spPr>
          <a:xfrm>
            <a:off x="12801600" y="177800"/>
            <a:ext cx="3860800" cy="558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r" defTabSz="1270000">
              <a:lnSpc>
                <a:spcPct val="90000"/>
              </a:lnSpc>
              <a:spcBef>
                <a:spcPts val="3300"/>
              </a:spcBef>
              <a:buFont typeface="Gill Sans Light"/>
              <a:tabLst>
                <a:tab pos="5080000" algn="l"/>
                <a:tab pos="5118100" algn="l"/>
              </a:tabLst>
              <a:defRPr sz="3200">
                <a:uFill>
                  <a:solidFill>
                    <a:srgbClr val="000000"/>
                  </a:solidFill>
                </a:uFill>
              </a:defRPr>
            </a:lvl1pPr>
          </a:lstStyle>
          <a:p>
            <a:pPr>
              <a:defRPr>
                <a:latin typeface="Arial"/>
                <a:ea typeface="Arial"/>
                <a:cs typeface="Arial"/>
                <a:sym typeface="Arial"/>
              </a:defRPr>
            </a:pPr>
            <a:r>
              <a:rPr>
                <a:latin typeface="+mj-lt"/>
                <a:ea typeface="+mj-ea"/>
                <a:cs typeface="+mj-cs"/>
                <a:sym typeface="Gill Sans"/>
              </a:rPr>
              <a:t>Falldokumentation 7</a:t>
            </a:r>
          </a:p>
        </p:txBody>
      </p:sp>
      <p:sp>
        <p:nvSpPr>
          <p:cNvPr id="503" name="Reevaluation des Behandlungsplanes…"/>
          <p:cNvSpPr txBox="1"/>
          <p:nvPr/>
        </p:nvSpPr>
        <p:spPr>
          <a:xfrm>
            <a:off x="869949" y="1244600"/>
            <a:ext cx="22618701" cy="1600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p>
            <a:pPr algn="l" defTabSz="449580">
              <a:spcBef>
                <a:spcPts val="1200"/>
              </a:spcBef>
              <a:defRPr sz="2400" b="1">
                <a:latin typeface="Arial"/>
                <a:ea typeface="Arial"/>
                <a:cs typeface="Arial"/>
                <a:sym typeface="Arial"/>
              </a:defRPr>
            </a:pPr>
            <a:r>
              <a:rPr u="sng">
                <a:latin typeface="+mj-lt"/>
                <a:ea typeface="+mj-ea"/>
                <a:cs typeface="+mj-cs"/>
                <a:sym typeface="Gill Sans"/>
              </a:rPr>
              <a:t>Reevaluation des Behandlungsplanes</a:t>
            </a:r>
          </a:p>
          <a:p>
            <a:pPr marL="360000" indent="-360000" algn="just" defTabSz="449580">
              <a:buSzPct val="100000"/>
              <a:buChar char="•"/>
              <a:defRPr sz="2400">
                <a:latin typeface="Gill Sans Light"/>
                <a:ea typeface="Gill Sans Light"/>
                <a:cs typeface="Gill Sans Light"/>
                <a:sym typeface="Gill Sans Light"/>
              </a:defRPr>
            </a:pPr>
            <a:r>
              <a:t>Mit Ausnahme der Revision der Wurzelkanalbehandlung beim Zahn 45 war die Vorbehandlung planmässig abgeschlossen worden. </a:t>
            </a:r>
          </a:p>
          <a:p>
            <a:pPr marL="360000" indent="-360000" algn="just" defTabSz="449580">
              <a:buSzPct val="100000"/>
              <a:buChar char="•"/>
              <a:defRPr sz="2400">
                <a:latin typeface="Gill Sans Light"/>
                <a:ea typeface="Gill Sans Light"/>
                <a:cs typeface="Gill Sans Light"/>
                <a:sym typeface="Gill Sans Light"/>
              </a:defRPr>
            </a:pPr>
            <a:r>
              <a:t>Der Entscheid für eine Revision der Wurzelkanalbehandlung beim Zahn 45 verzögerte sich, weil sowohl der betreuende Oberarzt PD Dr. Jung als auch der Endo-Spezialist Dr. Frank Paqué zeitlich eingeschränkt waren. Ebenfalls wegen terminlichen Gründen musste die Revision nach der chirurgischen Phase geplant werden.</a:t>
            </a:r>
          </a:p>
        </p:txBody>
      </p:sp>
      <p:sp>
        <p:nvSpPr>
          <p:cNvPr id="504" name="Verlauf der Mundhygiene…"/>
          <p:cNvSpPr txBox="1"/>
          <p:nvPr/>
        </p:nvSpPr>
        <p:spPr>
          <a:xfrm>
            <a:off x="882649" y="3246706"/>
            <a:ext cx="22618701" cy="12573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p>
            <a:pPr algn="l" defTabSz="449580">
              <a:spcBef>
                <a:spcPts val="1200"/>
              </a:spcBef>
              <a:defRPr sz="2400" u="sng">
                <a:latin typeface="Gill Sans SemiBold"/>
                <a:ea typeface="Gill Sans SemiBold"/>
                <a:cs typeface="Gill Sans SemiBold"/>
                <a:sym typeface="Gill Sans SemiBold"/>
              </a:defRPr>
            </a:pPr>
            <a:r>
              <a:t>Verlauf der Mundhygiene</a:t>
            </a:r>
          </a:p>
          <a:p>
            <a:pPr marL="360000" indent="-360000" algn="just" defTabSz="449580">
              <a:buSzPct val="100000"/>
              <a:buChar char="•"/>
              <a:defRPr sz="2400">
                <a:latin typeface="Gill Sans Light"/>
                <a:ea typeface="Gill Sans Light"/>
                <a:cs typeface="Gill Sans Light"/>
                <a:sym typeface="Gill Sans Light"/>
              </a:defRPr>
            </a:pPr>
            <a:r>
              <a:t>Während der gesamten Vorbehandlung wurde die Mundhygiene regelmässig kontrolliert. Der Plaque-Index war zufriedenstellend, allerdings waren die Unterkiefer-Frontzähne immer wieder stark von Plaque befallen. Der Patient musste jeweils wieder für die Benutzung von Interdentalbürsten remotiviert werden.</a:t>
            </a:r>
          </a:p>
        </p:txBody>
      </p:sp>
      <p:grpSp>
        <p:nvGrpSpPr>
          <p:cNvPr id="507" name="scan014.jpg"/>
          <p:cNvGrpSpPr/>
          <p:nvPr/>
        </p:nvGrpSpPr>
        <p:grpSpPr>
          <a:xfrm rot="16200000">
            <a:off x="187700" y="5889968"/>
            <a:ext cx="7118529" cy="5099617"/>
            <a:chOff x="0" y="0"/>
            <a:chExt cx="7118528" cy="5099616"/>
          </a:xfrm>
        </p:grpSpPr>
        <p:pic>
          <p:nvPicPr>
            <p:cNvPr id="506" name="scan014.jpg" descr="scan014.jpg"/>
            <p:cNvPicPr>
              <a:picLocks noChangeAspect="1"/>
            </p:cNvPicPr>
            <p:nvPr/>
          </p:nvPicPr>
          <p:blipFill>
            <a:blip r:embed="rId3"/>
            <a:stretch>
              <a:fillRect/>
            </a:stretch>
          </p:blipFill>
          <p:spPr>
            <a:xfrm>
              <a:off x="127000" y="88900"/>
              <a:ext cx="6864529" cy="4769417"/>
            </a:xfrm>
            <a:prstGeom prst="rect">
              <a:avLst/>
            </a:prstGeom>
            <a:ln>
              <a:noFill/>
            </a:ln>
            <a:effectLst/>
          </p:spPr>
        </p:pic>
        <p:pic>
          <p:nvPicPr>
            <p:cNvPr id="505" name="scan014.jpg" descr="scan014.jpg"/>
            <p:cNvPicPr>
              <a:picLocks/>
            </p:cNvPicPr>
            <p:nvPr/>
          </p:nvPicPr>
          <p:blipFill>
            <a:blip r:embed="rId4"/>
            <a:stretch>
              <a:fillRect/>
            </a:stretch>
          </p:blipFill>
          <p:spPr>
            <a:xfrm>
              <a:off x="0" y="0"/>
              <a:ext cx="7118529" cy="5099617"/>
            </a:xfrm>
            <a:prstGeom prst="rect">
              <a:avLst/>
            </a:prstGeom>
            <a:effectLst/>
          </p:spPr>
        </p:pic>
      </p:grpSp>
      <p:grpSp>
        <p:nvGrpSpPr>
          <p:cNvPr id="510" name="scan016.jpg"/>
          <p:cNvGrpSpPr/>
          <p:nvPr/>
        </p:nvGrpSpPr>
        <p:grpSpPr>
          <a:xfrm rot="16200000">
            <a:off x="5806534" y="5889968"/>
            <a:ext cx="7118530" cy="5099617"/>
            <a:chOff x="0" y="0"/>
            <a:chExt cx="7118528" cy="5099616"/>
          </a:xfrm>
        </p:grpSpPr>
        <p:pic>
          <p:nvPicPr>
            <p:cNvPr id="509" name="scan016.jpg" descr="scan016.jpg"/>
            <p:cNvPicPr>
              <a:picLocks noChangeAspect="1"/>
            </p:cNvPicPr>
            <p:nvPr/>
          </p:nvPicPr>
          <p:blipFill>
            <a:blip r:embed="rId5"/>
            <a:stretch>
              <a:fillRect/>
            </a:stretch>
          </p:blipFill>
          <p:spPr>
            <a:xfrm>
              <a:off x="127000" y="88900"/>
              <a:ext cx="6864529" cy="4769417"/>
            </a:xfrm>
            <a:prstGeom prst="rect">
              <a:avLst/>
            </a:prstGeom>
            <a:ln>
              <a:noFill/>
            </a:ln>
            <a:effectLst/>
          </p:spPr>
        </p:pic>
        <p:pic>
          <p:nvPicPr>
            <p:cNvPr id="508" name="scan016.jpg" descr="scan016.jpg"/>
            <p:cNvPicPr>
              <a:picLocks/>
            </p:cNvPicPr>
            <p:nvPr/>
          </p:nvPicPr>
          <p:blipFill>
            <a:blip r:embed="rId4"/>
            <a:stretch>
              <a:fillRect/>
            </a:stretch>
          </p:blipFill>
          <p:spPr>
            <a:xfrm>
              <a:off x="0" y="0"/>
              <a:ext cx="7118529" cy="5099617"/>
            </a:xfrm>
            <a:prstGeom prst="rect">
              <a:avLst/>
            </a:prstGeom>
            <a:effectLst/>
          </p:spPr>
        </p:pic>
      </p:grpSp>
      <p:grpSp>
        <p:nvGrpSpPr>
          <p:cNvPr id="513" name="scan015.jpg"/>
          <p:cNvGrpSpPr/>
          <p:nvPr/>
        </p:nvGrpSpPr>
        <p:grpSpPr>
          <a:xfrm rot="16200000">
            <a:off x="11136466" y="5889968"/>
            <a:ext cx="7118530" cy="5099617"/>
            <a:chOff x="0" y="0"/>
            <a:chExt cx="7118528" cy="5099616"/>
          </a:xfrm>
        </p:grpSpPr>
        <p:pic>
          <p:nvPicPr>
            <p:cNvPr id="512" name="scan015.jpg" descr="scan015.jpg"/>
            <p:cNvPicPr>
              <a:picLocks noChangeAspect="1"/>
            </p:cNvPicPr>
            <p:nvPr/>
          </p:nvPicPr>
          <p:blipFill>
            <a:blip r:embed="rId6"/>
            <a:stretch>
              <a:fillRect/>
            </a:stretch>
          </p:blipFill>
          <p:spPr>
            <a:xfrm>
              <a:off x="127000" y="88900"/>
              <a:ext cx="6864529" cy="4769417"/>
            </a:xfrm>
            <a:prstGeom prst="rect">
              <a:avLst/>
            </a:prstGeom>
            <a:ln>
              <a:noFill/>
            </a:ln>
            <a:effectLst/>
          </p:spPr>
        </p:pic>
        <p:pic>
          <p:nvPicPr>
            <p:cNvPr id="511" name="scan015.jpg" descr="scan015.jpg"/>
            <p:cNvPicPr>
              <a:picLocks/>
            </p:cNvPicPr>
            <p:nvPr/>
          </p:nvPicPr>
          <p:blipFill>
            <a:blip r:embed="rId4"/>
            <a:stretch>
              <a:fillRect/>
            </a:stretch>
          </p:blipFill>
          <p:spPr>
            <a:xfrm>
              <a:off x="0" y="0"/>
              <a:ext cx="7118529" cy="5099617"/>
            </a:xfrm>
            <a:prstGeom prst="rect">
              <a:avLst/>
            </a:prstGeom>
            <a:effectLst/>
          </p:spPr>
        </p:pic>
      </p:grpSp>
      <p:sp>
        <p:nvSpPr>
          <p:cNvPr id="514" name="7.2 Reevaluation"/>
          <p:cNvSpPr txBox="1"/>
          <p:nvPr/>
        </p:nvSpPr>
        <p:spPr>
          <a:xfrm>
            <a:off x="800100" y="165100"/>
            <a:ext cx="12255500" cy="584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l" defTabSz="1270000">
              <a:lnSpc>
                <a:spcPct val="90000"/>
              </a:lnSpc>
              <a:spcBef>
                <a:spcPts val="3300"/>
              </a:spcBef>
              <a:buFont typeface="Gill Sans Light"/>
              <a:tabLst>
                <a:tab pos="5080000" algn="l"/>
                <a:tab pos="5118100" algn="l"/>
              </a:tabLst>
              <a:defRPr sz="3200" b="1">
                <a:uFill>
                  <a:solidFill>
                    <a:srgbClr val="000000"/>
                  </a:solidFill>
                </a:uFill>
              </a:defRPr>
            </a:lvl1pPr>
          </a:lstStyle>
          <a:p>
            <a:r>
              <a:t>7.2 Reevaluation</a:t>
            </a:r>
          </a:p>
        </p:txBody>
      </p:sp>
    </p:spTree>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6" name="header.tiff" descr="header.tiff"/>
          <p:cNvPicPr>
            <a:picLocks noChangeAspect="1"/>
          </p:cNvPicPr>
          <p:nvPr/>
        </p:nvPicPr>
        <p:blipFill>
          <a:blip r:embed="rId2"/>
          <a:stretch>
            <a:fillRect/>
          </a:stretch>
        </p:blipFill>
        <p:spPr>
          <a:xfrm>
            <a:off x="16776700" y="50800"/>
            <a:ext cx="6629400" cy="804594"/>
          </a:xfrm>
          <a:prstGeom prst="rect">
            <a:avLst/>
          </a:prstGeom>
          <a:ln w="12700">
            <a:miter lim="400000"/>
          </a:ln>
        </p:spPr>
      </p:pic>
      <p:sp>
        <p:nvSpPr>
          <p:cNvPr id="517" name="Linien"/>
          <p:cNvSpPr/>
          <p:nvPr/>
        </p:nvSpPr>
        <p:spPr>
          <a:xfrm>
            <a:off x="842903" y="990600"/>
            <a:ext cx="22607882" cy="0"/>
          </a:xfrm>
          <a:prstGeom prst="line">
            <a:avLst/>
          </a:prstGeom>
          <a:ln w="12700">
            <a:solidFill>
              <a:srgbClr val="000000"/>
            </a:solidFill>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518" name="7.3 Chirurgische Phase"/>
          <p:cNvSpPr txBox="1"/>
          <p:nvPr/>
        </p:nvSpPr>
        <p:spPr>
          <a:xfrm>
            <a:off x="800100" y="165100"/>
            <a:ext cx="12255500" cy="584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l" defTabSz="1270000">
              <a:lnSpc>
                <a:spcPct val="90000"/>
              </a:lnSpc>
              <a:spcBef>
                <a:spcPts val="3300"/>
              </a:spcBef>
              <a:buFont typeface="Gill Sans Light"/>
              <a:tabLst>
                <a:tab pos="5080000" algn="l"/>
                <a:tab pos="5118100" algn="l"/>
              </a:tabLst>
              <a:defRPr sz="3200" b="1">
                <a:uFill>
                  <a:solidFill>
                    <a:srgbClr val="000000"/>
                  </a:solidFill>
                </a:uFill>
              </a:defRPr>
            </a:lvl1pPr>
          </a:lstStyle>
          <a:p>
            <a:r>
              <a:t>7.3 Chirurgische Phase</a:t>
            </a:r>
          </a:p>
        </p:txBody>
      </p:sp>
      <p:sp>
        <p:nvSpPr>
          <p:cNvPr id="519" name="Foliennumm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34</a:t>
            </a:fld>
            <a:endParaRPr/>
          </a:p>
        </p:txBody>
      </p:sp>
      <p:sp>
        <p:nvSpPr>
          <p:cNvPr id="520" name="Falldokumentation 7"/>
          <p:cNvSpPr txBox="1"/>
          <p:nvPr/>
        </p:nvSpPr>
        <p:spPr>
          <a:xfrm>
            <a:off x="12801600" y="177800"/>
            <a:ext cx="3860800" cy="558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r" defTabSz="1270000">
              <a:lnSpc>
                <a:spcPct val="90000"/>
              </a:lnSpc>
              <a:spcBef>
                <a:spcPts val="3300"/>
              </a:spcBef>
              <a:buFont typeface="Gill Sans Light"/>
              <a:tabLst>
                <a:tab pos="5080000" algn="l"/>
                <a:tab pos="5118100" algn="l"/>
              </a:tabLst>
              <a:defRPr sz="3200">
                <a:uFill>
                  <a:solidFill>
                    <a:srgbClr val="000000"/>
                  </a:solidFill>
                </a:uFill>
              </a:defRPr>
            </a:lvl1pPr>
          </a:lstStyle>
          <a:p>
            <a:pPr>
              <a:defRPr>
                <a:latin typeface="Arial"/>
                <a:ea typeface="Arial"/>
                <a:cs typeface="Arial"/>
                <a:sym typeface="Arial"/>
              </a:defRPr>
            </a:pPr>
            <a:r>
              <a:rPr>
                <a:latin typeface="+mj-lt"/>
                <a:ea typeface="+mj-ea"/>
                <a:cs typeface="+mj-cs"/>
                <a:sym typeface="Gill Sans"/>
              </a:rPr>
              <a:t>Falldokumentation 7</a:t>
            </a:r>
          </a:p>
        </p:txBody>
      </p:sp>
      <p:sp>
        <p:nvSpPr>
          <p:cNvPr id="521" name="Planung Implantation…"/>
          <p:cNvSpPr txBox="1"/>
          <p:nvPr/>
        </p:nvSpPr>
        <p:spPr>
          <a:xfrm>
            <a:off x="889000" y="1301750"/>
            <a:ext cx="22607881" cy="20574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p>
            <a:pPr algn="just" defTabSz="449580">
              <a:spcBef>
                <a:spcPts val="1400"/>
              </a:spcBef>
              <a:defRPr sz="2400" b="1"/>
            </a:pPr>
            <a:r>
              <a:rPr u="sng"/>
              <a:t>Planung Implantation</a:t>
            </a:r>
          </a:p>
          <a:p>
            <a:pPr algn="just" defTabSz="449580">
              <a:spcBef>
                <a:spcPts val="1400"/>
              </a:spcBef>
              <a:defRPr sz="2400">
                <a:latin typeface="Gill Sans Light"/>
                <a:ea typeface="Gill Sans Light"/>
                <a:cs typeface="Gill Sans Light"/>
                <a:sym typeface="Gill Sans Light"/>
              </a:defRPr>
            </a:pPr>
            <a:r>
              <a:t>Anhand des diagnostischen Wax-up’s wurde für die Implantation von 23 eine Operationsschiene angefertigt, die auf den benachbarten Pfeilerzähne abgestützt werden konnte. Es wurde kein neues OPT mit einer Röntgenschiene angefertigt, denn das OPT vom Befund und die klinischen Befunde (Breite des Alveolarkamms) versprachen suffiziente Knochenverhältnisse. Die Planung der Implantatlängen erfolgte auf dem OP mittels der Implantat-Schablone (Straumann 1: 1.3). In Regio 23 wurde die Implantation zeitlich so geplant, dass sie einer “frühen Implantation” entsprach (Typ 2), d.h. sobald die Weichgewebe verheilt waren.</a:t>
            </a:r>
          </a:p>
        </p:txBody>
      </p:sp>
      <p:sp>
        <p:nvSpPr>
          <p:cNvPr id="522" name="Implantation 45 (01.06.2011)…"/>
          <p:cNvSpPr txBox="1"/>
          <p:nvPr/>
        </p:nvSpPr>
        <p:spPr>
          <a:xfrm>
            <a:off x="889000" y="5607050"/>
            <a:ext cx="22606000" cy="17145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p>
            <a:pPr algn="just" defTabSz="449580">
              <a:spcBef>
                <a:spcPts val="1400"/>
              </a:spcBef>
              <a:defRPr sz="2400">
                <a:latin typeface="Gill Sans SemiBold"/>
                <a:ea typeface="Gill Sans SemiBold"/>
                <a:cs typeface="Gill Sans SemiBold"/>
                <a:sym typeface="Gill Sans SemiBold"/>
              </a:defRPr>
            </a:pPr>
            <a:r>
              <a:rPr u="sng"/>
              <a:t>Implantation 45 (01.06.2011)</a:t>
            </a:r>
          </a:p>
          <a:p>
            <a:pPr algn="just" defTabSz="449580">
              <a:spcBef>
                <a:spcPts val="1400"/>
              </a:spcBef>
              <a:defRPr sz="2400">
                <a:latin typeface="Gill Sans Light"/>
                <a:ea typeface="Gill Sans Light"/>
                <a:cs typeface="Gill Sans Light"/>
                <a:sym typeface="Gill Sans Light"/>
              </a:defRPr>
            </a:pPr>
            <a:r>
              <a:t>Das Implantat wurde 6 Wochen nach Extraktion inseriert (Typ 2 Implantation). Es wurde mit Hilfe einer Operationsschiene prothetisch korrekt gesetzt (Straumann TL TE, RN 4.1 mm x 10 mm).  Es war ein sog. Tapered Effect Implantat nötig, um genügend Primärstabilität zu erreichen. Zur Kontrolle der Implantatachse wurde ein Verlaufsröntgen angefertigt. Nach Insertion bestand bukkal eine  Knochendehiszenz und es wurde eine GBR durchgeführt. Es wurde ein semi-submukosaler Einheilmodus gewählt. Die Heilung verlief komplikationsfrei.</a:t>
            </a:r>
          </a:p>
        </p:txBody>
      </p:sp>
      <p:sp>
        <p:nvSpPr>
          <p:cNvPr id="523" name="Abutment Connection 23 (08.08.2011)…"/>
          <p:cNvSpPr txBox="1"/>
          <p:nvPr/>
        </p:nvSpPr>
        <p:spPr>
          <a:xfrm>
            <a:off x="965200" y="9131300"/>
            <a:ext cx="9474200" cy="15367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p>
            <a:pPr algn="l" defTabSz="449580">
              <a:spcBef>
                <a:spcPts val="1400"/>
              </a:spcBef>
              <a:defRPr sz="2400">
                <a:latin typeface="Gill Sans SemiBold"/>
                <a:ea typeface="Gill Sans SemiBold"/>
                <a:cs typeface="Gill Sans SemiBold"/>
                <a:sym typeface="Gill Sans SemiBold"/>
              </a:defRPr>
            </a:pPr>
            <a:r>
              <a:rPr u="sng"/>
              <a:t>Abutment Connection 23 (08.08.2011)</a:t>
            </a:r>
          </a:p>
          <a:p>
            <a:pPr algn="l" defTabSz="449580">
              <a:spcBef>
                <a:spcPts val="1400"/>
              </a:spcBef>
              <a:defRPr sz="2400">
                <a:latin typeface="Gill Sans Light"/>
                <a:ea typeface="Gill Sans Light"/>
                <a:cs typeface="Gill Sans Light"/>
                <a:sym typeface="Gill Sans Light"/>
              </a:defRPr>
            </a:pPr>
            <a:r>
              <a:t>Es wurde eine Kamminzision durchgeführt und eine Einheilkappe fixiert. </a:t>
            </a:r>
          </a:p>
        </p:txBody>
      </p:sp>
      <p:sp>
        <p:nvSpPr>
          <p:cNvPr id="524" name="Nachkontrolle (23.08.2011)…"/>
          <p:cNvSpPr txBox="1"/>
          <p:nvPr/>
        </p:nvSpPr>
        <p:spPr>
          <a:xfrm>
            <a:off x="889000" y="11690350"/>
            <a:ext cx="22606000" cy="17145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p>
            <a:pPr algn="just" defTabSz="449580">
              <a:spcBef>
                <a:spcPts val="1400"/>
              </a:spcBef>
              <a:defRPr sz="2400">
                <a:latin typeface="Gill Sans SemiBold"/>
                <a:ea typeface="Gill Sans SemiBold"/>
                <a:cs typeface="Gill Sans SemiBold"/>
                <a:sym typeface="Gill Sans SemiBold"/>
              </a:defRPr>
            </a:pPr>
            <a:r>
              <a:rPr u="sng"/>
              <a:t>Nachkontrolle (23.08.2011)</a:t>
            </a:r>
          </a:p>
          <a:p>
            <a:pPr algn="just" defTabSz="449580">
              <a:spcBef>
                <a:spcPts val="1400"/>
              </a:spcBef>
              <a:defRPr sz="2400">
                <a:latin typeface="Gill Sans Light"/>
                <a:ea typeface="Gill Sans Light"/>
                <a:cs typeface="Gill Sans Light"/>
                <a:sym typeface="Gill Sans Light"/>
              </a:defRPr>
            </a:pPr>
            <a:r>
              <a:t>Der Patient musste den Termin für die Nachkontrolle verschieben, da er geschäftlich ins Ausland musste. Bei der Wundkontrolle musste bei 11 und 13 bukkal eine Rezession festgestellt werden. Die Ursache blieb unklar, denn das Provisorium wurde in diesem Bereich ohne Zement nur aufgesteckt und die Nähte waren nicht aufgegangen. Die Heilung beim Implantat war unauffällig.</a:t>
            </a:r>
          </a:p>
        </p:txBody>
      </p:sp>
    </p:spTree>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6" name="header.tiff" descr="header.tiff"/>
          <p:cNvPicPr>
            <a:picLocks noChangeAspect="1"/>
          </p:cNvPicPr>
          <p:nvPr/>
        </p:nvPicPr>
        <p:blipFill>
          <a:blip r:embed="rId2"/>
          <a:stretch>
            <a:fillRect/>
          </a:stretch>
        </p:blipFill>
        <p:spPr>
          <a:xfrm>
            <a:off x="16776700" y="50800"/>
            <a:ext cx="6629400" cy="804594"/>
          </a:xfrm>
          <a:prstGeom prst="rect">
            <a:avLst/>
          </a:prstGeom>
          <a:ln w="12700">
            <a:miter lim="400000"/>
          </a:ln>
        </p:spPr>
      </p:pic>
      <p:sp>
        <p:nvSpPr>
          <p:cNvPr id="527" name="Linien"/>
          <p:cNvSpPr/>
          <p:nvPr/>
        </p:nvSpPr>
        <p:spPr>
          <a:xfrm>
            <a:off x="842903" y="990600"/>
            <a:ext cx="22607882" cy="0"/>
          </a:xfrm>
          <a:prstGeom prst="line">
            <a:avLst/>
          </a:prstGeom>
          <a:ln w="12700">
            <a:solidFill>
              <a:srgbClr val="000000"/>
            </a:solidFill>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528" name="Eingliederung indirekter Implantat-Provisorien (03. und 12.10.2011)…"/>
          <p:cNvSpPr txBox="1"/>
          <p:nvPr/>
        </p:nvSpPr>
        <p:spPr>
          <a:xfrm>
            <a:off x="889000" y="1244600"/>
            <a:ext cx="22606000" cy="19685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p>
            <a:pPr algn="l" defTabSz="449580">
              <a:spcBef>
                <a:spcPts val="1200"/>
              </a:spcBef>
              <a:defRPr sz="2400">
                <a:latin typeface="Gill Sans SemiBold"/>
                <a:ea typeface="Gill Sans SemiBold"/>
                <a:cs typeface="Gill Sans SemiBold"/>
                <a:sym typeface="Gill Sans SemiBold"/>
              </a:defRPr>
            </a:pPr>
            <a:r>
              <a:rPr u="sng"/>
              <a:t>Eingliederung indirekter Implantat-Provisorien (03. und 12.10.2011)</a:t>
            </a:r>
          </a:p>
          <a:p>
            <a:pPr marL="360000" indent="-360000" algn="just" defTabSz="449580">
              <a:buSzPct val="100000"/>
              <a:buChar char="•"/>
              <a:defRPr sz="2400">
                <a:latin typeface="Gill Sans Light"/>
                <a:ea typeface="Gill Sans Light"/>
                <a:cs typeface="Gill Sans Light"/>
                <a:sym typeface="Gill Sans Light"/>
              </a:defRPr>
            </a:pPr>
            <a:r>
              <a:t>Das Implantat 45 und der Pfeilerzahn 46 (wegen insuffizientem Provisorium) wurden abgeformt, damit indirekte Provisorien eingegliedert werden konnten. Damit konnte dann auch der Zwischengliedbereich von 44 konditioniert werden.</a:t>
            </a:r>
          </a:p>
          <a:p>
            <a:pPr marL="360000" indent="-360000" algn="just" defTabSz="449580">
              <a:buSzPct val="100000"/>
              <a:buChar char="•"/>
              <a:defRPr sz="2400">
                <a:latin typeface="Gill Sans Light"/>
                <a:ea typeface="Gill Sans Light"/>
                <a:cs typeface="Gill Sans Light"/>
                <a:sym typeface="Gill Sans Light"/>
              </a:defRPr>
            </a:pPr>
            <a:r>
              <a:t>Beim Implantat 23 wurde ein provisorisches Abutment fixiert und das bestehende Provisorium segmentiert: 13-x-11-21-22, 23 und 24-25-26. So konnte das Austrittsprofil beim Implantat konditioniert werden.</a:t>
            </a:r>
          </a:p>
        </p:txBody>
      </p:sp>
      <p:sp>
        <p:nvSpPr>
          <p:cNvPr id="529" name="7.4 Prothetische Phase"/>
          <p:cNvSpPr txBox="1"/>
          <p:nvPr/>
        </p:nvSpPr>
        <p:spPr>
          <a:xfrm>
            <a:off x="800100" y="165100"/>
            <a:ext cx="12255500" cy="584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l" defTabSz="1270000">
              <a:lnSpc>
                <a:spcPct val="90000"/>
              </a:lnSpc>
              <a:spcBef>
                <a:spcPts val="3300"/>
              </a:spcBef>
              <a:buFont typeface="Gill Sans Light"/>
              <a:tabLst>
                <a:tab pos="5080000" algn="l"/>
                <a:tab pos="5118100" algn="l"/>
              </a:tabLst>
              <a:defRPr sz="3200" b="1">
                <a:uFill>
                  <a:solidFill>
                    <a:srgbClr val="000000"/>
                  </a:solidFill>
                </a:uFill>
              </a:defRPr>
            </a:lvl1pPr>
          </a:lstStyle>
          <a:p>
            <a:r>
              <a:t>7.4 Prothetische Phase</a:t>
            </a:r>
          </a:p>
        </p:txBody>
      </p:sp>
      <p:sp>
        <p:nvSpPr>
          <p:cNvPr id="530" name="Foliennumm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35</a:t>
            </a:fld>
            <a:endParaRPr/>
          </a:p>
        </p:txBody>
      </p:sp>
      <p:sp>
        <p:nvSpPr>
          <p:cNvPr id="531" name="Falldokumentation 7"/>
          <p:cNvSpPr txBox="1"/>
          <p:nvPr/>
        </p:nvSpPr>
        <p:spPr>
          <a:xfrm>
            <a:off x="12801600" y="177800"/>
            <a:ext cx="3860800" cy="558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r" defTabSz="1270000">
              <a:lnSpc>
                <a:spcPct val="90000"/>
              </a:lnSpc>
              <a:spcBef>
                <a:spcPts val="3300"/>
              </a:spcBef>
              <a:buFont typeface="Gill Sans Light"/>
              <a:tabLst>
                <a:tab pos="5080000" algn="l"/>
                <a:tab pos="5118100" algn="l"/>
              </a:tabLst>
              <a:defRPr sz="3200">
                <a:uFill>
                  <a:solidFill>
                    <a:srgbClr val="000000"/>
                  </a:solidFill>
                </a:uFill>
              </a:defRPr>
            </a:lvl1pPr>
          </a:lstStyle>
          <a:p>
            <a:pPr>
              <a:defRPr>
                <a:latin typeface="Arial"/>
                <a:ea typeface="Arial"/>
                <a:cs typeface="Arial"/>
                <a:sym typeface="Arial"/>
              </a:defRPr>
            </a:pPr>
            <a:r>
              <a:rPr>
                <a:latin typeface="+mj-lt"/>
                <a:ea typeface="+mj-ea"/>
                <a:cs typeface="+mj-cs"/>
                <a:sym typeface="Gill Sans"/>
              </a:rPr>
              <a:t>Falldokumentation 7</a:t>
            </a:r>
          </a:p>
        </p:txBody>
      </p:sp>
      <p:sp>
        <p:nvSpPr>
          <p:cNvPr id="532" name="Status vor definitiver Abdrucknahme (16.01.2012)…"/>
          <p:cNvSpPr txBox="1"/>
          <p:nvPr/>
        </p:nvSpPr>
        <p:spPr>
          <a:xfrm>
            <a:off x="914400" y="6178550"/>
            <a:ext cx="13642915" cy="1346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p>
            <a:pPr algn="l" defTabSz="449580">
              <a:spcBef>
                <a:spcPts val="1400"/>
              </a:spcBef>
              <a:defRPr sz="2400" b="1" u="sng"/>
            </a:pPr>
            <a:r>
              <a:t>Status vor definitiver Abdrucknahme (16.01.2012)</a:t>
            </a:r>
          </a:p>
          <a:p>
            <a:pPr marL="228600" indent="-228600" algn="l" defTabSz="449580">
              <a:spcBef>
                <a:spcPts val="1400"/>
              </a:spcBef>
              <a:buSzPct val="100000"/>
              <a:buChar char="•"/>
              <a:defRPr sz="2400">
                <a:latin typeface="Gill Sans Light"/>
                <a:ea typeface="Gill Sans Light"/>
                <a:cs typeface="Gill Sans Light"/>
                <a:sym typeface="Gill Sans Light"/>
              </a:defRPr>
            </a:pPr>
            <a:r>
              <a:t>Nach den Feinpräparationen der Pfeilerzähne (26.10, 8.11, 11.11. und16.11.2011) wurden die bestehenden Provisorien jeweils angepasst (Super T). Danach wurde mit der definitiven Abformung 2 Monate gewartet.</a:t>
            </a:r>
          </a:p>
        </p:txBody>
      </p:sp>
    </p:spTree>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4" name="header.tiff" descr="header.tiff"/>
          <p:cNvPicPr>
            <a:picLocks noChangeAspect="1"/>
          </p:cNvPicPr>
          <p:nvPr/>
        </p:nvPicPr>
        <p:blipFill>
          <a:blip r:embed="rId2"/>
          <a:stretch>
            <a:fillRect/>
          </a:stretch>
        </p:blipFill>
        <p:spPr>
          <a:xfrm>
            <a:off x="16776700" y="50800"/>
            <a:ext cx="6629400" cy="804594"/>
          </a:xfrm>
          <a:prstGeom prst="rect">
            <a:avLst/>
          </a:prstGeom>
          <a:ln w="12700">
            <a:miter lim="400000"/>
          </a:ln>
        </p:spPr>
      </p:pic>
      <p:sp>
        <p:nvSpPr>
          <p:cNvPr id="535" name="Linien"/>
          <p:cNvSpPr/>
          <p:nvPr/>
        </p:nvSpPr>
        <p:spPr>
          <a:xfrm>
            <a:off x="842903" y="990600"/>
            <a:ext cx="22607882" cy="0"/>
          </a:xfrm>
          <a:prstGeom prst="line">
            <a:avLst/>
          </a:prstGeom>
          <a:ln w="12700">
            <a:solidFill>
              <a:srgbClr val="000000"/>
            </a:solidFill>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536" name="Parodontale Reevaluation vor Abdrucknahme…"/>
          <p:cNvSpPr txBox="1"/>
          <p:nvPr/>
        </p:nvSpPr>
        <p:spPr>
          <a:xfrm>
            <a:off x="889000" y="1244600"/>
            <a:ext cx="22618700" cy="11684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p>
            <a:pPr algn="just" defTabSz="449580">
              <a:defRPr sz="2400">
                <a:latin typeface="Gill Sans Light"/>
                <a:ea typeface="Gill Sans Light"/>
                <a:cs typeface="Gill Sans Light"/>
                <a:sym typeface="Gill Sans Light"/>
              </a:defRPr>
            </a:pPr>
            <a:r>
              <a:rPr b="1" u="sng">
                <a:latin typeface="+mj-lt"/>
                <a:ea typeface="+mj-ea"/>
                <a:cs typeface="+mj-cs"/>
                <a:sym typeface="Gill Sans"/>
              </a:rPr>
              <a:t>Parodontale Reevaluation vor Abdrucknahme</a:t>
            </a:r>
          </a:p>
          <a:p>
            <a:pPr marL="673100" indent="-444500" algn="l" defTabSz="449580">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Plaque-Index 22 % und BoP 11 %</a:t>
            </a:r>
          </a:p>
          <a:p>
            <a:pPr marL="673100" indent="-444500" algn="l" defTabSz="449580">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Keine erhöhten Sondierungswerte (&gt;4 mm).</a:t>
            </a:r>
          </a:p>
        </p:txBody>
      </p:sp>
      <p:sp>
        <p:nvSpPr>
          <p:cNvPr id="537" name="Foliennumm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36</a:t>
            </a:fld>
            <a:endParaRPr/>
          </a:p>
        </p:txBody>
      </p:sp>
      <p:sp>
        <p:nvSpPr>
          <p:cNvPr id="538" name="Falldokumentation 7"/>
          <p:cNvSpPr txBox="1"/>
          <p:nvPr/>
        </p:nvSpPr>
        <p:spPr>
          <a:xfrm>
            <a:off x="12801600" y="177800"/>
            <a:ext cx="3860800" cy="558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r" defTabSz="1270000">
              <a:lnSpc>
                <a:spcPct val="90000"/>
              </a:lnSpc>
              <a:spcBef>
                <a:spcPts val="3300"/>
              </a:spcBef>
              <a:buFont typeface="Gill Sans Light"/>
              <a:tabLst>
                <a:tab pos="5080000" algn="l"/>
                <a:tab pos="5118100" algn="l"/>
              </a:tabLst>
              <a:defRPr sz="3200">
                <a:uFill>
                  <a:solidFill>
                    <a:srgbClr val="000000"/>
                  </a:solidFill>
                </a:uFill>
              </a:defRPr>
            </a:lvl1pPr>
          </a:lstStyle>
          <a:p>
            <a:pPr>
              <a:defRPr>
                <a:latin typeface="Arial"/>
                <a:ea typeface="Arial"/>
                <a:cs typeface="Arial"/>
                <a:sym typeface="Arial"/>
              </a:defRPr>
            </a:pPr>
            <a:r>
              <a:rPr>
                <a:latin typeface="+mj-lt"/>
                <a:ea typeface="+mj-ea"/>
                <a:cs typeface="+mj-cs"/>
                <a:sym typeface="Gill Sans"/>
              </a:rPr>
              <a:t>Falldokumentation 7</a:t>
            </a:r>
          </a:p>
        </p:txBody>
      </p:sp>
      <p:sp>
        <p:nvSpPr>
          <p:cNvPr id="539" name="7.4 Prothetische Phase"/>
          <p:cNvSpPr txBox="1"/>
          <p:nvPr/>
        </p:nvSpPr>
        <p:spPr>
          <a:xfrm>
            <a:off x="800100" y="165100"/>
            <a:ext cx="12255500" cy="584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l" defTabSz="1270000">
              <a:lnSpc>
                <a:spcPct val="90000"/>
              </a:lnSpc>
              <a:spcBef>
                <a:spcPts val="3300"/>
              </a:spcBef>
              <a:buFont typeface="Gill Sans Light"/>
              <a:tabLst>
                <a:tab pos="5080000" algn="l"/>
                <a:tab pos="5118100" algn="l"/>
              </a:tabLst>
              <a:defRPr sz="3200" b="1">
                <a:uFill>
                  <a:solidFill>
                    <a:srgbClr val="000000"/>
                  </a:solidFill>
                </a:uFill>
              </a:defRPr>
            </a:lvl1pPr>
          </a:lstStyle>
          <a:p>
            <a:r>
              <a:t>7.4 Prothetische Phase</a:t>
            </a:r>
          </a:p>
        </p:txBody>
      </p:sp>
      <p:grpSp>
        <p:nvGrpSpPr>
          <p:cNvPr id="545" name="Gruppieren"/>
          <p:cNvGrpSpPr/>
          <p:nvPr/>
        </p:nvGrpSpPr>
        <p:grpSpPr>
          <a:xfrm>
            <a:off x="270040" y="2673350"/>
            <a:ext cx="23220506" cy="8195536"/>
            <a:chOff x="0" y="0"/>
            <a:chExt cx="23220505" cy="8195535"/>
          </a:xfrm>
        </p:grpSpPr>
        <p:sp>
          <p:nvSpPr>
            <p:cNvPr id="540" name="Oberkiefer"/>
            <p:cNvSpPr txBox="1"/>
            <p:nvPr/>
          </p:nvSpPr>
          <p:spPr>
            <a:xfrm>
              <a:off x="1432714" y="13136"/>
              <a:ext cx="1801554" cy="47340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noAutofit/>
            </a:bodyPr>
            <a:lstStyle>
              <a:lvl1pPr algn="just" defTabSz="449580">
                <a:defRPr sz="2400"/>
              </a:lvl1pPr>
            </a:lstStyle>
            <a:p>
              <a:pPr>
                <a:defRPr>
                  <a:latin typeface="Gill Sans Light"/>
                  <a:ea typeface="Gill Sans Light"/>
                  <a:cs typeface="Gill Sans Light"/>
                  <a:sym typeface="Gill Sans Light"/>
                </a:defRPr>
              </a:pPr>
              <a:r>
                <a:rPr>
                  <a:latin typeface="+mj-lt"/>
                  <a:ea typeface="+mj-ea"/>
                  <a:cs typeface="+mj-cs"/>
                  <a:sym typeface="Gill Sans"/>
                </a:rPr>
                <a:t>Oberkiefer</a:t>
              </a:r>
            </a:p>
          </p:txBody>
        </p:sp>
        <p:sp>
          <p:nvSpPr>
            <p:cNvPr id="541" name="Unterkiefer"/>
            <p:cNvSpPr txBox="1"/>
            <p:nvPr/>
          </p:nvSpPr>
          <p:spPr>
            <a:xfrm>
              <a:off x="13317410" y="662481"/>
              <a:ext cx="1801554" cy="47340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noAutofit/>
            </a:bodyPr>
            <a:lstStyle>
              <a:lvl1pPr algn="just" defTabSz="449580">
                <a:defRPr sz="2400"/>
              </a:lvl1pPr>
            </a:lstStyle>
            <a:p>
              <a:pPr>
                <a:defRPr>
                  <a:latin typeface="Gill Sans Light"/>
                  <a:ea typeface="Gill Sans Light"/>
                  <a:cs typeface="Gill Sans Light"/>
                  <a:sym typeface="Gill Sans Light"/>
                </a:defRPr>
              </a:pPr>
              <a:r>
                <a:rPr>
                  <a:latin typeface="+mj-lt"/>
                  <a:ea typeface="+mj-ea"/>
                  <a:cs typeface="+mj-cs"/>
                  <a:sym typeface="Gill Sans"/>
                </a:rPr>
                <a:t>Unterkiefer</a:t>
              </a:r>
            </a:p>
          </p:txBody>
        </p:sp>
        <p:pic>
          <p:nvPicPr>
            <p:cNvPr id="542" name="Andersen Paro.pdf" descr="Andersen Paro.pdf"/>
            <p:cNvPicPr>
              <a:picLocks noChangeAspect="1"/>
            </p:cNvPicPr>
            <p:nvPr/>
          </p:nvPicPr>
          <p:blipFill>
            <a:blip r:embed="rId3"/>
            <a:srcRect l="15260" t="17424" r="12386" b="47382"/>
            <a:stretch>
              <a:fillRect/>
            </a:stretch>
          </p:blipFill>
          <p:spPr>
            <a:xfrm>
              <a:off x="0" y="587471"/>
              <a:ext cx="11052738" cy="7608044"/>
            </a:xfrm>
            <a:prstGeom prst="rect">
              <a:avLst/>
            </a:prstGeom>
            <a:ln w="12700" cap="flat">
              <a:noFill/>
              <a:miter lim="400000"/>
            </a:ln>
            <a:effectLst/>
          </p:spPr>
        </p:pic>
        <p:pic>
          <p:nvPicPr>
            <p:cNvPr id="543" name="Andersen Paro.pdf" descr="Andersen Paro.pdf"/>
            <p:cNvPicPr>
              <a:picLocks noChangeAspect="1"/>
            </p:cNvPicPr>
            <p:nvPr/>
          </p:nvPicPr>
          <p:blipFill>
            <a:blip r:embed="rId3"/>
            <a:srcRect l="14857" t="54295" r="12155" b="10771"/>
            <a:stretch>
              <a:fillRect/>
            </a:stretch>
          </p:blipFill>
          <p:spPr>
            <a:xfrm>
              <a:off x="11987628" y="587471"/>
              <a:ext cx="11232878" cy="7608065"/>
            </a:xfrm>
            <a:prstGeom prst="rect">
              <a:avLst/>
            </a:prstGeom>
            <a:ln w="12700" cap="flat">
              <a:noFill/>
              <a:miter lim="400000"/>
            </a:ln>
            <a:effectLst/>
          </p:spPr>
        </p:pic>
        <p:sp>
          <p:nvSpPr>
            <p:cNvPr id="544" name="Unterkiefer"/>
            <p:cNvSpPr txBox="1"/>
            <p:nvPr/>
          </p:nvSpPr>
          <p:spPr>
            <a:xfrm>
              <a:off x="13600552" y="0"/>
              <a:ext cx="1801555" cy="4734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numCol="1" anchor="ctr">
              <a:noAutofit/>
            </a:bodyPr>
            <a:lstStyle>
              <a:lvl1pPr algn="just" defTabSz="449580">
                <a:defRPr sz="2400"/>
              </a:lvl1pPr>
            </a:lstStyle>
            <a:p>
              <a:pPr>
                <a:defRPr>
                  <a:latin typeface="Gill Sans Light"/>
                  <a:ea typeface="Gill Sans Light"/>
                  <a:cs typeface="Gill Sans Light"/>
                  <a:sym typeface="Gill Sans Light"/>
                </a:defRPr>
              </a:pPr>
              <a:r>
                <a:rPr>
                  <a:latin typeface="+mj-lt"/>
                  <a:ea typeface="+mj-ea"/>
                  <a:cs typeface="+mj-cs"/>
                  <a:sym typeface="Gill Sans"/>
                </a:rPr>
                <a:t>Unterkiefer</a:t>
              </a:r>
            </a:p>
          </p:txBody>
        </p:sp>
      </p:grpSp>
    </p:spTree>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7" name="header.tiff" descr="header.tiff"/>
          <p:cNvPicPr>
            <a:picLocks noChangeAspect="1"/>
          </p:cNvPicPr>
          <p:nvPr/>
        </p:nvPicPr>
        <p:blipFill>
          <a:blip r:embed="rId2"/>
          <a:stretch>
            <a:fillRect/>
          </a:stretch>
        </p:blipFill>
        <p:spPr>
          <a:xfrm>
            <a:off x="16776700" y="50800"/>
            <a:ext cx="6629400" cy="804594"/>
          </a:xfrm>
          <a:prstGeom prst="rect">
            <a:avLst/>
          </a:prstGeom>
          <a:ln w="12700">
            <a:miter lim="400000"/>
          </a:ln>
        </p:spPr>
      </p:pic>
      <p:sp>
        <p:nvSpPr>
          <p:cNvPr id="548" name="Linien"/>
          <p:cNvSpPr/>
          <p:nvPr/>
        </p:nvSpPr>
        <p:spPr>
          <a:xfrm>
            <a:off x="842903" y="990600"/>
            <a:ext cx="22607882" cy="0"/>
          </a:xfrm>
          <a:prstGeom prst="line">
            <a:avLst/>
          </a:prstGeom>
          <a:ln w="12700">
            <a:solidFill>
              <a:srgbClr val="000000"/>
            </a:solidFill>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549" name="Foliennumm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37</a:t>
            </a:fld>
            <a:endParaRPr/>
          </a:p>
        </p:txBody>
      </p:sp>
      <p:sp>
        <p:nvSpPr>
          <p:cNvPr id="550" name="Falldokumentation 7"/>
          <p:cNvSpPr txBox="1"/>
          <p:nvPr/>
        </p:nvSpPr>
        <p:spPr>
          <a:xfrm>
            <a:off x="12801600" y="177800"/>
            <a:ext cx="3860800" cy="558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r" defTabSz="1270000">
              <a:lnSpc>
                <a:spcPct val="90000"/>
              </a:lnSpc>
              <a:spcBef>
                <a:spcPts val="3300"/>
              </a:spcBef>
              <a:buFont typeface="Gill Sans Light"/>
              <a:tabLst>
                <a:tab pos="5080000" algn="l"/>
                <a:tab pos="5118100" algn="l"/>
              </a:tabLst>
              <a:defRPr sz="3200">
                <a:uFill>
                  <a:solidFill>
                    <a:srgbClr val="000000"/>
                  </a:solidFill>
                </a:uFill>
              </a:defRPr>
            </a:lvl1pPr>
          </a:lstStyle>
          <a:p>
            <a:pPr>
              <a:defRPr>
                <a:latin typeface="Arial"/>
                <a:ea typeface="Arial"/>
                <a:cs typeface="Arial"/>
                <a:sym typeface="Arial"/>
              </a:defRPr>
            </a:pPr>
            <a:r>
              <a:rPr>
                <a:latin typeface="+mj-lt"/>
                <a:ea typeface="+mj-ea"/>
                <a:cs typeface="+mj-cs"/>
                <a:sym typeface="Gill Sans"/>
              </a:rPr>
              <a:t>Falldokumentation 7</a:t>
            </a:r>
          </a:p>
        </p:txBody>
      </p:sp>
      <p:sp>
        <p:nvSpPr>
          <p:cNvPr id="551" name="Definitive Abdrucknahme im Oberkiefer (16.01.2012)…"/>
          <p:cNvSpPr txBox="1"/>
          <p:nvPr/>
        </p:nvSpPr>
        <p:spPr>
          <a:xfrm>
            <a:off x="850900" y="1250950"/>
            <a:ext cx="22618700" cy="9906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p>
            <a:pPr algn="l" defTabSz="449580">
              <a:spcBef>
                <a:spcPts val="1400"/>
              </a:spcBef>
              <a:defRPr sz="2400" b="1"/>
            </a:pPr>
            <a:r>
              <a:rPr u="sng"/>
              <a:t>Definitive Abdrucknahme im Oberkiefer (16.01.2012)</a:t>
            </a:r>
            <a:endParaRPr b="0"/>
          </a:p>
          <a:p>
            <a:pPr algn="l" defTabSz="449580">
              <a:spcBef>
                <a:spcPts val="1400"/>
              </a:spcBef>
              <a:buSzPct val="125000"/>
              <a:buChar char="•"/>
              <a:defRPr sz="2400">
                <a:latin typeface="Gill Sans Light"/>
                <a:ea typeface="Gill Sans Light"/>
                <a:cs typeface="Gill Sans Light"/>
                <a:sym typeface="Gill Sans Light"/>
              </a:defRPr>
            </a:pPr>
            <a:r>
              <a:t>Nach den definitiven Präparationen wurde im Oberkiefer die Abformung genommen. Das Implantat 23 wurde mit einem individualisierten Abdruckpfosten abgeformt.</a:t>
            </a:r>
          </a:p>
        </p:txBody>
      </p:sp>
      <p:sp>
        <p:nvSpPr>
          <p:cNvPr id="552" name="7.4 Prothetische Phase"/>
          <p:cNvSpPr txBox="1"/>
          <p:nvPr/>
        </p:nvSpPr>
        <p:spPr>
          <a:xfrm>
            <a:off x="800100" y="165100"/>
            <a:ext cx="12255500" cy="584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l" defTabSz="1270000">
              <a:lnSpc>
                <a:spcPct val="90000"/>
              </a:lnSpc>
              <a:spcBef>
                <a:spcPts val="3300"/>
              </a:spcBef>
              <a:buFont typeface="Gill Sans Light"/>
              <a:tabLst>
                <a:tab pos="5080000" algn="l"/>
                <a:tab pos="5118100" algn="l"/>
              </a:tabLst>
              <a:defRPr sz="3200" b="1">
                <a:uFill>
                  <a:solidFill>
                    <a:srgbClr val="000000"/>
                  </a:solidFill>
                </a:uFill>
              </a:defRPr>
            </a:lvl1pPr>
          </a:lstStyle>
          <a:p>
            <a:r>
              <a:t>7.4 Prothetische Phase</a:t>
            </a:r>
          </a:p>
        </p:txBody>
      </p:sp>
    </p:spTree>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4" name="header.tiff" descr="header.tiff"/>
          <p:cNvPicPr>
            <a:picLocks noChangeAspect="1"/>
          </p:cNvPicPr>
          <p:nvPr/>
        </p:nvPicPr>
        <p:blipFill>
          <a:blip r:embed="rId2"/>
          <a:stretch>
            <a:fillRect/>
          </a:stretch>
        </p:blipFill>
        <p:spPr>
          <a:xfrm>
            <a:off x="16776700" y="50800"/>
            <a:ext cx="6629400" cy="804594"/>
          </a:xfrm>
          <a:prstGeom prst="rect">
            <a:avLst/>
          </a:prstGeom>
          <a:ln w="12700">
            <a:miter lim="400000"/>
          </a:ln>
        </p:spPr>
      </p:pic>
      <p:sp>
        <p:nvSpPr>
          <p:cNvPr id="555" name="Linien"/>
          <p:cNvSpPr/>
          <p:nvPr/>
        </p:nvSpPr>
        <p:spPr>
          <a:xfrm>
            <a:off x="842903" y="990600"/>
            <a:ext cx="22607882" cy="0"/>
          </a:xfrm>
          <a:prstGeom prst="line">
            <a:avLst/>
          </a:prstGeom>
          <a:ln w="12700">
            <a:solidFill>
              <a:srgbClr val="000000"/>
            </a:solidFill>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556" name="Foliennumm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38</a:t>
            </a:fld>
            <a:endParaRPr/>
          </a:p>
        </p:txBody>
      </p:sp>
      <p:sp>
        <p:nvSpPr>
          <p:cNvPr id="557" name="Falldokumentation 7"/>
          <p:cNvSpPr txBox="1"/>
          <p:nvPr/>
        </p:nvSpPr>
        <p:spPr>
          <a:xfrm>
            <a:off x="12801600" y="177800"/>
            <a:ext cx="3860800" cy="558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r" defTabSz="1270000">
              <a:lnSpc>
                <a:spcPct val="90000"/>
              </a:lnSpc>
              <a:spcBef>
                <a:spcPts val="3300"/>
              </a:spcBef>
              <a:buFont typeface="Gill Sans Light"/>
              <a:tabLst>
                <a:tab pos="5080000" algn="l"/>
                <a:tab pos="5118100" algn="l"/>
              </a:tabLst>
              <a:defRPr sz="3200">
                <a:uFill>
                  <a:solidFill>
                    <a:srgbClr val="000000"/>
                  </a:solidFill>
                </a:uFill>
              </a:defRPr>
            </a:lvl1pPr>
          </a:lstStyle>
          <a:p>
            <a:pPr>
              <a:defRPr>
                <a:latin typeface="Arial"/>
                <a:ea typeface="Arial"/>
                <a:cs typeface="Arial"/>
                <a:sym typeface="Arial"/>
              </a:defRPr>
            </a:pPr>
            <a:r>
              <a:rPr>
                <a:latin typeface="+mj-lt"/>
                <a:ea typeface="+mj-ea"/>
                <a:cs typeface="+mj-cs"/>
                <a:sym typeface="Gill Sans"/>
              </a:rPr>
              <a:t>Falldokumentation 7</a:t>
            </a:r>
          </a:p>
        </p:txBody>
      </p:sp>
      <p:sp>
        <p:nvSpPr>
          <p:cNvPr id="558" name="Kieferrelationsbestimmung (20./25.01.2012)…"/>
          <p:cNvSpPr txBox="1"/>
          <p:nvPr/>
        </p:nvSpPr>
        <p:spPr>
          <a:xfrm>
            <a:off x="850900" y="1250950"/>
            <a:ext cx="22618700" cy="43434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p>
            <a:pPr algn="just" defTabSz="449580">
              <a:spcBef>
                <a:spcPts val="1400"/>
              </a:spcBef>
              <a:defRPr sz="2400" b="1"/>
            </a:pPr>
            <a:r>
              <a:rPr u="sng">
                <a:solidFill>
                  <a:srgbClr val="FF2727"/>
                </a:solidFill>
              </a:rPr>
              <a:t>Kieferrelationsbestimmung</a:t>
            </a:r>
            <a:r>
              <a:rPr u="sng"/>
              <a:t> (20./25.01.2012)</a:t>
            </a:r>
            <a:endParaRPr b="0"/>
          </a:p>
          <a:p>
            <a:pPr marL="660400" indent="-342900" algn="just" defTabSz="457200">
              <a:spcBef>
                <a:spcPts val="1200"/>
              </a:spcBef>
              <a:buSzPct val="100000"/>
              <a:buChar char="•"/>
              <a:defRPr sz="2400">
                <a:latin typeface="Gill Sans Light"/>
                <a:ea typeface="Gill Sans Light"/>
                <a:cs typeface="Gill Sans Light"/>
                <a:sym typeface="Gill Sans Light"/>
              </a:defRPr>
            </a:pPr>
            <a:r>
              <a:t>Zur Übertragung der vertikalen Höhe in die definitive Versorgung wurde eine Bissnahme durchgeführt.</a:t>
            </a:r>
          </a:p>
          <a:p>
            <a:pPr marL="660400" indent="-342900" algn="just" defTabSz="457200">
              <a:spcBef>
                <a:spcPts val="1200"/>
              </a:spcBef>
              <a:buSzPct val="100000"/>
              <a:buChar char="•"/>
              <a:defRPr sz="2400">
                <a:latin typeface="Gill Sans Light"/>
                <a:ea typeface="Gill Sans Light"/>
                <a:cs typeface="Gill Sans Light"/>
                <a:sym typeface="Gill Sans Light"/>
              </a:defRPr>
            </a:pPr>
            <a:r>
              <a:t>Die Kieferrelationsbestimmung wurde in zwei Schritten durchgeführt: </a:t>
            </a:r>
          </a:p>
          <a:p>
            <a:pPr marL="1104900" lvl="1" indent="-342900" algn="just" defTabSz="457200">
              <a:spcBef>
                <a:spcPts val="1200"/>
              </a:spcBef>
              <a:buSzPct val="100000"/>
              <a:buChar char="•"/>
              <a:defRPr sz="2400">
                <a:latin typeface="Gill Sans Light"/>
                <a:ea typeface="Gill Sans Light"/>
                <a:cs typeface="Gill Sans Light"/>
                <a:sym typeface="Gill Sans Light"/>
              </a:defRPr>
            </a:pPr>
            <a:r>
              <a:t>Entfernung der Provisorien im 1. und 4. Quadranten, Montage eines Hilfspfosten beim Implantat 45, Kieferrelationsbestimmung auf den Pfeilerzähnen des 1. und 4. Quadranten bei gleichzeitiger Abstützung der Provisorien im 2. und 3. Quadranten</a:t>
            </a:r>
          </a:p>
          <a:p>
            <a:pPr marL="1104900" lvl="1" indent="-342900" algn="just" defTabSz="457200">
              <a:spcBef>
                <a:spcPts val="1200"/>
              </a:spcBef>
              <a:buSzPct val="100000"/>
              <a:buChar char="•"/>
              <a:defRPr sz="2400">
                <a:latin typeface="Gill Sans Light"/>
                <a:ea typeface="Gill Sans Light"/>
                <a:cs typeface="Gill Sans Light"/>
                <a:sym typeface="Gill Sans Light"/>
              </a:defRPr>
            </a:pPr>
            <a:r>
              <a:t>Entfernung der Provisorien im 2. und 3. Quadranten, Kieferrelationsbestimmung auf linker Seite unter Belassen der Bissregistrierung kontralateral</a:t>
            </a:r>
          </a:p>
          <a:p>
            <a:pPr marL="660400" lvl="1" indent="-342900" algn="just" defTabSz="457200">
              <a:spcBef>
                <a:spcPts val="1200"/>
              </a:spcBef>
              <a:buSzPct val="100000"/>
              <a:buChar char="•"/>
              <a:defRPr sz="2400">
                <a:latin typeface="Gill Sans Light"/>
                <a:ea typeface="Gill Sans Light"/>
                <a:cs typeface="Gill Sans Light"/>
                <a:sym typeface="Gill Sans Light"/>
              </a:defRPr>
            </a:pPr>
            <a:r>
              <a:t>Bei der Entfernung des Provisoriums im 3. Quadranten blieb der Komposit-Aufbau von 35 im Provisorium stecken. Der Zahn wurde neu mit Komposit aufgebaut und der 3. Quadrant nochmals neu abgeformt. Anschliessend wurde die Kieferrelationsbestimmung auf der linken Seite durchgeführt. Später musste noch mit Hilfe einer Schleifkappe der Aufbau angepasst werden. Der Grund dafür war der, dass im Verlauf der Spee-Kurve der linguale Höcker des 2. Prämolars den tiefsten Punkt darstellen sollte. Da es sich nur um Komposit handelte, war diese Anpassung kein Problem.</a:t>
            </a:r>
          </a:p>
        </p:txBody>
      </p:sp>
      <p:sp>
        <p:nvSpPr>
          <p:cNvPr id="559" name="7.4 Prothetische Phase"/>
          <p:cNvSpPr txBox="1"/>
          <p:nvPr/>
        </p:nvSpPr>
        <p:spPr>
          <a:xfrm>
            <a:off x="800100" y="165100"/>
            <a:ext cx="12255500" cy="584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l" defTabSz="1270000">
              <a:lnSpc>
                <a:spcPct val="90000"/>
              </a:lnSpc>
              <a:spcBef>
                <a:spcPts val="3300"/>
              </a:spcBef>
              <a:buFont typeface="Gill Sans Light"/>
              <a:tabLst>
                <a:tab pos="5080000" algn="l"/>
                <a:tab pos="5118100" algn="l"/>
              </a:tabLst>
              <a:defRPr sz="3200" b="1">
                <a:uFill>
                  <a:solidFill>
                    <a:srgbClr val="000000"/>
                  </a:solidFill>
                </a:uFill>
              </a:defRPr>
            </a:lvl1pPr>
          </a:lstStyle>
          <a:p>
            <a:r>
              <a:t>7.4 Prothetische Phase</a:t>
            </a:r>
          </a:p>
        </p:txBody>
      </p:sp>
    </p:spTree>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1" name="header.tiff" descr="header.tiff"/>
          <p:cNvPicPr>
            <a:picLocks noChangeAspect="1"/>
          </p:cNvPicPr>
          <p:nvPr/>
        </p:nvPicPr>
        <p:blipFill>
          <a:blip r:embed="rId2"/>
          <a:stretch>
            <a:fillRect/>
          </a:stretch>
        </p:blipFill>
        <p:spPr>
          <a:xfrm>
            <a:off x="16776700" y="50800"/>
            <a:ext cx="6629400" cy="804594"/>
          </a:xfrm>
          <a:prstGeom prst="rect">
            <a:avLst/>
          </a:prstGeom>
          <a:ln w="12700">
            <a:miter lim="400000"/>
          </a:ln>
        </p:spPr>
      </p:pic>
      <p:sp>
        <p:nvSpPr>
          <p:cNvPr id="562" name="Linien"/>
          <p:cNvSpPr/>
          <p:nvPr/>
        </p:nvSpPr>
        <p:spPr>
          <a:xfrm>
            <a:off x="842903" y="990600"/>
            <a:ext cx="22607882" cy="0"/>
          </a:xfrm>
          <a:prstGeom prst="line">
            <a:avLst/>
          </a:prstGeom>
          <a:ln w="12700">
            <a:solidFill>
              <a:srgbClr val="000000"/>
            </a:solidFill>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563" name="Foliennumm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39</a:t>
            </a:fld>
            <a:endParaRPr/>
          </a:p>
        </p:txBody>
      </p:sp>
      <p:sp>
        <p:nvSpPr>
          <p:cNvPr id="564" name="Falldokumentation 7"/>
          <p:cNvSpPr txBox="1"/>
          <p:nvPr/>
        </p:nvSpPr>
        <p:spPr>
          <a:xfrm>
            <a:off x="12801600" y="177800"/>
            <a:ext cx="3860800" cy="558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r" defTabSz="1270000">
              <a:lnSpc>
                <a:spcPct val="90000"/>
              </a:lnSpc>
              <a:spcBef>
                <a:spcPts val="3300"/>
              </a:spcBef>
              <a:buFont typeface="Gill Sans Light"/>
              <a:tabLst>
                <a:tab pos="5080000" algn="l"/>
                <a:tab pos="5118100" algn="l"/>
              </a:tabLst>
              <a:defRPr sz="3200">
                <a:uFill>
                  <a:solidFill>
                    <a:srgbClr val="000000"/>
                  </a:solidFill>
                </a:uFill>
              </a:defRPr>
            </a:lvl1pPr>
          </a:lstStyle>
          <a:p>
            <a:pPr>
              <a:defRPr>
                <a:latin typeface="Arial"/>
                <a:ea typeface="Arial"/>
                <a:cs typeface="Arial"/>
                <a:sym typeface="Arial"/>
              </a:defRPr>
            </a:pPr>
            <a:r>
              <a:rPr>
                <a:latin typeface="+mj-lt"/>
                <a:ea typeface="+mj-ea"/>
                <a:cs typeface="+mj-cs"/>
                <a:sym typeface="Gill Sans"/>
              </a:rPr>
              <a:t>Falldokumentation 7</a:t>
            </a:r>
          </a:p>
        </p:txBody>
      </p:sp>
      <p:sp>
        <p:nvSpPr>
          <p:cNvPr id="565" name="Meistermodelle und Wax-up Einprobe (12.03.2012)…"/>
          <p:cNvSpPr txBox="1"/>
          <p:nvPr/>
        </p:nvSpPr>
        <p:spPr>
          <a:xfrm>
            <a:off x="889000" y="1250950"/>
            <a:ext cx="22606000" cy="8890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p>
            <a:pPr algn="l" defTabSz="449580">
              <a:spcBef>
                <a:spcPts val="600"/>
              </a:spcBef>
              <a:defRPr sz="2400" b="1"/>
            </a:pPr>
            <a:r>
              <a:rPr u="sng"/>
              <a:t>Meistermodelle und Wax-up Einprobe (12.03.2012)</a:t>
            </a:r>
            <a:endParaRPr b="0"/>
          </a:p>
          <a:p>
            <a:pPr marL="215900" indent="-215900" algn="l" defTabSz="449580">
              <a:spcBef>
                <a:spcPts val="600"/>
              </a:spcBef>
              <a:buSzPct val="100000"/>
              <a:buChar char="•"/>
              <a:defRPr sz="2400">
                <a:latin typeface="Gill Sans Light"/>
                <a:ea typeface="Gill Sans Light"/>
                <a:cs typeface="Gill Sans Light"/>
                <a:sym typeface="Gill Sans Light"/>
              </a:defRPr>
            </a:pPr>
            <a:r>
              <a:t>Es waren nur kleine ästhetische Korrekturen nötig: Die Zahnachsen schienen alle nach rechts abzuweichen und so musste die Mittellinie inzisal um 1 mm nach links korrigiert werden.</a:t>
            </a:r>
          </a:p>
        </p:txBody>
      </p:sp>
      <p:sp>
        <p:nvSpPr>
          <p:cNvPr id="566" name="7.4 Prothetische Phase"/>
          <p:cNvSpPr txBox="1"/>
          <p:nvPr/>
        </p:nvSpPr>
        <p:spPr>
          <a:xfrm>
            <a:off x="800100" y="165100"/>
            <a:ext cx="12255500" cy="584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l" defTabSz="1270000">
              <a:lnSpc>
                <a:spcPct val="90000"/>
              </a:lnSpc>
              <a:spcBef>
                <a:spcPts val="3300"/>
              </a:spcBef>
              <a:buFont typeface="Gill Sans Light"/>
              <a:tabLst>
                <a:tab pos="5080000" algn="l"/>
                <a:tab pos="5118100" algn="l"/>
              </a:tabLst>
              <a:defRPr sz="3200" b="1">
                <a:uFill>
                  <a:solidFill>
                    <a:srgbClr val="000000"/>
                  </a:solidFill>
                </a:uFill>
              </a:defRPr>
            </a:lvl1pPr>
          </a:lstStyle>
          <a:p>
            <a:r>
              <a:t>7.4 Prothetische Phase</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1" name="header.tiff" descr="header.tiff"/>
          <p:cNvPicPr>
            <a:picLocks noChangeAspect="1"/>
          </p:cNvPicPr>
          <p:nvPr/>
        </p:nvPicPr>
        <p:blipFill>
          <a:blip r:embed="rId2"/>
          <a:stretch>
            <a:fillRect/>
          </a:stretch>
        </p:blipFill>
        <p:spPr>
          <a:xfrm>
            <a:off x="16776700" y="50800"/>
            <a:ext cx="6629400" cy="804594"/>
          </a:xfrm>
          <a:prstGeom prst="rect">
            <a:avLst/>
          </a:prstGeom>
          <a:ln w="12700">
            <a:miter lim="400000"/>
          </a:ln>
        </p:spPr>
      </p:pic>
      <p:sp>
        <p:nvSpPr>
          <p:cNvPr id="192" name="HINWEISE"/>
          <p:cNvSpPr txBox="1"/>
          <p:nvPr/>
        </p:nvSpPr>
        <p:spPr>
          <a:xfrm>
            <a:off x="800100" y="165100"/>
            <a:ext cx="11645900" cy="584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l" defTabSz="1270000">
              <a:lnSpc>
                <a:spcPct val="90000"/>
              </a:lnSpc>
              <a:spcBef>
                <a:spcPts val="3300"/>
              </a:spcBef>
              <a:buFont typeface="Gill Sans Light"/>
              <a:tabLst>
                <a:tab pos="5080000" algn="l"/>
                <a:tab pos="5118100" algn="l"/>
              </a:tabLst>
              <a:defRPr sz="3200" b="1">
                <a:uFill>
                  <a:solidFill>
                    <a:srgbClr val="000000"/>
                  </a:solidFill>
                </a:uFill>
              </a:defRPr>
            </a:lvl1pPr>
          </a:lstStyle>
          <a:p>
            <a:r>
              <a:t>HINWEISE</a:t>
            </a:r>
          </a:p>
        </p:txBody>
      </p:sp>
      <p:sp>
        <p:nvSpPr>
          <p:cNvPr id="193" name="Linien"/>
          <p:cNvSpPr/>
          <p:nvPr/>
        </p:nvSpPr>
        <p:spPr>
          <a:xfrm>
            <a:off x="842903" y="990600"/>
            <a:ext cx="22607882" cy="0"/>
          </a:xfrm>
          <a:prstGeom prst="line">
            <a:avLst/>
          </a:prstGeom>
          <a:ln w="12700">
            <a:solidFill>
              <a:srgbClr val="000000"/>
            </a:solidFill>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194" name="Falldokumentation N° x"/>
          <p:cNvSpPr txBox="1"/>
          <p:nvPr/>
        </p:nvSpPr>
        <p:spPr>
          <a:xfrm>
            <a:off x="12192000" y="177800"/>
            <a:ext cx="4470400" cy="558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r" defTabSz="1270000">
              <a:lnSpc>
                <a:spcPct val="90000"/>
              </a:lnSpc>
              <a:spcBef>
                <a:spcPts val="3300"/>
              </a:spcBef>
              <a:buFont typeface="Gill Sans Light"/>
              <a:tabLst>
                <a:tab pos="5080000" algn="l"/>
                <a:tab pos="5118100" algn="l"/>
              </a:tabLst>
              <a:defRPr sz="3200">
                <a:uFill>
                  <a:solidFill>
                    <a:srgbClr val="000000"/>
                  </a:solidFill>
                </a:uFill>
              </a:defRPr>
            </a:lvl1pPr>
          </a:lstStyle>
          <a:p>
            <a:pPr>
              <a:defRPr>
                <a:latin typeface="Arial"/>
                <a:ea typeface="Arial"/>
                <a:cs typeface="Arial"/>
                <a:sym typeface="Arial"/>
              </a:defRPr>
            </a:pPr>
            <a:r>
              <a:rPr>
                <a:latin typeface="+mj-lt"/>
                <a:ea typeface="+mj-ea"/>
                <a:cs typeface="+mj-cs"/>
                <a:sym typeface="Gill Sans"/>
              </a:rPr>
              <a:t>Falldokumentation N° x</a:t>
            </a:r>
          </a:p>
        </p:txBody>
      </p:sp>
      <p:sp>
        <p:nvSpPr>
          <p:cNvPr id="195" name="Wichtige Hinweise sind in dieser Musterpräsentation in ROT ergänzt."/>
          <p:cNvSpPr txBox="1"/>
          <p:nvPr/>
        </p:nvSpPr>
        <p:spPr>
          <a:xfrm>
            <a:off x="654620" y="2860034"/>
            <a:ext cx="18015100" cy="13868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lvl1pPr marR="40640" algn="l" defTabSz="914400">
              <a:lnSpc>
                <a:spcPct val="120000"/>
              </a:lnSpc>
              <a:defRPr sz="4000" b="1">
                <a:solidFill>
                  <a:srgbClr val="FF1209"/>
                </a:solidFill>
                <a:uFill>
                  <a:solidFill>
                    <a:srgbClr val="E32400"/>
                  </a:solidFill>
                </a:uFill>
              </a:defRPr>
            </a:lvl1pPr>
          </a:lstStyle>
          <a:p>
            <a:r>
              <a:t>Wichtige Hinweise sind in dieser Musterpräsentation in ROT ergänzt.</a:t>
            </a:r>
          </a:p>
        </p:txBody>
      </p:sp>
      <p:sp>
        <p:nvSpPr>
          <p:cNvPr id="196" name="Keynote und PowerPoint vor Erstellung des pdfs komprimieren (Dateigrösse reduzieren)."/>
          <p:cNvSpPr txBox="1"/>
          <p:nvPr/>
        </p:nvSpPr>
        <p:spPr>
          <a:xfrm>
            <a:off x="654620" y="4962442"/>
            <a:ext cx="23074760" cy="6858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lvl1pPr marR="40640" algn="l" defTabSz="914400">
              <a:lnSpc>
                <a:spcPct val="120000"/>
              </a:lnSpc>
              <a:defRPr sz="4000" b="1" u="sng">
                <a:solidFill>
                  <a:srgbClr val="FF1209"/>
                </a:solidFill>
                <a:uFill>
                  <a:solidFill>
                    <a:srgbClr val="E32400"/>
                  </a:solidFill>
                </a:uFill>
              </a:defRPr>
            </a:lvl1pPr>
          </a:lstStyle>
          <a:p>
            <a:r>
              <a:t>Keynote und PowerPoint vor Erstellung des pdfs komprimieren (Dateigrösse reduzieren).</a:t>
            </a:r>
          </a:p>
        </p:txBody>
      </p:sp>
    </p:spTree>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8" name="header.tiff" descr="header.tiff"/>
          <p:cNvPicPr>
            <a:picLocks noChangeAspect="1"/>
          </p:cNvPicPr>
          <p:nvPr/>
        </p:nvPicPr>
        <p:blipFill>
          <a:blip r:embed="rId2"/>
          <a:stretch>
            <a:fillRect/>
          </a:stretch>
        </p:blipFill>
        <p:spPr>
          <a:xfrm>
            <a:off x="16776700" y="50800"/>
            <a:ext cx="6629400" cy="804594"/>
          </a:xfrm>
          <a:prstGeom prst="rect">
            <a:avLst/>
          </a:prstGeom>
          <a:ln w="12700">
            <a:miter lim="400000"/>
          </a:ln>
        </p:spPr>
      </p:pic>
      <p:sp>
        <p:nvSpPr>
          <p:cNvPr id="569" name="Linien"/>
          <p:cNvSpPr/>
          <p:nvPr/>
        </p:nvSpPr>
        <p:spPr>
          <a:xfrm>
            <a:off x="842903" y="990600"/>
            <a:ext cx="22607882" cy="0"/>
          </a:xfrm>
          <a:prstGeom prst="line">
            <a:avLst/>
          </a:prstGeom>
          <a:ln w="12700">
            <a:solidFill>
              <a:srgbClr val="000000"/>
            </a:solidFill>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570" name="Foliennumm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40</a:t>
            </a:fld>
            <a:endParaRPr/>
          </a:p>
        </p:txBody>
      </p:sp>
      <p:sp>
        <p:nvSpPr>
          <p:cNvPr id="571" name="Falldokumentation 7"/>
          <p:cNvSpPr txBox="1"/>
          <p:nvPr/>
        </p:nvSpPr>
        <p:spPr>
          <a:xfrm>
            <a:off x="12801600" y="177800"/>
            <a:ext cx="3860800" cy="558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r" defTabSz="1270000">
              <a:lnSpc>
                <a:spcPct val="90000"/>
              </a:lnSpc>
              <a:spcBef>
                <a:spcPts val="3300"/>
              </a:spcBef>
              <a:buFont typeface="Gill Sans Light"/>
              <a:tabLst>
                <a:tab pos="5080000" algn="l"/>
                <a:tab pos="5118100" algn="l"/>
              </a:tabLst>
              <a:defRPr sz="3200">
                <a:uFill>
                  <a:solidFill>
                    <a:srgbClr val="000000"/>
                  </a:solidFill>
                </a:uFill>
              </a:defRPr>
            </a:lvl1pPr>
          </a:lstStyle>
          <a:p>
            <a:pPr>
              <a:defRPr>
                <a:latin typeface="Arial"/>
                <a:ea typeface="Arial"/>
                <a:cs typeface="Arial"/>
                <a:sym typeface="Arial"/>
              </a:defRPr>
            </a:pPr>
            <a:r>
              <a:rPr>
                <a:latin typeface="+mj-lt"/>
                <a:ea typeface="+mj-ea"/>
                <a:cs typeface="+mj-cs"/>
                <a:sym typeface="Gill Sans"/>
              </a:rPr>
              <a:t>Falldokumentation 7</a:t>
            </a:r>
          </a:p>
        </p:txBody>
      </p:sp>
      <p:sp>
        <p:nvSpPr>
          <p:cNvPr id="572" name="Gerüstherstellung und Einprobe…"/>
          <p:cNvSpPr txBox="1"/>
          <p:nvPr/>
        </p:nvSpPr>
        <p:spPr>
          <a:xfrm>
            <a:off x="889000" y="1250950"/>
            <a:ext cx="22606000" cy="3124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p>
            <a:pPr algn="just" defTabSz="449580">
              <a:spcBef>
                <a:spcPts val="1400"/>
              </a:spcBef>
              <a:defRPr sz="2400" b="1"/>
            </a:pPr>
            <a:r>
              <a:rPr u="sng"/>
              <a:t>Gerüstherstellung und Einprobe</a:t>
            </a:r>
            <a:endParaRPr b="0"/>
          </a:p>
          <a:p>
            <a:pPr algn="just" defTabSz="449580">
              <a:spcBef>
                <a:spcPts val="1400"/>
              </a:spcBef>
              <a:buSzPct val="125000"/>
              <a:buChar char="•"/>
              <a:defRPr sz="2400">
                <a:latin typeface="Gill Sans Light"/>
                <a:ea typeface="Gill Sans Light"/>
                <a:cs typeface="Gill Sans Light"/>
                <a:sym typeface="Gill Sans Light"/>
              </a:defRPr>
            </a:pPr>
            <a:r>
              <a:t>Alle Gerüste wurden aufgewachst und dann gescannt (Lava ST Scan, für Implantat 23 Cares CS 2). Mit Ausnahme von 23 (Straumann Zirkonoxid) wurden alle Gerüste aus dem Zirkonoxid Lava Plus HT hergestellt.</a:t>
            </a:r>
          </a:p>
          <a:p>
            <a:pPr algn="just" defTabSz="449580">
              <a:spcBef>
                <a:spcPts val="1400"/>
              </a:spcBef>
              <a:buSzPct val="125000"/>
              <a:buChar char="•"/>
              <a:defRPr sz="2400">
                <a:latin typeface="Gill Sans Light"/>
                <a:ea typeface="Gill Sans Light"/>
                <a:cs typeface="Gill Sans Light"/>
                <a:sym typeface="Gill Sans Light"/>
              </a:defRPr>
            </a:pPr>
            <a:r>
              <a:t>Für die Implantate 45 und 47 wurde eine sog. Titaniumbasis verwendet. Am Schluss wurden die Kronen extraoral mit einem adhäsiven Zement (Panavia OP) mit der Titaniumbasis verklebt.</a:t>
            </a:r>
          </a:p>
          <a:p>
            <a:pPr algn="just" defTabSz="449580">
              <a:spcBef>
                <a:spcPts val="1400"/>
              </a:spcBef>
              <a:buSzPct val="125000"/>
              <a:buChar char="•"/>
              <a:defRPr sz="2400">
                <a:latin typeface="Gill Sans Light"/>
                <a:ea typeface="Gill Sans Light"/>
                <a:cs typeface="Gill Sans Light"/>
                <a:sym typeface="Gill Sans Light"/>
              </a:defRPr>
            </a:pPr>
            <a:r>
              <a:t>Das Design der Gerüste wurde entsprechend der Lokalisation im Mund angepasst. Im Seitenzahnbereich wurden die Interdentalräume unterstützt und die Stufe wurde nur im bukkalen Bereich redzuziert. Im Frontzahnbereich waren die Approximalräume offen gestaltet um eine schöne Ästhetik zu erreichen.</a:t>
            </a:r>
          </a:p>
        </p:txBody>
      </p:sp>
      <p:sp>
        <p:nvSpPr>
          <p:cNvPr id="573" name="7.4 Prothetische Phase"/>
          <p:cNvSpPr txBox="1"/>
          <p:nvPr/>
        </p:nvSpPr>
        <p:spPr>
          <a:xfrm>
            <a:off x="800100" y="165100"/>
            <a:ext cx="12255500" cy="584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l" defTabSz="1270000">
              <a:lnSpc>
                <a:spcPct val="90000"/>
              </a:lnSpc>
              <a:spcBef>
                <a:spcPts val="3300"/>
              </a:spcBef>
              <a:buFont typeface="Gill Sans Light"/>
              <a:tabLst>
                <a:tab pos="5080000" algn="l"/>
                <a:tab pos="5118100" algn="l"/>
              </a:tabLst>
              <a:defRPr sz="3200" b="1">
                <a:uFill>
                  <a:solidFill>
                    <a:srgbClr val="000000"/>
                  </a:solidFill>
                </a:uFill>
              </a:defRPr>
            </a:lvl1pPr>
          </a:lstStyle>
          <a:p>
            <a:r>
              <a:t>7.4 Prothetische Phase</a:t>
            </a:r>
          </a:p>
        </p:txBody>
      </p:sp>
    </p:spTree>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5" name="header.tiff" descr="header.tiff"/>
          <p:cNvPicPr>
            <a:picLocks noChangeAspect="1"/>
          </p:cNvPicPr>
          <p:nvPr/>
        </p:nvPicPr>
        <p:blipFill>
          <a:blip r:embed="rId2"/>
          <a:stretch>
            <a:fillRect/>
          </a:stretch>
        </p:blipFill>
        <p:spPr>
          <a:xfrm>
            <a:off x="16776700" y="50800"/>
            <a:ext cx="6629400" cy="804594"/>
          </a:xfrm>
          <a:prstGeom prst="rect">
            <a:avLst/>
          </a:prstGeom>
          <a:ln w="12700">
            <a:miter lim="400000"/>
          </a:ln>
        </p:spPr>
      </p:pic>
      <p:sp>
        <p:nvSpPr>
          <p:cNvPr id="576" name="Linien"/>
          <p:cNvSpPr/>
          <p:nvPr/>
        </p:nvSpPr>
        <p:spPr>
          <a:xfrm>
            <a:off x="842903" y="990600"/>
            <a:ext cx="22607882" cy="0"/>
          </a:xfrm>
          <a:prstGeom prst="line">
            <a:avLst/>
          </a:prstGeom>
          <a:ln w="12700">
            <a:solidFill>
              <a:srgbClr val="000000"/>
            </a:solidFill>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577" name="Foliennumm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41</a:t>
            </a:fld>
            <a:endParaRPr/>
          </a:p>
        </p:txBody>
      </p:sp>
      <p:sp>
        <p:nvSpPr>
          <p:cNvPr id="578" name="Falldokumentation 7"/>
          <p:cNvSpPr txBox="1"/>
          <p:nvPr/>
        </p:nvSpPr>
        <p:spPr>
          <a:xfrm>
            <a:off x="12801600" y="177800"/>
            <a:ext cx="3860800" cy="558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r" defTabSz="1270000">
              <a:lnSpc>
                <a:spcPct val="90000"/>
              </a:lnSpc>
              <a:spcBef>
                <a:spcPts val="3300"/>
              </a:spcBef>
              <a:buFont typeface="Gill Sans Light"/>
              <a:tabLst>
                <a:tab pos="5080000" algn="l"/>
                <a:tab pos="5118100" algn="l"/>
              </a:tabLst>
              <a:defRPr sz="3200">
                <a:uFill>
                  <a:solidFill>
                    <a:srgbClr val="000000"/>
                  </a:solidFill>
                </a:uFill>
              </a:defRPr>
            </a:lvl1pPr>
          </a:lstStyle>
          <a:p>
            <a:pPr>
              <a:defRPr>
                <a:latin typeface="Arial"/>
                <a:ea typeface="Arial"/>
                <a:cs typeface="Arial"/>
                <a:sym typeface="Arial"/>
              </a:defRPr>
            </a:pPr>
            <a:r>
              <a:rPr>
                <a:latin typeface="+mj-lt"/>
                <a:ea typeface="+mj-ea"/>
                <a:cs typeface="+mj-cs"/>
                <a:sym typeface="Gill Sans"/>
              </a:rPr>
              <a:t>Falldokumentation 7</a:t>
            </a:r>
          </a:p>
        </p:txBody>
      </p:sp>
      <p:sp>
        <p:nvSpPr>
          <p:cNvPr id="579" name="Gerüsteinprobe (02.04.2012)…"/>
          <p:cNvSpPr txBox="1"/>
          <p:nvPr/>
        </p:nvSpPr>
        <p:spPr>
          <a:xfrm>
            <a:off x="889000" y="1250950"/>
            <a:ext cx="22606000" cy="2235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p>
            <a:pPr algn="just" defTabSz="449580">
              <a:spcBef>
                <a:spcPts val="1400"/>
              </a:spcBef>
              <a:defRPr sz="2400" b="1"/>
            </a:pPr>
            <a:r>
              <a:rPr u="sng"/>
              <a:t>Gerüsteinprobe (02.04.2012)</a:t>
            </a:r>
            <a:endParaRPr b="0"/>
          </a:p>
          <a:p>
            <a:pPr marL="228600" indent="-228600" algn="just" defTabSz="449580">
              <a:spcBef>
                <a:spcPts val="1400"/>
              </a:spcBef>
              <a:buSzPct val="100000"/>
              <a:buChar char="•"/>
              <a:defRPr sz="2400">
                <a:latin typeface="Gill Sans Light"/>
                <a:ea typeface="Gill Sans Light"/>
                <a:cs typeface="Gill Sans Light"/>
                <a:sym typeface="Gill Sans Light"/>
              </a:defRPr>
            </a:pPr>
            <a:r>
              <a:t>Die Zwischengliedbereiche wurden unterfüttert um die konditionierte Auflage im Zwischengliedbereich auf das Meistermodell zu übertragen.</a:t>
            </a:r>
          </a:p>
          <a:p>
            <a:pPr marL="228600" indent="-228600" algn="just" defTabSz="449580">
              <a:spcBef>
                <a:spcPts val="1400"/>
              </a:spcBef>
              <a:buSzPct val="100000"/>
              <a:buChar char="•"/>
              <a:defRPr sz="2400">
                <a:latin typeface="Gill Sans Light"/>
                <a:ea typeface="Gill Sans Light"/>
                <a:cs typeface="Gill Sans Light"/>
                <a:sym typeface="Gill Sans Light"/>
              </a:defRPr>
            </a:pPr>
            <a:r>
              <a:t>Es wurde nochmals eine Bissregistrierung durchgeführt. Zuerst wurden nur die Provisorien in der Oberkiefer-Front entfernt und der Biss registriert. Anschliessend wurden die Provisorien auf der rechten Seite entfernt und der Biss registriert und zum Schluss wurden die Provisorien auf der linken Seite entfernt und der Biss registriert. Die vorangehenden Bissregistrierungen wurden jeweils belassen.</a:t>
            </a:r>
          </a:p>
        </p:txBody>
      </p:sp>
      <p:sp>
        <p:nvSpPr>
          <p:cNvPr id="580" name="7.4 Prothetische Phase"/>
          <p:cNvSpPr txBox="1"/>
          <p:nvPr/>
        </p:nvSpPr>
        <p:spPr>
          <a:xfrm>
            <a:off x="800100" y="165100"/>
            <a:ext cx="12255500" cy="584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l" defTabSz="1270000">
              <a:lnSpc>
                <a:spcPct val="90000"/>
              </a:lnSpc>
              <a:spcBef>
                <a:spcPts val="3300"/>
              </a:spcBef>
              <a:buFont typeface="Gill Sans Light"/>
              <a:tabLst>
                <a:tab pos="5080000" algn="l"/>
                <a:tab pos="5118100" algn="l"/>
              </a:tabLst>
              <a:defRPr sz="3200" b="1">
                <a:uFill>
                  <a:solidFill>
                    <a:srgbClr val="000000"/>
                  </a:solidFill>
                </a:uFill>
              </a:defRPr>
            </a:lvl1pPr>
          </a:lstStyle>
          <a:p>
            <a:r>
              <a:t>7.4 Prothetische Phase</a:t>
            </a:r>
          </a:p>
        </p:txBody>
      </p:sp>
      <p:sp>
        <p:nvSpPr>
          <p:cNvPr id="581" name="Rohbrandeinprobe (30.04.2012)…"/>
          <p:cNvSpPr txBox="1"/>
          <p:nvPr/>
        </p:nvSpPr>
        <p:spPr>
          <a:xfrm>
            <a:off x="889000" y="4603750"/>
            <a:ext cx="22606000" cy="18796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p>
            <a:pPr algn="l" defTabSz="449580">
              <a:spcBef>
                <a:spcPts val="1400"/>
              </a:spcBef>
              <a:defRPr sz="2400" b="1" u="sng"/>
            </a:pPr>
            <a:r>
              <a:t>Rohbrandeinprobe (30.04.2012)</a:t>
            </a:r>
            <a:endParaRPr b="0"/>
          </a:p>
          <a:p>
            <a:pPr marL="215900" indent="-215900" algn="l" defTabSz="449580">
              <a:spcBef>
                <a:spcPts val="1400"/>
              </a:spcBef>
              <a:buSzPct val="125000"/>
              <a:buChar char="•"/>
              <a:defRPr sz="2400">
                <a:latin typeface="Gill Sans Light"/>
                <a:ea typeface="Gill Sans Light"/>
                <a:cs typeface="Gill Sans Light"/>
                <a:sym typeface="Gill Sans Light"/>
              </a:defRPr>
            </a:pPr>
            <a:r>
              <a:t>Die Inzisalkanten der Oberkiefer-Frontzähne waren zu kurz und die Okklusionsebene verlief nicht parallel zur Bipupillarlinie. Dies entsprach nicht dem Wax-up und musste korrigiert werden.</a:t>
            </a:r>
          </a:p>
          <a:p>
            <a:pPr marL="215900" indent="-215900" algn="l" defTabSz="449580">
              <a:spcBef>
                <a:spcPts val="1400"/>
              </a:spcBef>
              <a:buSzPct val="125000"/>
              <a:buChar char="•"/>
              <a:defRPr sz="2400">
                <a:latin typeface="Gill Sans Light"/>
                <a:ea typeface="Gill Sans Light"/>
                <a:cs typeface="Gill Sans Light"/>
                <a:sym typeface="Gill Sans Light"/>
              </a:defRPr>
            </a:pPr>
            <a:r>
              <a:t> Die Mittellinie war verschoben. Mit Hilfe des Linefinders sollte diese korrigiert werden. </a:t>
            </a:r>
          </a:p>
        </p:txBody>
      </p:sp>
    </p:spTree>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 name="header.tiff" descr="header.tiff"/>
          <p:cNvPicPr>
            <a:picLocks noChangeAspect="1"/>
          </p:cNvPicPr>
          <p:nvPr/>
        </p:nvPicPr>
        <p:blipFill>
          <a:blip r:embed="rId2"/>
          <a:stretch>
            <a:fillRect/>
          </a:stretch>
        </p:blipFill>
        <p:spPr>
          <a:xfrm>
            <a:off x="16776700" y="50800"/>
            <a:ext cx="6629400" cy="804594"/>
          </a:xfrm>
          <a:prstGeom prst="rect">
            <a:avLst/>
          </a:prstGeom>
          <a:ln w="12700">
            <a:miter lim="400000"/>
          </a:ln>
        </p:spPr>
      </p:pic>
      <p:sp>
        <p:nvSpPr>
          <p:cNvPr id="584" name="Linien"/>
          <p:cNvSpPr/>
          <p:nvPr/>
        </p:nvSpPr>
        <p:spPr>
          <a:xfrm>
            <a:off x="842903" y="990600"/>
            <a:ext cx="22607882" cy="0"/>
          </a:xfrm>
          <a:prstGeom prst="line">
            <a:avLst/>
          </a:prstGeom>
          <a:ln w="12700">
            <a:solidFill>
              <a:srgbClr val="000000"/>
            </a:solidFill>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585" name="Foliennumm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42</a:t>
            </a:fld>
            <a:endParaRPr/>
          </a:p>
        </p:txBody>
      </p:sp>
      <p:sp>
        <p:nvSpPr>
          <p:cNvPr id="586" name="Falldokumentation 7"/>
          <p:cNvSpPr txBox="1"/>
          <p:nvPr/>
        </p:nvSpPr>
        <p:spPr>
          <a:xfrm>
            <a:off x="12801600" y="177800"/>
            <a:ext cx="3860800" cy="558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r" defTabSz="1270000">
              <a:lnSpc>
                <a:spcPct val="90000"/>
              </a:lnSpc>
              <a:spcBef>
                <a:spcPts val="3300"/>
              </a:spcBef>
              <a:buFont typeface="Gill Sans Light"/>
              <a:tabLst>
                <a:tab pos="5080000" algn="l"/>
                <a:tab pos="5118100" algn="l"/>
              </a:tabLst>
              <a:defRPr sz="3200">
                <a:uFill>
                  <a:solidFill>
                    <a:srgbClr val="000000"/>
                  </a:solidFill>
                </a:uFill>
              </a:defRPr>
            </a:lvl1pPr>
          </a:lstStyle>
          <a:p>
            <a:pPr>
              <a:defRPr>
                <a:latin typeface="Arial"/>
                <a:ea typeface="Arial"/>
                <a:cs typeface="Arial"/>
                <a:sym typeface="Arial"/>
              </a:defRPr>
            </a:pPr>
            <a:r>
              <a:rPr>
                <a:latin typeface="+mj-lt"/>
                <a:ea typeface="+mj-ea"/>
                <a:cs typeface="+mj-cs"/>
                <a:sym typeface="Gill Sans"/>
              </a:rPr>
              <a:t>Falldokumentation 7</a:t>
            </a:r>
          </a:p>
        </p:txBody>
      </p:sp>
      <p:sp>
        <p:nvSpPr>
          <p:cNvPr id="587" name="Abgabe der definitiven Rekonstruktionen (06.06.2012)…"/>
          <p:cNvSpPr txBox="1"/>
          <p:nvPr/>
        </p:nvSpPr>
        <p:spPr>
          <a:xfrm>
            <a:off x="889000" y="1250950"/>
            <a:ext cx="22606000" cy="1701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p>
            <a:pPr algn="just" defTabSz="449580">
              <a:spcBef>
                <a:spcPts val="1400"/>
              </a:spcBef>
              <a:defRPr sz="2400" b="1"/>
            </a:pPr>
            <a:r>
              <a:rPr u="sng"/>
              <a:t>Abgabe der definitiven Rekonstruktionen (06.06.2012)</a:t>
            </a:r>
          </a:p>
          <a:p>
            <a:pPr marL="215900" indent="-215900" algn="just" defTabSz="449580">
              <a:spcBef>
                <a:spcPts val="1400"/>
              </a:spcBef>
              <a:buSzPct val="125000"/>
              <a:buChar char="•"/>
              <a:defRPr sz="2400">
                <a:latin typeface="Gill Sans Light"/>
                <a:ea typeface="Gill Sans Light"/>
                <a:cs typeface="Gill Sans Light"/>
                <a:sym typeface="Gill Sans Light"/>
              </a:defRPr>
            </a:pPr>
            <a:r>
              <a:t>Die Implantatkronen wurden mit 35 Ncm fixiert. Die Implantatkrone 47 hatte trotz Korrektur des Zahntechnikers immer noch keine okklusalen Kontakte. Nachdem alle Rekonstruktionen zementiert waren, wurde nochmals ein Abdruck vom Implantat 47 genommen. Zudem wurde der Oberkiefer abgeformt, damit eine Schutzschiene hergestellt werden konnte.</a:t>
            </a:r>
          </a:p>
        </p:txBody>
      </p:sp>
      <p:sp>
        <p:nvSpPr>
          <p:cNvPr id="588" name="7.4 Prothetische Phase"/>
          <p:cNvSpPr txBox="1"/>
          <p:nvPr/>
        </p:nvSpPr>
        <p:spPr>
          <a:xfrm>
            <a:off x="800100" y="165100"/>
            <a:ext cx="12255500" cy="584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l" defTabSz="1270000">
              <a:lnSpc>
                <a:spcPct val="90000"/>
              </a:lnSpc>
              <a:spcBef>
                <a:spcPts val="3300"/>
              </a:spcBef>
              <a:buFont typeface="Gill Sans Light"/>
              <a:tabLst>
                <a:tab pos="5080000" algn="l"/>
                <a:tab pos="5118100" algn="l"/>
              </a:tabLst>
              <a:defRPr sz="3200" b="1">
                <a:uFill>
                  <a:solidFill>
                    <a:srgbClr val="000000"/>
                  </a:solidFill>
                </a:uFill>
              </a:defRPr>
            </a:lvl1pPr>
          </a:lstStyle>
          <a:p>
            <a:r>
              <a:t>7.4 Prothetische Phase</a:t>
            </a:r>
          </a:p>
        </p:txBody>
      </p:sp>
    </p:spTree>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0" name="header.tiff" descr="header.tiff"/>
          <p:cNvPicPr>
            <a:picLocks noChangeAspect="1"/>
          </p:cNvPicPr>
          <p:nvPr/>
        </p:nvPicPr>
        <p:blipFill>
          <a:blip r:embed="rId2"/>
          <a:stretch>
            <a:fillRect/>
          </a:stretch>
        </p:blipFill>
        <p:spPr>
          <a:xfrm>
            <a:off x="16776700" y="50800"/>
            <a:ext cx="6629400" cy="804594"/>
          </a:xfrm>
          <a:prstGeom prst="rect">
            <a:avLst/>
          </a:prstGeom>
          <a:ln w="12700">
            <a:miter lim="400000"/>
          </a:ln>
        </p:spPr>
      </p:pic>
      <p:sp>
        <p:nvSpPr>
          <p:cNvPr id="591" name="Linien"/>
          <p:cNvSpPr/>
          <p:nvPr/>
        </p:nvSpPr>
        <p:spPr>
          <a:xfrm>
            <a:off x="842903" y="990600"/>
            <a:ext cx="22607882" cy="0"/>
          </a:xfrm>
          <a:prstGeom prst="line">
            <a:avLst/>
          </a:prstGeom>
          <a:ln w="12700">
            <a:solidFill>
              <a:srgbClr val="000000"/>
            </a:solidFill>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592" name="Foliennumm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43</a:t>
            </a:fld>
            <a:endParaRPr/>
          </a:p>
        </p:txBody>
      </p:sp>
      <p:sp>
        <p:nvSpPr>
          <p:cNvPr id="593" name="Falldokumentation 7"/>
          <p:cNvSpPr txBox="1"/>
          <p:nvPr/>
        </p:nvSpPr>
        <p:spPr>
          <a:xfrm>
            <a:off x="12801600" y="177800"/>
            <a:ext cx="3860800" cy="558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r" defTabSz="1270000">
              <a:lnSpc>
                <a:spcPct val="90000"/>
              </a:lnSpc>
              <a:spcBef>
                <a:spcPts val="3300"/>
              </a:spcBef>
              <a:buFont typeface="Gill Sans Light"/>
              <a:tabLst>
                <a:tab pos="5080000" algn="l"/>
                <a:tab pos="5118100" algn="l"/>
              </a:tabLst>
              <a:defRPr sz="3200">
                <a:uFill>
                  <a:solidFill>
                    <a:srgbClr val="000000"/>
                  </a:solidFill>
                </a:uFill>
              </a:defRPr>
            </a:lvl1pPr>
          </a:lstStyle>
          <a:p>
            <a:pPr>
              <a:defRPr>
                <a:latin typeface="Arial"/>
                <a:ea typeface="Arial"/>
                <a:cs typeface="Arial"/>
                <a:sym typeface="Arial"/>
              </a:defRPr>
            </a:pPr>
            <a:r>
              <a:rPr>
                <a:latin typeface="+mj-lt"/>
                <a:ea typeface="+mj-ea"/>
                <a:cs typeface="+mj-cs"/>
                <a:sym typeface="Gill Sans"/>
              </a:rPr>
              <a:t>Falldokumentation 7</a:t>
            </a:r>
          </a:p>
        </p:txBody>
      </p:sp>
      <p:sp>
        <p:nvSpPr>
          <p:cNvPr id="594" name="Abschliessende Behandlungsschritte…"/>
          <p:cNvSpPr txBox="1"/>
          <p:nvPr/>
        </p:nvSpPr>
        <p:spPr>
          <a:xfrm>
            <a:off x="889000" y="1250950"/>
            <a:ext cx="22606000" cy="20574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p>
            <a:pPr algn="l" defTabSz="449580">
              <a:spcBef>
                <a:spcPts val="1400"/>
              </a:spcBef>
              <a:defRPr sz="2400" b="1"/>
            </a:pPr>
            <a:r>
              <a:rPr u="sng"/>
              <a:t>Abschliessende Behandlungsschritte</a:t>
            </a:r>
            <a:endParaRPr b="0"/>
          </a:p>
          <a:p>
            <a:pPr algn="l" defTabSz="449580">
              <a:spcBef>
                <a:spcPts val="1400"/>
              </a:spcBef>
              <a:buSzPct val="125000"/>
              <a:buChar char="•"/>
              <a:defRPr sz="2400">
                <a:latin typeface="Gill Sans Light"/>
                <a:ea typeface="Gill Sans Light"/>
                <a:cs typeface="Gill Sans Light"/>
                <a:sym typeface="Gill Sans Light"/>
              </a:defRPr>
            </a:pPr>
            <a:r>
              <a:t>Der ZT hatte dem Patienten die Schutzschiene bereits per Post zukommen lassen. Der Patient trug diese in der Nacht und empfand sie als sehr angenehm. </a:t>
            </a:r>
          </a:p>
          <a:p>
            <a:pPr algn="l" defTabSz="449580">
              <a:spcBef>
                <a:spcPts val="1400"/>
              </a:spcBef>
              <a:buSzPct val="125000"/>
              <a:buChar char="•"/>
              <a:defRPr sz="2400">
                <a:latin typeface="Gill Sans Light"/>
                <a:ea typeface="Gill Sans Light"/>
                <a:cs typeface="Gill Sans Light"/>
                <a:sym typeface="Gill Sans Light"/>
              </a:defRPr>
            </a:pPr>
            <a:r>
              <a:t>Die angepasste Implantatkrone 47 wurde mit 35 Ncm fixiert (18.06.2012).</a:t>
            </a:r>
          </a:p>
          <a:p>
            <a:pPr algn="l" defTabSz="449580">
              <a:spcBef>
                <a:spcPts val="1400"/>
              </a:spcBef>
              <a:buSzPct val="125000"/>
              <a:buChar char="•"/>
              <a:defRPr sz="2400">
                <a:latin typeface="Gill Sans Light"/>
                <a:ea typeface="Gill Sans Light"/>
                <a:cs typeface="Gill Sans Light"/>
                <a:sym typeface="Gill Sans Light"/>
              </a:defRPr>
            </a:pPr>
            <a:r>
              <a:t>2 Monate nach dem definitiven Einsetzen der Arbeit wurden die Schraubenzugangskanäle nach Kontrolle des Drehmoments definitiv mit Komposit verschlossen (16.08.2012).</a:t>
            </a:r>
          </a:p>
        </p:txBody>
      </p:sp>
      <p:sp>
        <p:nvSpPr>
          <p:cNvPr id="595" name="7.4 Prothetische Phase"/>
          <p:cNvSpPr txBox="1"/>
          <p:nvPr/>
        </p:nvSpPr>
        <p:spPr>
          <a:xfrm>
            <a:off x="800100" y="165100"/>
            <a:ext cx="12255500" cy="584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l" defTabSz="1270000">
              <a:lnSpc>
                <a:spcPct val="90000"/>
              </a:lnSpc>
              <a:spcBef>
                <a:spcPts val="3300"/>
              </a:spcBef>
              <a:buFont typeface="Gill Sans Light"/>
              <a:tabLst>
                <a:tab pos="5080000" algn="l"/>
                <a:tab pos="5118100" algn="l"/>
              </a:tabLst>
              <a:defRPr sz="3200" b="1">
                <a:uFill>
                  <a:solidFill>
                    <a:srgbClr val="000000"/>
                  </a:solidFill>
                </a:uFill>
              </a:defRPr>
            </a:lvl1pPr>
          </a:lstStyle>
          <a:p>
            <a:r>
              <a:t>7.4 Prothetische Phase</a:t>
            </a:r>
          </a:p>
        </p:txBody>
      </p:sp>
    </p:spTree>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7" name="header.tiff" descr="header.tiff"/>
          <p:cNvPicPr>
            <a:picLocks noChangeAspect="1"/>
          </p:cNvPicPr>
          <p:nvPr/>
        </p:nvPicPr>
        <p:blipFill>
          <a:blip r:embed="rId2"/>
          <a:stretch>
            <a:fillRect/>
          </a:stretch>
        </p:blipFill>
        <p:spPr>
          <a:xfrm>
            <a:off x="16776700" y="50800"/>
            <a:ext cx="6629400" cy="804594"/>
          </a:xfrm>
          <a:prstGeom prst="rect">
            <a:avLst/>
          </a:prstGeom>
          <a:ln w="12700">
            <a:miter lim="400000"/>
          </a:ln>
        </p:spPr>
      </p:pic>
      <p:sp>
        <p:nvSpPr>
          <p:cNvPr id="598" name="8. Behandlungsabschluss (18.06.2012)"/>
          <p:cNvSpPr txBox="1"/>
          <p:nvPr/>
        </p:nvSpPr>
        <p:spPr>
          <a:xfrm>
            <a:off x="800100" y="165100"/>
            <a:ext cx="12255500" cy="584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l" defTabSz="1270000">
              <a:lnSpc>
                <a:spcPct val="90000"/>
              </a:lnSpc>
              <a:spcBef>
                <a:spcPts val="3300"/>
              </a:spcBef>
              <a:buFont typeface="Gill Sans Light"/>
              <a:tabLst>
                <a:tab pos="5080000" algn="l"/>
                <a:tab pos="5118100" algn="l"/>
              </a:tabLst>
              <a:defRPr sz="3200" b="1">
                <a:uFill>
                  <a:solidFill>
                    <a:srgbClr val="000000"/>
                  </a:solidFill>
                </a:uFill>
              </a:defRPr>
            </a:lvl1pPr>
          </a:lstStyle>
          <a:p>
            <a:r>
              <a:t>8. Behandlungsabschluss (18.06.2012)</a:t>
            </a:r>
          </a:p>
        </p:txBody>
      </p:sp>
      <p:sp>
        <p:nvSpPr>
          <p:cNvPr id="599" name="Linien"/>
          <p:cNvSpPr/>
          <p:nvPr/>
        </p:nvSpPr>
        <p:spPr>
          <a:xfrm>
            <a:off x="842903" y="990600"/>
            <a:ext cx="22607882" cy="0"/>
          </a:xfrm>
          <a:prstGeom prst="line">
            <a:avLst/>
          </a:prstGeom>
          <a:ln w="12700">
            <a:solidFill>
              <a:srgbClr val="000000"/>
            </a:solidFill>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600" name="8.1 Befund extraoral…"/>
          <p:cNvSpPr txBox="1"/>
          <p:nvPr/>
        </p:nvSpPr>
        <p:spPr>
          <a:xfrm>
            <a:off x="965200" y="2872056"/>
            <a:ext cx="22453600" cy="19558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l" defTabSz="449580">
              <a:spcBef>
                <a:spcPts val="1200"/>
              </a:spcBef>
              <a:defRPr sz="2400" b="1">
                <a:latin typeface="Arial"/>
                <a:ea typeface="Arial"/>
                <a:cs typeface="Arial"/>
                <a:sym typeface="Arial"/>
              </a:defRPr>
            </a:pPr>
            <a:r>
              <a:rPr u="sng">
                <a:latin typeface="+mj-lt"/>
                <a:ea typeface="+mj-ea"/>
                <a:cs typeface="+mj-cs"/>
                <a:sym typeface="Gill Sans"/>
              </a:rPr>
              <a:t>8.1 Befund extraoral</a:t>
            </a:r>
          </a:p>
          <a:p>
            <a:pPr marL="673100" indent="-444500" algn="l" defTabSz="449580">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gepflegte Erscheinung</a:t>
            </a:r>
          </a:p>
          <a:p>
            <a:pPr marL="673100" indent="-444500" algn="l" defTabSz="449580">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Gesichtshaut, Mund, Hals, Lippen, Augen, Nase, Kinn und Hände: unauffällig</a:t>
            </a:r>
          </a:p>
          <a:p>
            <a:pPr marL="673100" indent="-444500" algn="l" defTabSz="449580">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Innervation (Motorik und Sensibilität im Gesichtsbereich) ohne Funktionsdefizite</a:t>
            </a:r>
          </a:p>
          <a:p>
            <a:pPr marL="673100" indent="-444500" algn="l" defTabSz="449580">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Lymphknoten unauffällig</a:t>
            </a:r>
          </a:p>
        </p:txBody>
      </p:sp>
      <p:sp>
        <p:nvSpPr>
          <p:cNvPr id="601" name="Foliennumm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44</a:t>
            </a:fld>
            <a:endParaRPr/>
          </a:p>
        </p:txBody>
      </p:sp>
      <p:sp>
        <p:nvSpPr>
          <p:cNvPr id="602" name="Medizinische Anamnese…"/>
          <p:cNvSpPr txBox="1"/>
          <p:nvPr/>
        </p:nvSpPr>
        <p:spPr>
          <a:xfrm>
            <a:off x="891235" y="1231900"/>
            <a:ext cx="22517101" cy="12446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p>
            <a:pPr algn="l" defTabSz="449580">
              <a:spcBef>
                <a:spcPts val="1200"/>
              </a:spcBef>
              <a:defRPr sz="2400" b="1">
                <a:latin typeface="Arial"/>
                <a:ea typeface="Arial"/>
                <a:cs typeface="Arial"/>
                <a:sym typeface="Arial"/>
              </a:defRPr>
            </a:pPr>
            <a:r>
              <a:rPr u="sng">
                <a:latin typeface="+mj-lt"/>
                <a:ea typeface="+mj-ea"/>
                <a:cs typeface="+mj-cs"/>
                <a:sym typeface="Gill Sans"/>
              </a:rPr>
              <a:t>Medizinische Anamnese</a:t>
            </a:r>
          </a:p>
          <a:p>
            <a:pPr marL="673100" indent="-444500" algn="l" defTabSz="449580">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gesund</a:t>
            </a:r>
          </a:p>
          <a:p>
            <a:pPr marL="673100" indent="-444500" algn="l" defTabSz="449580">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ehemaliger Raucher</a:t>
            </a:r>
          </a:p>
        </p:txBody>
      </p:sp>
      <p:sp>
        <p:nvSpPr>
          <p:cNvPr id="603" name="Falldokumentation 7"/>
          <p:cNvSpPr txBox="1"/>
          <p:nvPr/>
        </p:nvSpPr>
        <p:spPr>
          <a:xfrm>
            <a:off x="12801600" y="177800"/>
            <a:ext cx="3860800" cy="558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r" defTabSz="1270000">
              <a:lnSpc>
                <a:spcPct val="90000"/>
              </a:lnSpc>
              <a:spcBef>
                <a:spcPts val="3300"/>
              </a:spcBef>
              <a:buFont typeface="Gill Sans Light"/>
              <a:tabLst>
                <a:tab pos="5080000" algn="l"/>
                <a:tab pos="5118100" algn="l"/>
              </a:tabLst>
              <a:defRPr sz="3200">
                <a:uFill>
                  <a:solidFill>
                    <a:srgbClr val="000000"/>
                  </a:solidFill>
                </a:uFill>
              </a:defRPr>
            </a:lvl1pPr>
          </a:lstStyle>
          <a:p>
            <a:pPr>
              <a:defRPr>
                <a:latin typeface="Arial"/>
                <a:ea typeface="Arial"/>
                <a:cs typeface="Arial"/>
                <a:sym typeface="Arial"/>
              </a:defRPr>
            </a:pPr>
            <a:r>
              <a:rPr>
                <a:latin typeface="+mj-lt"/>
                <a:ea typeface="+mj-ea"/>
                <a:cs typeface="+mj-cs"/>
                <a:sym typeface="Gill Sans"/>
              </a:rPr>
              <a:t>Falldokumentation 7</a:t>
            </a:r>
          </a:p>
        </p:txBody>
      </p:sp>
      <p:sp>
        <p:nvSpPr>
          <p:cNvPr id="604" name="8.1.1 Äusseres Erscheinungsbild…"/>
          <p:cNvSpPr txBox="1"/>
          <p:nvPr/>
        </p:nvSpPr>
        <p:spPr>
          <a:xfrm>
            <a:off x="989482" y="5462832"/>
            <a:ext cx="14744701" cy="1244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l" defTabSz="449580">
              <a:spcBef>
                <a:spcPts val="1200"/>
              </a:spcBef>
              <a:defRPr sz="2400" b="1">
                <a:latin typeface="Arial"/>
                <a:ea typeface="Arial"/>
                <a:cs typeface="Arial"/>
                <a:sym typeface="Arial"/>
              </a:defRPr>
            </a:pPr>
            <a:r>
              <a:rPr u="sng">
                <a:latin typeface="+mj-lt"/>
                <a:ea typeface="+mj-ea"/>
                <a:cs typeface="+mj-cs"/>
                <a:sym typeface="Gill Sans"/>
              </a:rPr>
              <a:t>8.1.1 Äusseres Erscheinungsbild</a:t>
            </a:r>
          </a:p>
          <a:p>
            <a:pPr marL="360000" indent="-360000" algn="l" defTabSz="449580">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Tiefe Lachlinie</a:t>
            </a:r>
          </a:p>
          <a:p>
            <a:pPr marL="360000" indent="-360000" algn="l" defTabSz="449580">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Schneidekantenverlauf folgt der Unterlippe</a:t>
            </a:r>
          </a:p>
        </p:txBody>
      </p:sp>
    </p:spTree>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6" name="header.tiff" descr="header.tiff"/>
          <p:cNvPicPr>
            <a:picLocks noChangeAspect="1"/>
          </p:cNvPicPr>
          <p:nvPr/>
        </p:nvPicPr>
        <p:blipFill>
          <a:blip r:embed="rId2"/>
          <a:stretch>
            <a:fillRect/>
          </a:stretch>
        </p:blipFill>
        <p:spPr>
          <a:xfrm>
            <a:off x="16776700" y="50800"/>
            <a:ext cx="6629400" cy="804594"/>
          </a:xfrm>
          <a:prstGeom prst="rect">
            <a:avLst/>
          </a:prstGeom>
          <a:ln w="12700">
            <a:miter lim="400000"/>
          </a:ln>
        </p:spPr>
      </p:pic>
      <p:sp>
        <p:nvSpPr>
          <p:cNvPr id="607" name="8. Behandlungsabschluss"/>
          <p:cNvSpPr txBox="1"/>
          <p:nvPr/>
        </p:nvSpPr>
        <p:spPr>
          <a:xfrm>
            <a:off x="800100" y="165100"/>
            <a:ext cx="12255500" cy="584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l" defTabSz="1270000">
              <a:lnSpc>
                <a:spcPct val="90000"/>
              </a:lnSpc>
              <a:spcBef>
                <a:spcPts val="3300"/>
              </a:spcBef>
              <a:buFont typeface="Gill Sans Light"/>
              <a:tabLst>
                <a:tab pos="5080000" algn="l"/>
                <a:tab pos="5118100" algn="l"/>
              </a:tabLst>
              <a:defRPr sz="3200" b="1">
                <a:uFill>
                  <a:solidFill>
                    <a:srgbClr val="000000"/>
                  </a:solidFill>
                </a:uFill>
              </a:defRPr>
            </a:lvl1pPr>
          </a:lstStyle>
          <a:p>
            <a:r>
              <a:t>8. Behandlungsabschluss</a:t>
            </a:r>
          </a:p>
        </p:txBody>
      </p:sp>
      <p:sp>
        <p:nvSpPr>
          <p:cNvPr id="608" name="Linien"/>
          <p:cNvSpPr/>
          <p:nvPr/>
        </p:nvSpPr>
        <p:spPr>
          <a:xfrm>
            <a:off x="842903" y="990600"/>
            <a:ext cx="22607882" cy="0"/>
          </a:xfrm>
          <a:prstGeom prst="line">
            <a:avLst/>
          </a:prstGeom>
          <a:ln w="12700">
            <a:solidFill>
              <a:srgbClr val="000000"/>
            </a:solidFill>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609" name="8.2 Befund intraoral…"/>
          <p:cNvSpPr txBox="1"/>
          <p:nvPr/>
        </p:nvSpPr>
        <p:spPr>
          <a:xfrm>
            <a:off x="876300" y="1257300"/>
            <a:ext cx="15917417" cy="2108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gn="l" defTabSz="449580">
              <a:spcBef>
                <a:spcPts val="1200"/>
              </a:spcBef>
              <a:defRPr sz="2400" b="1">
                <a:latin typeface="Arial"/>
                <a:ea typeface="Arial"/>
                <a:cs typeface="Arial"/>
                <a:sym typeface="Arial"/>
              </a:defRPr>
            </a:pPr>
            <a:r>
              <a:rPr u="sng">
                <a:latin typeface="+mj-lt"/>
                <a:ea typeface="+mj-ea"/>
                <a:cs typeface="+mj-cs"/>
                <a:sym typeface="Gill Sans"/>
              </a:rPr>
              <a:t>8.2 Befund intraoral</a:t>
            </a:r>
          </a:p>
          <a:p>
            <a:pPr lvl="4" indent="0" algn="l" defTabSz="449580">
              <a:spcBef>
                <a:spcPts val="1200"/>
              </a:spcBef>
              <a:defRPr sz="2400" b="1">
                <a:latin typeface="Arial"/>
                <a:ea typeface="Arial"/>
                <a:cs typeface="Arial"/>
                <a:sym typeface="Arial"/>
              </a:defRPr>
            </a:pPr>
            <a:r>
              <a:rPr u="sng">
                <a:latin typeface="+mj-lt"/>
                <a:ea typeface="+mj-ea"/>
                <a:cs typeface="+mj-cs"/>
                <a:sym typeface="Gill Sans"/>
              </a:rPr>
              <a:t>8.2.1 </a:t>
            </a:r>
            <a:r>
              <a:rPr u="sng">
                <a:solidFill>
                  <a:srgbClr val="FF281F"/>
                </a:solidFill>
                <a:latin typeface="+mj-lt"/>
                <a:ea typeface="+mj-ea"/>
                <a:cs typeface="+mj-cs"/>
                <a:sym typeface="Gill Sans"/>
              </a:rPr>
              <a:t>Oralmedizinischer</a:t>
            </a:r>
            <a:r>
              <a:rPr u="sng">
                <a:latin typeface="+mj-lt"/>
                <a:ea typeface="+mj-ea"/>
                <a:cs typeface="+mj-cs"/>
                <a:sym typeface="Gill Sans"/>
              </a:rPr>
              <a:t> (stomatologischer Befund)</a:t>
            </a:r>
          </a:p>
          <a:p>
            <a:pPr marL="673100" indent="-444500" algn="l" defTabSz="449580">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Lippen, Vestibulum, Alveolarmukosa, Gaumen, Speicheldrüsenausführgänge, Zunge, Mundboden, Rachen und Tonsillen: unauffällig</a:t>
            </a:r>
          </a:p>
          <a:p>
            <a:pPr marL="673100" indent="-444500" algn="l" defTabSz="449580">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Wangenschleimhaut: unauffällig</a:t>
            </a:r>
          </a:p>
          <a:p>
            <a:pPr marL="673100" indent="-444500" algn="l" defTabSz="449580">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Speichelfluss unauffällig in Quantität und Qualität</a:t>
            </a:r>
          </a:p>
        </p:txBody>
      </p:sp>
      <p:sp>
        <p:nvSpPr>
          <p:cNvPr id="610" name="Foliennumm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45</a:t>
            </a:fld>
            <a:endParaRPr/>
          </a:p>
        </p:txBody>
      </p:sp>
      <p:sp>
        <p:nvSpPr>
          <p:cNvPr id="611" name="Falldokumentation 7"/>
          <p:cNvSpPr txBox="1"/>
          <p:nvPr/>
        </p:nvSpPr>
        <p:spPr>
          <a:xfrm>
            <a:off x="12801600" y="177800"/>
            <a:ext cx="3860800" cy="558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r" defTabSz="1270000">
              <a:lnSpc>
                <a:spcPct val="90000"/>
              </a:lnSpc>
              <a:spcBef>
                <a:spcPts val="3300"/>
              </a:spcBef>
              <a:buFont typeface="Gill Sans Light"/>
              <a:tabLst>
                <a:tab pos="5080000" algn="l"/>
                <a:tab pos="5118100" algn="l"/>
              </a:tabLst>
              <a:defRPr sz="3200">
                <a:uFill>
                  <a:solidFill>
                    <a:srgbClr val="000000"/>
                  </a:solidFill>
                </a:uFill>
              </a:defRPr>
            </a:lvl1pPr>
          </a:lstStyle>
          <a:p>
            <a:pPr>
              <a:defRPr>
                <a:latin typeface="Arial"/>
                <a:ea typeface="Arial"/>
                <a:cs typeface="Arial"/>
                <a:sym typeface="Arial"/>
              </a:defRPr>
            </a:pPr>
            <a:r>
              <a:rPr>
                <a:latin typeface="+mj-lt"/>
                <a:ea typeface="+mj-ea"/>
                <a:cs typeface="+mj-cs"/>
                <a:sym typeface="Gill Sans"/>
              </a:rPr>
              <a:t>Falldokumentation 7</a:t>
            </a:r>
          </a:p>
        </p:txBody>
      </p:sp>
      <p:sp>
        <p:nvSpPr>
          <p:cNvPr id="612" name="8.2.2 Dentaler und endodontischer Befund…"/>
          <p:cNvSpPr txBox="1"/>
          <p:nvPr/>
        </p:nvSpPr>
        <p:spPr>
          <a:xfrm>
            <a:off x="888293" y="3879850"/>
            <a:ext cx="8483601" cy="8890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lvl="4" indent="0" algn="l" defTabSz="449580">
              <a:spcBef>
                <a:spcPts val="1200"/>
              </a:spcBef>
              <a:defRPr sz="2400" b="1">
                <a:latin typeface="Arial"/>
                <a:ea typeface="Arial"/>
                <a:cs typeface="Arial"/>
                <a:sym typeface="Arial"/>
              </a:defRPr>
            </a:pPr>
            <a:r>
              <a:rPr u="sng">
                <a:latin typeface="+mj-lt"/>
                <a:ea typeface="+mj-ea"/>
                <a:cs typeface="+mj-cs"/>
                <a:sym typeface="Gill Sans"/>
              </a:rPr>
              <a:t>8.2.2 Dentaler und endodontischer Befund</a:t>
            </a:r>
          </a:p>
          <a:p>
            <a:pPr marL="673100" indent="-444500" algn="l" defTabSz="449580">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alle nicht-wurzelkanalbehandelten Zähne waren vital</a:t>
            </a:r>
          </a:p>
        </p:txBody>
      </p:sp>
    </p:spTree>
  </p:cSld>
  <p:clrMapOvr>
    <a:masterClrMapping/>
  </p:clrMapOvr>
  <p:transition spd="med"/>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 name="header.tiff" descr="header.tiff"/>
          <p:cNvPicPr>
            <a:picLocks noChangeAspect="1"/>
          </p:cNvPicPr>
          <p:nvPr/>
        </p:nvPicPr>
        <p:blipFill>
          <a:blip r:embed="rId2"/>
          <a:stretch>
            <a:fillRect/>
          </a:stretch>
        </p:blipFill>
        <p:spPr>
          <a:xfrm>
            <a:off x="16776700" y="50800"/>
            <a:ext cx="6629400" cy="804594"/>
          </a:xfrm>
          <a:prstGeom prst="rect">
            <a:avLst/>
          </a:prstGeom>
          <a:ln w="12700">
            <a:miter lim="400000"/>
          </a:ln>
        </p:spPr>
      </p:pic>
      <p:sp>
        <p:nvSpPr>
          <p:cNvPr id="615" name="8. Behandlungsabschluss"/>
          <p:cNvSpPr txBox="1"/>
          <p:nvPr/>
        </p:nvSpPr>
        <p:spPr>
          <a:xfrm>
            <a:off x="800100" y="165100"/>
            <a:ext cx="12255500" cy="584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l" defTabSz="1270000">
              <a:lnSpc>
                <a:spcPct val="90000"/>
              </a:lnSpc>
              <a:spcBef>
                <a:spcPts val="3300"/>
              </a:spcBef>
              <a:buFont typeface="Gill Sans Light"/>
              <a:tabLst>
                <a:tab pos="5080000" algn="l"/>
                <a:tab pos="5118100" algn="l"/>
              </a:tabLst>
              <a:defRPr sz="3200" b="1">
                <a:uFill>
                  <a:solidFill>
                    <a:srgbClr val="000000"/>
                  </a:solidFill>
                </a:uFill>
              </a:defRPr>
            </a:lvl1pPr>
          </a:lstStyle>
          <a:p>
            <a:r>
              <a:t>8. Behandlungsabschluss</a:t>
            </a:r>
          </a:p>
        </p:txBody>
      </p:sp>
      <p:sp>
        <p:nvSpPr>
          <p:cNvPr id="616" name="Linien"/>
          <p:cNvSpPr/>
          <p:nvPr/>
        </p:nvSpPr>
        <p:spPr>
          <a:xfrm>
            <a:off x="842903" y="990600"/>
            <a:ext cx="22607882" cy="0"/>
          </a:xfrm>
          <a:prstGeom prst="line">
            <a:avLst/>
          </a:prstGeom>
          <a:ln w="12700">
            <a:solidFill>
              <a:srgbClr val="000000"/>
            </a:solidFill>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617" name="8.2.3 Parodontaler Befund…"/>
          <p:cNvSpPr txBox="1"/>
          <p:nvPr/>
        </p:nvSpPr>
        <p:spPr>
          <a:xfrm>
            <a:off x="889000" y="1231900"/>
            <a:ext cx="22517100" cy="12446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p>
            <a:pPr lvl="4" indent="0" algn="l" defTabSz="449580">
              <a:spcBef>
                <a:spcPts val="1200"/>
              </a:spcBef>
              <a:defRPr sz="2400" b="1">
                <a:latin typeface="Arial"/>
                <a:ea typeface="Arial"/>
                <a:cs typeface="Arial"/>
                <a:sym typeface="Arial"/>
              </a:defRPr>
            </a:pPr>
            <a:r>
              <a:rPr u="sng">
                <a:latin typeface="+mj-lt"/>
                <a:ea typeface="+mj-ea"/>
                <a:cs typeface="+mj-cs"/>
                <a:sym typeface="Gill Sans"/>
              </a:rPr>
              <a:t>8.2.3 Parodontaler Befund</a:t>
            </a:r>
          </a:p>
          <a:p>
            <a:pPr marL="673100" indent="-444500" algn="l" defTabSz="449580">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PI 10 % und BOP 9 %</a:t>
            </a:r>
          </a:p>
          <a:p>
            <a:pPr marL="673100" indent="-444500" algn="l" defTabSz="449580">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Keine erhöhten Sondierungswerte (&gt;4 mm). Die Sondierungswerte von 5 mm beim Implantat 23 gelten als akzeptabel.</a:t>
            </a:r>
          </a:p>
        </p:txBody>
      </p:sp>
      <p:sp>
        <p:nvSpPr>
          <p:cNvPr id="618" name="Foliennumm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46</a:t>
            </a:fld>
            <a:endParaRPr/>
          </a:p>
        </p:txBody>
      </p:sp>
      <p:sp>
        <p:nvSpPr>
          <p:cNvPr id="619" name="Falldokumentation 7"/>
          <p:cNvSpPr txBox="1"/>
          <p:nvPr/>
        </p:nvSpPr>
        <p:spPr>
          <a:xfrm>
            <a:off x="12801600" y="177800"/>
            <a:ext cx="3860800" cy="558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r" defTabSz="1270000">
              <a:lnSpc>
                <a:spcPct val="90000"/>
              </a:lnSpc>
              <a:spcBef>
                <a:spcPts val="3300"/>
              </a:spcBef>
              <a:buFont typeface="Gill Sans Light"/>
              <a:tabLst>
                <a:tab pos="5080000" algn="l"/>
                <a:tab pos="5118100" algn="l"/>
              </a:tabLst>
              <a:defRPr sz="3200">
                <a:uFill>
                  <a:solidFill>
                    <a:srgbClr val="000000"/>
                  </a:solidFill>
                </a:uFill>
              </a:defRPr>
            </a:lvl1pPr>
          </a:lstStyle>
          <a:p>
            <a:pPr>
              <a:defRPr>
                <a:latin typeface="Arial"/>
                <a:ea typeface="Arial"/>
                <a:cs typeface="Arial"/>
                <a:sym typeface="Arial"/>
              </a:defRPr>
            </a:pPr>
            <a:r>
              <a:rPr>
                <a:latin typeface="+mj-lt"/>
                <a:ea typeface="+mj-ea"/>
                <a:cs typeface="+mj-cs"/>
                <a:sym typeface="Gill Sans"/>
              </a:rPr>
              <a:t>Falldokumentation 7</a:t>
            </a:r>
          </a:p>
        </p:txBody>
      </p:sp>
      <p:sp>
        <p:nvSpPr>
          <p:cNvPr id="620" name="Oberkiefer"/>
          <p:cNvSpPr txBox="1"/>
          <p:nvPr/>
        </p:nvSpPr>
        <p:spPr>
          <a:xfrm>
            <a:off x="1749246" y="3221306"/>
            <a:ext cx="1739901" cy="4572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gn="just" defTabSz="449580">
              <a:defRPr sz="2400"/>
            </a:lvl1pPr>
          </a:lstStyle>
          <a:p>
            <a:pPr>
              <a:defRPr>
                <a:latin typeface="Gill Sans Light"/>
                <a:ea typeface="Gill Sans Light"/>
                <a:cs typeface="Gill Sans Light"/>
                <a:sym typeface="Gill Sans Light"/>
              </a:defRPr>
            </a:pPr>
            <a:r>
              <a:rPr>
                <a:latin typeface="+mj-lt"/>
                <a:ea typeface="+mj-ea"/>
                <a:cs typeface="+mj-cs"/>
                <a:sym typeface="Gill Sans"/>
              </a:rPr>
              <a:t>Oberkiefer</a:t>
            </a:r>
          </a:p>
        </p:txBody>
      </p:sp>
      <p:sp>
        <p:nvSpPr>
          <p:cNvPr id="621" name="Unterkiefer"/>
          <p:cNvSpPr txBox="1"/>
          <p:nvPr/>
        </p:nvSpPr>
        <p:spPr>
          <a:xfrm>
            <a:off x="13544021" y="3221306"/>
            <a:ext cx="1739901" cy="4572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gn="just" defTabSz="449580">
              <a:defRPr sz="2400"/>
            </a:lvl1pPr>
          </a:lstStyle>
          <a:p>
            <a:pPr>
              <a:defRPr>
                <a:latin typeface="Gill Sans Light"/>
                <a:ea typeface="Gill Sans Light"/>
                <a:cs typeface="Gill Sans Light"/>
                <a:sym typeface="Gill Sans Light"/>
              </a:defRPr>
            </a:pPr>
            <a:r>
              <a:rPr>
                <a:latin typeface="+mj-lt"/>
                <a:ea typeface="+mj-ea"/>
                <a:cs typeface="+mj-cs"/>
                <a:sym typeface="Gill Sans"/>
              </a:rPr>
              <a:t>Unterkiefer</a:t>
            </a:r>
          </a:p>
        </p:txBody>
      </p:sp>
      <p:pic>
        <p:nvPicPr>
          <p:cNvPr id="622" name="Schluss Andersen.pdf" descr="Schluss Andersen.pdf"/>
          <p:cNvPicPr>
            <a:picLocks noChangeAspect="1"/>
          </p:cNvPicPr>
          <p:nvPr/>
        </p:nvPicPr>
        <p:blipFill>
          <a:blip r:embed="rId3"/>
          <a:srcRect l="13267" t="17827" r="10510" b="47320"/>
          <a:stretch>
            <a:fillRect/>
          </a:stretch>
        </p:blipFill>
        <p:spPr>
          <a:xfrm>
            <a:off x="-13543" y="3692286"/>
            <a:ext cx="11777979" cy="7620918"/>
          </a:xfrm>
          <a:prstGeom prst="rect">
            <a:avLst/>
          </a:prstGeom>
          <a:ln w="12700">
            <a:miter lim="400000"/>
          </a:ln>
        </p:spPr>
      </p:pic>
      <p:pic>
        <p:nvPicPr>
          <p:cNvPr id="623" name="Schluss Andersen.pdf" descr="Schluss Andersen.pdf"/>
          <p:cNvPicPr>
            <a:picLocks noChangeAspect="1"/>
          </p:cNvPicPr>
          <p:nvPr/>
        </p:nvPicPr>
        <p:blipFill>
          <a:blip r:embed="rId3"/>
          <a:srcRect l="11888" t="54199" r="11888" b="10718"/>
          <a:stretch>
            <a:fillRect/>
          </a:stretch>
        </p:blipFill>
        <p:spPr>
          <a:xfrm>
            <a:off x="11531626" y="3733960"/>
            <a:ext cx="11931011" cy="7770946"/>
          </a:xfrm>
          <a:prstGeom prst="rect">
            <a:avLst/>
          </a:prstGeom>
          <a:ln w="12700">
            <a:miter lim="400000"/>
          </a:ln>
        </p:spPr>
      </p:pic>
    </p:spTree>
  </p:cSld>
  <p:clrMapOvr>
    <a:masterClrMapping/>
  </p:clrMapOvr>
  <p:transition spd="med"/>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5" name="header.tiff" descr="header.tiff"/>
          <p:cNvPicPr>
            <a:picLocks noChangeAspect="1"/>
          </p:cNvPicPr>
          <p:nvPr/>
        </p:nvPicPr>
        <p:blipFill>
          <a:blip r:embed="rId2"/>
          <a:stretch>
            <a:fillRect/>
          </a:stretch>
        </p:blipFill>
        <p:spPr>
          <a:xfrm>
            <a:off x="16776700" y="50800"/>
            <a:ext cx="6629400" cy="804594"/>
          </a:xfrm>
          <a:prstGeom prst="rect">
            <a:avLst/>
          </a:prstGeom>
          <a:ln w="12700">
            <a:miter lim="400000"/>
          </a:ln>
        </p:spPr>
      </p:pic>
      <p:sp>
        <p:nvSpPr>
          <p:cNvPr id="626" name="8. Behandlungsabschluss"/>
          <p:cNvSpPr txBox="1"/>
          <p:nvPr/>
        </p:nvSpPr>
        <p:spPr>
          <a:xfrm>
            <a:off x="800100" y="165100"/>
            <a:ext cx="12255500" cy="584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l" defTabSz="1270000">
              <a:lnSpc>
                <a:spcPct val="90000"/>
              </a:lnSpc>
              <a:spcBef>
                <a:spcPts val="3300"/>
              </a:spcBef>
              <a:buFont typeface="Gill Sans Light"/>
              <a:tabLst>
                <a:tab pos="5080000" algn="l"/>
                <a:tab pos="5118100" algn="l"/>
              </a:tabLst>
              <a:defRPr sz="3200" b="1">
                <a:uFill>
                  <a:solidFill>
                    <a:srgbClr val="000000"/>
                  </a:solidFill>
                </a:uFill>
              </a:defRPr>
            </a:lvl1pPr>
          </a:lstStyle>
          <a:p>
            <a:r>
              <a:t>8. Behandlungsabschluss</a:t>
            </a:r>
          </a:p>
        </p:txBody>
      </p:sp>
      <p:sp>
        <p:nvSpPr>
          <p:cNvPr id="627" name="Linien"/>
          <p:cNvSpPr/>
          <p:nvPr/>
        </p:nvSpPr>
        <p:spPr>
          <a:xfrm>
            <a:off x="842903" y="990600"/>
            <a:ext cx="22607882" cy="0"/>
          </a:xfrm>
          <a:prstGeom prst="line">
            <a:avLst/>
          </a:prstGeom>
          <a:ln w="12700">
            <a:solidFill>
              <a:srgbClr val="000000"/>
            </a:solidFill>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628" name="8.3 Röntgenologischer Befund…"/>
          <p:cNvSpPr txBox="1"/>
          <p:nvPr/>
        </p:nvSpPr>
        <p:spPr>
          <a:xfrm>
            <a:off x="850900" y="3282950"/>
            <a:ext cx="8051800" cy="1600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p>
            <a:pPr algn="l" defTabSz="449580">
              <a:spcBef>
                <a:spcPts val="1200"/>
              </a:spcBef>
              <a:defRPr sz="2400" b="1">
                <a:latin typeface="Arial"/>
                <a:ea typeface="Arial"/>
                <a:cs typeface="Arial"/>
                <a:sym typeface="Arial"/>
              </a:defRPr>
            </a:pPr>
            <a:r>
              <a:rPr u="sng">
                <a:latin typeface="+mj-lt"/>
                <a:ea typeface="+mj-ea"/>
                <a:cs typeface="+mj-cs"/>
                <a:sym typeface="Gill Sans"/>
              </a:rPr>
              <a:t>8.3 Röntgenologischer Befund</a:t>
            </a:r>
          </a:p>
          <a:p>
            <a:pPr marL="215900" indent="-215900" algn="l" defTabSz="449580">
              <a:buSzPct val="100000"/>
              <a:buChar char="•"/>
              <a:defRPr sz="2400">
                <a:latin typeface="Gill Sans Light"/>
                <a:ea typeface="Gill Sans Light"/>
                <a:cs typeface="Gill Sans Light"/>
                <a:sym typeface="Gill Sans Light"/>
              </a:defRPr>
            </a:pPr>
            <a:r>
              <a:t>passgenauer Randschluss der Restaurationen</a:t>
            </a:r>
          </a:p>
          <a:p>
            <a:pPr marL="215900" indent="-215900" algn="l" defTabSz="449580">
              <a:buSzPct val="100000"/>
              <a:buChar char="•"/>
              <a:defRPr sz="2400">
                <a:latin typeface="Gill Sans Light"/>
                <a:ea typeface="Gill Sans Light"/>
                <a:cs typeface="Gill Sans Light"/>
                <a:sym typeface="Gill Sans Light"/>
              </a:defRPr>
            </a:pPr>
            <a:r>
              <a:t>15 und 24 periapikal unauffällig</a:t>
            </a:r>
          </a:p>
          <a:p>
            <a:pPr marL="215900" indent="-215900" algn="l" defTabSz="449580">
              <a:buSzPct val="100000"/>
              <a:buChar char="•"/>
              <a:defRPr sz="2400">
                <a:latin typeface="Gill Sans Light"/>
                <a:ea typeface="Gill Sans Light"/>
                <a:cs typeface="Gill Sans Light"/>
                <a:sym typeface="Gill Sans Light"/>
              </a:defRPr>
            </a:pPr>
            <a:r>
              <a:t>Knochenniveau bei den Implantaten auf Schulterhöhe</a:t>
            </a:r>
          </a:p>
        </p:txBody>
      </p:sp>
      <p:sp>
        <p:nvSpPr>
          <p:cNvPr id="629" name="Foliennumm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47</a:t>
            </a:fld>
            <a:endParaRPr/>
          </a:p>
        </p:txBody>
      </p:sp>
      <p:sp>
        <p:nvSpPr>
          <p:cNvPr id="630" name="Falldokumentation 7"/>
          <p:cNvSpPr txBox="1"/>
          <p:nvPr/>
        </p:nvSpPr>
        <p:spPr>
          <a:xfrm>
            <a:off x="12801600" y="177800"/>
            <a:ext cx="3860800" cy="558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r" defTabSz="1270000">
              <a:lnSpc>
                <a:spcPct val="90000"/>
              </a:lnSpc>
              <a:spcBef>
                <a:spcPts val="3300"/>
              </a:spcBef>
              <a:buFont typeface="Gill Sans Light"/>
              <a:tabLst>
                <a:tab pos="5080000" algn="l"/>
                <a:tab pos="5118100" algn="l"/>
              </a:tabLst>
              <a:defRPr sz="3200">
                <a:uFill>
                  <a:solidFill>
                    <a:srgbClr val="000000"/>
                  </a:solidFill>
                </a:uFill>
              </a:defRPr>
            </a:lvl1pPr>
          </a:lstStyle>
          <a:p>
            <a:pPr>
              <a:defRPr>
                <a:latin typeface="Arial"/>
                <a:ea typeface="Arial"/>
                <a:cs typeface="Arial"/>
                <a:sym typeface="Arial"/>
              </a:defRPr>
            </a:pPr>
            <a:r>
              <a:rPr>
                <a:latin typeface="+mj-lt"/>
                <a:ea typeface="+mj-ea"/>
                <a:cs typeface="+mj-cs"/>
                <a:sym typeface="Gill Sans"/>
              </a:rPr>
              <a:t>Falldokumentation 7</a:t>
            </a:r>
          </a:p>
        </p:txBody>
      </p:sp>
      <p:sp>
        <p:nvSpPr>
          <p:cNvPr id="631" name="8.2.4 Prothetischer Befund…"/>
          <p:cNvSpPr txBox="1"/>
          <p:nvPr/>
        </p:nvSpPr>
        <p:spPr>
          <a:xfrm>
            <a:off x="841864" y="1322701"/>
            <a:ext cx="8077201" cy="889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lvl="4" indent="0" algn="l" defTabSz="449580">
              <a:spcBef>
                <a:spcPts val="1200"/>
              </a:spcBef>
              <a:defRPr sz="2400" b="1">
                <a:latin typeface="Arial"/>
                <a:ea typeface="Arial"/>
                <a:cs typeface="Arial"/>
                <a:sym typeface="Arial"/>
              </a:defRPr>
            </a:pPr>
            <a:r>
              <a:rPr u="sng">
                <a:latin typeface="+mj-lt"/>
                <a:ea typeface="+mj-ea"/>
                <a:cs typeface="+mj-cs"/>
                <a:sym typeface="Gill Sans"/>
              </a:rPr>
              <a:t>8.2.4 Prothetischer Befund</a:t>
            </a:r>
          </a:p>
          <a:p>
            <a:pPr marL="215900" indent="-215900" algn="l" defTabSz="449580">
              <a:buSzPct val="100000"/>
              <a:buFont typeface="Symbol"/>
              <a:buChar char="·"/>
              <a:defRPr sz="2400">
                <a:latin typeface="Arial"/>
                <a:ea typeface="Arial"/>
                <a:cs typeface="Arial"/>
                <a:sym typeface="Arial"/>
              </a:defRPr>
            </a:pPr>
            <a:r>
              <a:rPr>
                <a:latin typeface="Gill Sans Light"/>
                <a:ea typeface="Gill Sans Light"/>
                <a:cs typeface="Gill Sans Light"/>
                <a:sym typeface="Gill Sans Light"/>
              </a:rPr>
              <a:t>passgenaue prothetische Rekonstruktionen</a:t>
            </a:r>
          </a:p>
        </p:txBody>
      </p:sp>
      <p:sp>
        <p:nvSpPr>
          <p:cNvPr id="632" name="Rechteck"/>
          <p:cNvSpPr/>
          <p:nvPr/>
        </p:nvSpPr>
        <p:spPr>
          <a:xfrm>
            <a:off x="13993204" y="4965528"/>
            <a:ext cx="4924237" cy="3356516"/>
          </a:xfrm>
          <a:prstGeom prst="rect">
            <a:avLst/>
          </a:prstGeom>
          <a:solidFill>
            <a:srgbClr val="FFFFFF"/>
          </a:solidFill>
          <a:ln w="12700">
            <a:miter lim="400000"/>
          </a:ln>
        </p:spPr>
        <p:txBody>
          <a:bodyPr lIns="50800" tIns="50800" rIns="50800" bIns="50800" anchor="ct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633" name="Abschlussbefunde…"/>
          <p:cNvSpPr txBox="1"/>
          <p:nvPr/>
        </p:nvSpPr>
        <p:spPr>
          <a:xfrm>
            <a:off x="850900" y="5772150"/>
            <a:ext cx="22390100" cy="21590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l" defTabSz="457200">
              <a:defRPr sz="3000" spc="-12">
                <a:solidFill>
                  <a:srgbClr val="EB0B1D"/>
                </a:solidFill>
              </a:defRPr>
            </a:pPr>
            <a:r>
              <a:rPr i="1"/>
              <a:t>Abschlussbefunde</a:t>
            </a:r>
            <a:r>
              <a:rPr i="1" spc="50"/>
              <a:t> </a:t>
            </a:r>
          </a:p>
          <a:p>
            <a:pPr algn="l" defTabSz="457200">
              <a:defRPr sz="2800" spc="-11">
                <a:solidFill>
                  <a:srgbClr val="EB0B1D"/>
                </a:solidFill>
              </a:defRPr>
            </a:pPr>
            <a:r>
              <a:t>Die Abschlussbefunde nach Insertion der Rekonstruktionen umfassen die Erfassung der dentalen, parodontalen und endodontischen sowie rekonstruktiven Situation inklusive Röntgenbilder (i.A: Einzelzahnfilme). Bei Implantat-Rekonstruktionen wird je nach Zugänglichkeit mindestens eine Region sondiert. </a:t>
            </a:r>
          </a:p>
          <a:p>
            <a:pPr algn="l" defTabSz="457200">
              <a:defRPr sz="2800" spc="-11">
                <a:solidFill>
                  <a:srgbClr val="EB0B1D"/>
                </a:solidFill>
              </a:defRPr>
            </a:pPr>
            <a:r>
              <a:t>Diese Daten sind die Referenz für die Recallevaluationen und müssen im Fall von Komplikationen zum Eruieren und zur Nachvollziehbarkeit möglicher Ursachen oder Fremdeinwirkungen bereitstehen.</a:t>
            </a:r>
          </a:p>
        </p:txBody>
      </p:sp>
    </p:spTree>
  </p:cSld>
  <p:clrMapOvr>
    <a:masterClrMapping/>
  </p:clrMapOvr>
  <p:transition spd="med"/>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5" name="header.tiff" descr="header.tiff"/>
          <p:cNvPicPr>
            <a:picLocks noChangeAspect="1"/>
          </p:cNvPicPr>
          <p:nvPr/>
        </p:nvPicPr>
        <p:blipFill>
          <a:blip r:embed="rId2"/>
          <a:stretch>
            <a:fillRect/>
          </a:stretch>
        </p:blipFill>
        <p:spPr>
          <a:xfrm>
            <a:off x="16776700" y="50800"/>
            <a:ext cx="6629400" cy="804594"/>
          </a:xfrm>
          <a:prstGeom prst="rect">
            <a:avLst/>
          </a:prstGeom>
          <a:ln w="12700">
            <a:miter lim="400000"/>
          </a:ln>
        </p:spPr>
      </p:pic>
      <p:sp>
        <p:nvSpPr>
          <p:cNvPr id="636" name="8. Behandlungsabschluss"/>
          <p:cNvSpPr txBox="1"/>
          <p:nvPr/>
        </p:nvSpPr>
        <p:spPr>
          <a:xfrm>
            <a:off x="800100" y="165100"/>
            <a:ext cx="12255500" cy="584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l" defTabSz="1270000">
              <a:lnSpc>
                <a:spcPct val="90000"/>
              </a:lnSpc>
              <a:spcBef>
                <a:spcPts val="3300"/>
              </a:spcBef>
              <a:buFont typeface="Gill Sans Light"/>
              <a:tabLst>
                <a:tab pos="5080000" algn="l"/>
                <a:tab pos="5118100" algn="l"/>
              </a:tabLst>
              <a:defRPr sz="3200" b="1">
                <a:uFill>
                  <a:solidFill>
                    <a:srgbClr val="000000"/>
                  </a:solidFill>
                </a:uFill>
              </a:defRPr>
            </a:lvl1pPr>
          </a:lstStyle>
          <a:p>
            <a:r>
              <a:t>8. Behandlungsabschluss</a:t>
            </a:r>
          </a:p>
        </p:txBody>
      </p:sp>
      <p:sp>
        <p:nvSpPr>
          <p:cNvPr id="637" name="Linien"/>
          <p:cNvSpPr/>
          <p:nvPr/>
        </p:nvSpPr>
        <p:spPr>
          <a:xfrm>
            <a:off x="842903" y="990600"/>
            <a:ext cx="22607882" cy="0"/>
          </a:xfrm>
          <a:prstGeom prst="line">
            <a:avLst/>
          </a:prstGeom>
          <a:ln w="12700">
            <a:solidFill>
              <a:srgbClr val="000000"/>
            </a:solidFill>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638" name="8.4 Funktionsbefund…"/>
          <p:cNvSpPr txBox="1"/>
          <p:nvPr/>
        </p:nvSpPr>
        <p:spPr>
          <a:xfrm>
            <a:off x="889000" y="1238250"/>
            <a:ext cx="10312400" cy="2311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p>
            <a:pPr algn="l" defTabSz="449580">
              <a:spcBef>
                <a:spcPts val="1200"/>
              </a:spcBef>
              <a:defRPr sz="2400" b="1">
                <a:latin typeface="Arial"/>
                <a:ea typeface="Arial"/>
                <a:cs typeface="Arial"/>
                <a:sym typeface="Arial"/>
              </a:defRPr>
            </a:pPr>
            <a:r>
              <a:rPr u="sng">
                <a:latin typeface="+mj-lt"/>
                <a:ea typeface="+mj-ea"/>
                <a:cs typeface="+mj-cs"/>
                <a:sym typeface="Gill Sans"/>
              </a:rPr>
              <a:t>8.4 Funktionsbefund</a:t>
            </a:r>
            <a:endParaRPr>
              <a:latin typeface="+mj-lt"/>
              <a:ea typeface="+mj-ea"/>
              <a:cs typeface="+mj-cs"/>
              <a:sym typeface="Gill Sans"/>
            </a:endParaRPr>
          </a:p>
          <a:p>
            <a:pPr marL="360000" indent="-360000" algn="l" defTabSz="449580">
              <a:buSzPct val="45833"/>
              <a:buFont typeface="Symbol"/>
              <a:buChar char="·"/>
              <a:tabLst>
                <a:tab pos="1968500" algn="l"/>
              </a:tabLst>
              <a:defRPr sz="2400">
                <a:latin typeface="Arial"/>
                <a:ea typeface="Arial"/>
                <a:cs typeface="Arial"/>
                <a:sym typeface="Arial"/>
              </a:defRPr>
            </a:pPr>
            <a:r>
              <a:rPr>
                <a:latin typeface="Gill Sans Light"/>
                <a:ea typeface="Gill Sans Light"/>
                <a:cs typeface="Gill Sans Light"/>
                <a:sym typeface="Gill Sans Light"/>
              </a:rPr>
              <a:t>Kiefergelenk und Muskulatur sind unauffällig</a:t>
            </a:r>
          </a:p>
          <a:p>
            <a:pPr marL="360000" indent="-360000" algn="l" defTabSz="449580">
              <a:buSzPct val="45833"/>
              <a:buFont typeface="Symbol"/>
              <a:buChar char="·"/>
              <a:tabLst>
                <a:tab pos="1968500" algn="l"/>
              </a:tabLst>
              <a:defRPr sz="2400">
                <a:latin typeface="Arial"/>
                <a:ea typeface="Arial"/>
                <a:cs typeface="Arial"/>
                <a:sym typeface="Arial"/>
              </a:defRPr>
            </a:pPr>
            <a:r>
              <a:rPr>
                <a:latin typeface="Gill Sans Light"/>
                <a:ea typeface="Gill Sans Light"/>
                <a:cs typeface="Gill Sans Light"/>
                <a:sym typeface="Gill Sans Light"/>
              </a:rPr>
              <a:t>Slide in centric:	nicht vorhanden</a:t>
            </a:r>
          </a:p>
          <a:p>
            <a:pPr marL="360000" indent="-360000" algn="l" defTabSz="449580">
              <a:buSzPct val="45833"/>
              <a:buFont typeface="Symbol"/>
              <a:buChar char="·"/>
              <a:tabLst>
                <a:tab pos="1968500" algn="l"/>
              </a:tabLst>
              <a:defRPr sz="2400">
                <a:latin typeface="Arial"/>
                <a:ea typeface="Arial"/>
                <a:cs typeface="Arial"/>
                <a:sym typeface="Arial"/>
              </a:defRPr>
            </a:pPr>
            <a:r>
              <a:rPr>
                <a:latin typeface="Gill Sans Light"/>
                <a:ea typeface="Gill Sans Light"/>
                <a:cs typeface="Gill Sans Light"/>
                <a:sym typeface="Gill Sans Light"/>
              </a:rPr>
              <a:t>RK-Vorkontakte: nicht vorhanden</a:t>
            </a:r>
          </a:p>
          <a:p>
            <a:pPr marL="360000" indent="-360000" algn="l" defTabSz="449580">
              <a:buSzPct val="45833"/>
              <a:buFont typeface="Symbol"/>
              <a:buChar char="·"/>
              <a:tabLst>
                <a:tab pos="1968500" algn="l"/>
              </a:tabLst>
              <a:defRPr sz="2400">
                <a:latin typeface="Arial"/>
                <a:ea typeface="Arial"/>
                <a:cs typeface="Arial"/>
                <a:sym typeface="Arial"/>
              </a:defRPr>
            </a:pPr>
            <a:r>
              <a:rPr>
                <a:latin typeface="Gill Sans Light"/>
                <a:ea typeface="Gill Sans Light"/>
                <a:cs typeface="Gill Sans Light"/>
                <a:sym typeface="Gill Sans Light"/>
              </a:rPr>
              <a:t>Phonetik: unauffällig</a:t>
            </a:r>
          </a:p>
          <a:p>
            <a:pPr marL="360000" indent="-360000" algn="l" defTabSz="449580">
              <a:buSzPct val="45833"/>
              <a:buFont typeface="Symbol"/>
              <a:buChar char="·"/>
              <a:tabLst>
                <a:tab pos="1968500" algn="l"/>
              </a:tabLst>
              <a:defRPr sz="2400">
                <a:latin typeface="Arial"/>
                <a:ea typeface="Arial"/>
                <a:cs typeface="Arial"/>
                <a:sym typeface="Arial"/>
              </a:defRPr>
            </a:pPr>
            <a:r>
              <a:rPr>
                <a:latin typeface="Gill Sans Light"/>
                <a:ea typeface="Gill Sans Light"/>
                <a:cs typeface="Gill Sans Light"/>
                <a:sym typeface="Gill Sans Light"/>
              </a:rPr>
              <a:t>Keine posterioren Protrusionskontakte</a:t>
            </a:r>
          </a:p>
        </p:txBody>
      </p:sp>
      <p:sp>
        <p:nvSpPr>
          <p:cNvPr id="639" name="8.4.1 Okklusionsanalyse (direkt)…"/>
          <p:cNvSpPr txBox="1"/>
          <p:nvPr/>
        </p:nvSpPr>
        <p:spPr>
          <a:xfrm>
            <a:off x="889000" y="6642100"/>
            <a:ext cx="8737600" cy="23114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l" defTabSz="449580">
              <a:spcBef>
                <a:spcPts val="1200"/>
              </a:spcBef>
              <a:defRPr sz="2400" b="1">
                <a:latin typeface="Arial"/>
                <a:ea typeface="Arial"/>
                <a:cs typeface="Arial"/>
                <a:sym typeface="Arial"/>
              </a:defRPr>
            </a:pPr>
            <a:r>
              <a:rPr u="sng">
                <a:latin typeface="+mj-lt"/>
                <a:ea typeface="+mj-ea"/>
                <a:cs typeface="+mj-cs"/>
                <a:sym typeface="Gill Sans"/>
              </a:rPr>
              <a:t>8.4.1 Okklusionsanalyse (direkt)</a:t>
            </a:r>
            <a:endParaRPr>
              <a:latin typeface="+mj-lt"/>
              <a:ea typeface="+mj-ea"/>
              <a:cs typeface="+mj-cs"/>
              <a:sym typeface="Gill Sans"/>
            </a:endParaRPr>
          </a:p>
          <a:p>
            <a:pPr marL="360000" indent="-360000" algn="l" defTabSz="449580">
              <a:buSzPct val="45833"/>
              <a:buFont typeface="Symbol"/>
              <a:buChar char="·"/>
              <a:tabLst>
                <a:tab pos="1968500" algn="l"/>
              </a:tabLst>
              <a:defRPr sz="2400">
                <a:latin typeface="Arial"/>
                <a:ea typeface="Arial"/>
                <a:cs typeface="Arial"/>
                <a:sym typeface="Arial"/>
              </a:defRPr>
            </a:pPr>
            <a:r>
              <a:rPr>
                <a:latin typeface="Gill Sans Light"/>
                <a:ea typeface="Gill Sans Light"/>
                <a:cs typeface="Gill Sans Light"/>
                <a:sym typeface="Gill Sans Light"/>
              </a:rPr>
              <a:t>Overbite:	5 mm</a:t>
            </a:r>
          </a:p>
          <a:p>
            <a:pPr marL="360000" indent="-360000" algn="l" defTabSz="449580">
              <a:buSzPct val="45833"/>
              <a:buFont typeface="Symbol"/>
              <a:buChar char="·"/>
              <a:tabLst>
                <a:tab pos="1968500" algn="l"/>
              </a:tabLst>
              <a:defRPr sz="2400">
                <a:latin typeface="Arial"/>
                <a:ea typeface="Arial"/>
                <a:cs typeface="Arial"/>
                <a:sym typeface="Arial"/>
              </a:defRPr>
            </a:pPr>
            <a:r>
              <a:rPr>
                <a:latin typeface="Gill Sans Light"/>
                <a:ea typeface="Gill Sans Light"/>
                <a:cs typeface="Gill Sans Light"/>
                <a:sym typeface="Gill Sans Light"/>
              </a:rPr>
              <a:t>Overjet:	4 mm</a:t>
            </a:r>
          </a:p>
          <a:p>
            <a:pPr marL="360000" indent="-360000" algn="l" defTabSz="449580">
              <a:buSzPct val="45833"/>
              <a:buFont typeface="Symbol"/>
              <a:buChar char="·"/>
              <a:tabLst>
                <a:tab pos="1968500" algn="l"/>
              </a:tabLst>
              <a:defRPr sz="2400">
                <a:latin typeface="Arial"/>
                <a:ea typeface="Arial"/>
                <a:cs typeface="Arial"/>
                <a:sym typeface="Arial"/>
              </a:defRPr>
            </a:pPr>
            <a:r>
              <a:rPr>
                <a:latin typeface="Gill Sans Light"/>
                <a:ea typeface="Gill Sans Light"/>
                <a:cs typeface="Gill Sans Light"/>
                <a:sym typeface="Gill Sans Light"/>
              </a:rPr>
              <a:t>IOR:	nicht erhoben</a:t>
            </a:r>
          </a:p>
          <a:p>
            <a:pPr marL="360000" indent="-360000" algn="l" defTabSz="449580">
              <a:buSzPct val="45833"/>
              <a:buFont typeface="Symbol"/>
              <a:buChar char="·"/>
              <a:tabLst>
                <a:tab pos="1968500" algn="l"/>
              </a:tabLst>
              <a:defRPr sz="2400">
                <a:latin typeface="Arial"/>
                <a:ea typeface="Arial"/>
                <a:cs typeface="Arial"/>
                <a:sym typeface="Arial"/>
              </a:defRPr>
            </a:pPr>
            <a:r>
              <a:rPr>
                <a:latin typeface="Gill Sans Light"/>
                <a:ea typeface="Gill Sans Light"/>
                <a:cs typeface="Gill Sans Light"/>
                <a:sym typeface="Gill Sans Light"/>
              </a:rPr>
              <a:t>SKA:	nicht erhoben</a:t>
            </a:r>
          </a:p>
          <a:p>
            <a:pPr marL="360000" indent="-360000" algn="l" defTabSz="449580">
              <a:buSzPct val="45833"/>
              <a:buFont typeface="Symbol"/>
              <a:buChar char="·"/>
              <a:tabLst>
                <a:tab pos="1968500" algn="l"/>
              </a:tabLst>
              <a:defRPr sz="2400">
                <a:latin typeface="Arial"/>
                <a:ea typeface="Arial"/>
                <a:cs typeface="Arial"/>
                <a:sym typeface="Arial"/>
              </a:defRPr>
            </a:pPr>
            <a:r>
              <a:rPr>
                <a:latin typeface="Gill Sans Light"/>
                <a:ea typeface="Gill Sans Light"/>
                <a:cs typeface="Gill Sans Light"/>
                <a:sym typeface="Gill Sans Light"/>
              </a:rPr>
              <a:t>Okkl.typ:	1/2 Klasse II rechts und links</a:t>
            </a:r>
          </a:p>
        </p:txBody>
      </p:sp>
      <p:sp>
        <p:nvSpPr>
          <p:cNvPr id="640" name="8.5 Erscheinungsbild intraoral…"/>
          <p:cNvSpPr txBox="1"/>
          <p:nvPr/>
        </p:nvSpPr>
        <p:spPr>
          <a:xfrm>
            <a:off x="889000" y="9658350"/>
            <a:ext cx="8737600" cy="8890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l" defTabSz="449580">
              <a:spcBef>
                <a:spcPts val="1200"/>
              </a:spcBef>
              <a:defRPr sz="2400" b="1">
                <a:latin typeface="Arial"/>
                <a:ea typeface="Arial"/>
                <a:cs typeface="Arial"/>
                <a:sym typeface="Arial"/>
              </a:defRPr>
            </a:pPr>
            <a:r>
              <a:rPr u="sng">
                <a:latin typeface="+mj-lt"/>
                <a:ea typeface="+mj-ea"/>
                <a:cs typeface="+mj-cs"/>
                <a:sym typeface="Gill Sans"/>
              </a:rPr>
              <a:t>8.5 Erscheinungsbild intraoral</a:t>
            </a:r>
          </a:p>
          <a:p>
            <a:pPr marL="673100" indent="-444500" algn="l" defTabSz="449580">
              <a:buSzPct val="45833"/>
              <a:buFont typeface="Symbol"/>
              <a:buChar char="·"/>
              <a:tabLst>
                <a:tab pos="1968500" algn="l"/>
              </a:tabLst>
              <a:defRPr sz="2400">
                <a:latin typeface="Gill Sans Light"/>
                <a:ea typeface="Gill Sans Light"/>
                <a:cs typeface="Gill Sans Light"/>
                <a:sym typeface="Gill Sans Light"/>
              </a:defRPr>
            </a:pPr>
            <a:r>
              <a:t>Zahnform und Zahnfarbe wunschgemäss</a:t>
            </a:r>
          </a:p>
        </p:txBody>
      </p:sp>
      <p:sp>
        <p:nvSpPr>
          <p:cNvPr id="641" name="Foliennumm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48</a:t>
            </a:fld>
            <a:endParaRPr/>
          </a:p>
        </p:txBody>
      </p:sp>
      <p:pic>
        <p:nvPicPr>
          <p:cNvPr id="642" name="image15.png" descr="image15.png"/>
          <p:cNvPicPr>
            <a:picLocks noChangeAspect="1"/>
          </p:cNvPicPr>
          <p:nvPr/>
        </p:nvPicPr>
        <p:blipFill>
          <a:blip r:embed="rId3"/>
          <a:stretch>
            <a:fillRect/>
          </a:stretch>
        </p:blipFill>
        <p:spPr>
          <a:xfrm>
            <a:off x="1244600" y="4187458"/>
            <a:ext cx="5363249" cy="1701801"/>
          </a:xfrm>
          <a:prstGeom prst="rect">
            <a:avLst/>
          </a:prstGeom>
          <a:ln w="12700"/>
        </p:spPr>
      </p:pic>
      <p:sp>
        <p:nvSpPr>
          <p:cNvPr id="643" name="Laterotrusion rechts"/>
          <p:cNvSpPr/>
          <p:nvPr/>
        </p:nvSpPr>
        <p:spPr>
          <a:xfrm>
            <a:off x="1295400" y="3632200"/>
            <a:ext cx="3200400" cy="457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lvl1pPr algn="l" defTabSz="449580">
              <a:defRPr sz="2400">
                <a:latin typeface="Gill Sans Light"/>
                <a:ea typeface="Gill Sans Light"/>
                <a:cs typeface="Gill Sans Light"/>
                <a:sym typeface="Gill Sans Light"/>
              </a:defRPr>
            </a:lvl1pPr>
          </a:lstStyle>
          <a:p>
            <a:r>
              <a:t>Laterotrusion rechts</a:t>
            </a:r>
          </a:p>
        </p:txBody>
      </p:sp>
      <p:pic>
        <p:nvPicPr>
          <p:cNvPr id="644" name="image15.png" descr="image15.png"/>
          <p:cNvPicPr>
            <a:picLocks noChangeAspect="1"/>
          </p:cNvPicPr>
          <p:nvPr/>
        </p:nvPicPr>
        <p:blipFill>
          <a:blip r:embed="rId3"/>
          <a:stretch>
            <a:fillRect/>
          </a:stretch>
        </p:blipFill>
        <p:spPr>
          <a:xfrm>
            <a:off x="8039100" y="4241800"/>
            <a:ext cx="5363249" cy="1701800"/>
          </a:xfrm>
          <a:prstGeom prst="rect">
            <a:avLst/>
          </a:prstGeom>
          <a:ln w="12700"/>
        </p:spPr>
      </p:pic>
      <p:sp>
        <p:nvSpPr>
          <p:cNvPr id="645" name="Laterotrusion links"/>
          <p:cNvSpPr/>
          <p:nvPr/>
        </p:nvSpPr>
        <p:spPr>
          <a:xfrm>
            <a:off x="8089900" y="3683000"/>
            <a:ext cx="3200400" cy="457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lvl1pPr algn="l" defTabSz="449580">
              <a:defRPr sz="2400">
                <a:latin typeface="Gill Sans Light"/>
                <a:ea typeface="Gill Sans Light"/>
                <a:cs typeface="Gill Sans Light"/>
                <a:sym typeface="Gill Sans Light"/>
              </a:defRPr>
            </a:lvl1pPr>
          </a:lstStyle>
          <a:p>
            <a:r>
              <a:t>Laterotrusion links</a:t>
            </a:r>
          </a:p>
        </p:txBody>
      </p:sp>
      <p:sp>
        <p:nvSpPr>
          <p:cNvPr id="646" name="Linien"/>
          <p:cNvSpPr/>
          <p:nvPr/>
        </p:nvSpPr>
        <p:spPr>
          <a:xfrm flipH="1">
            <a:off x="3074010" y="4749338"/>
            <a:ext cx="9322" cy="554803"/>
          </a:xfrm>
          <a:prstGeom prst="line">
            <a:avLst/>
          </a:prstGeom>
          <a:ln w="114300">
            <a:solidFill>
              <a:srgbClr val="000000"/>
            </a:solidFill>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647" name="Linien"/>
          <p:cNvSpPr/>
          <p:nvPr/>
        </p:nvSpPr>
        <p:spPr>
          <a:xfrm>
            <a:off x="11544300" y="4787900"/>
            <a:ext cx="2199" cy="614968"/>
          </a:xfrm>
          <a:prstGeom prst="line">
            <a:avLst/>
          </a:prstGeom>
          <a:ln w="114300">
            <a:solidFill>
              <a:srgbClr val="000000"/>
            </a:solidFill>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648" name="Falldokumentation 7"/>
          <p:cNvSpPr txBox="1"/>
          <p:nvPr/>
        </p:nvSpPr>
        <p:spPr>
          <a:xfrm>
            <a:off x="12801600" y="177800"/>
            <a:ext cx="3860800" cy="558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r" defTabSz="1270000">
              <a:lnSpc>
                <a:spcPct val="90000"/>
              </a:lnSpc>
              <a:spcBef>
                <a:spcPts val="3300"/>
              </a:spcBef>
              <a:buFont typeface="Gill Sans Light"/>
              <a:tabLst>
                <a:tab pos="5080000" algn="l"/>
                <a:tab pos="5118100" algn="l"/>
              </a:tabLst>
              <a:defRPr sz="3200">
                <a:uFill>
                  <a:solidFill>
                    <a:srgbClr val="000000"/>
                  </a:solidFill>
                </a:uFill>
              </a:defRPr>
            </a:lvl1pPr>
          </a:lstStyle>
          <a:p>
            <a:pPr>
              <a:defRPr>
                <a:latin typeface="Arial"/>
                <a:ea typeface="Arial"/>
                <a:cs typeface="Arial"/>
                <a:sym typeface="Arial"/>
              </a:defRPr>
            </a:pPr>
            <a:r>
              <a:rPr>
                <a:latin typeface="+mj-lt"/>
                <a:ea typeface="+mj-ea"/>
                <a:cs typeface="+mj-cs"/>
                <a:sym typeface="Gill Sans"/>
              </a:rPr>
              <a:t>Falldokumentation 7</a:t>
            </a:r>
          </a:p>
        </p:txBody>
      </p:sp>
    </p:spTree>
  </p:cSld>
  <p:clrMapOvr>
    <a:masterClrMapping/>
  </p:clrMapOvr>
  <p:transition spd="med"/>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0" name="header.tiff" descr="header.tiff"/>
          <p:cNvPicPr>
            <a:picLocks noChangeAspect="1"/>
          </p:cNvPicPr>
          <p:nvPr/>
        </p:nvPicPr>
        <p:blipFill>
          <a:blip r:embed="rId2"/>
          <a:stretch>
            <a:fillRect/>
          </a:stretch>
        </p:blipFill>
        <p:spPr>
          <a:xfrm>
            <a:off x="16776700" y="50800"/>
            <a:ext cx="6629400" cy="804594"/>
          </a:xfrm>
          <a:prstGeom prst="rect">
            <a:avLst/>
          </a:prstGeom>
          <a:ln w="12700">
            <a:miter lim="400000"/>
          </a:ln>
        </p:spPr>
      </p:pic>
      <p:sp>
        <p:nvSpPr>
          <p:cNvPr id="651" name="Linien"/>
          <p:cNvSpPr/>
          <p:nvPr/>
        </p:nvSpPr>
        <p:spPr>
          <a:xfrm>
            <a:off x="842903" y="990600"/>
            <a:ext cx="22607882" cy="0"/>
          </a:xfrm>
          <a:prstGeom prst="line">
            <a:avLst/>
          </a:prstGeom>
          <a:ln w="12700">
            <a:solidFill>
              <a:srgbClr val="000000"/>
            </a:solidFill>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652" name="Foliennumm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49</a:t>
            </a:fld>
            <a:endParaRPr/>
          </a:p>
        </p:txBody>
      </p:sp>
      <p:sp>
        <p:nvSpPr>
          <p:cNvPr id="653" name="Falldokumentation 7"/>
          <p:cNvSpPr txBox="1"/>
          <p:nvPr/>
        </p:nvSpPr>
        <p:spPr>
          <a:xfrm>
            <a:off x="12801600" y="177800"/>
            <a:ext cx="3860800" cy="558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r" defTabSz="1270000">
              <a:lnSpc>
                <a:spcPct val="90000"/>
              </a:lnSpc>
              <a:spcBef>
                <a:spcPts val="3300"/>
              </a:spcBef>
              <a:buFont typeface="Gill Sans Light"/>
              <a:tabLst>
                <a:tab pos="5080000" algn="l"/>
                <a:tab pos="5118100" algn="l"/>
              </a:tabLst>
              <a:defRPr sz="3200">
                <a:uFill>
                  <a:solidFill>
                    <a:srgbClr val="000000"/>
                  </a:solidFill>
                </a:uFill>
              </a:defRPr>
            </a:lvl1pPr>
          </a:lstStyle>
          <a:p>
            <a:pPr>
              <a:defRPr>
                <a:latin typeface="Arial"/>
                <a:ea typeface="Arial"/>
                <a:cs typeface="Arial"/>
                <a:sym typeface="Arial"/>
              </a:defRPr>
            </a:pPr>
            <a:r>
              <a:rPr>
                <a:latin typeface="+mj-lt"/>
                <a:ea typeface="+mj-ea"/>
                <a:cs typeface="+mj-cs"/>
                <a:sym typeface="Gill Sans"/>
              </a:rPr>
              <a:t>Falldokumentation 7</a:t>
            </a:r>
          </a:p>
        </p:txBody>
      </p:sp>
      <p:sp>
        <p:nvSpPr>
          <p:cNvPr id="654" name="Planung Erhaltungsphase…"/>
          <p:cNvSpPr txBox="1"/>
          <p:nvPr/>
        </p:nvSpPr>
        <p:spPr>
          <a:xfrm>
            <a:off x="889000" y="1244600"/>
            <a:ext cx="22517100" cy="24130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p>
            <a:pPr algn="l" defTabSz="449580">
              <a:spcBef>
                <a:spcPts val="1200"/>
              </a:spcBef>
              <a:defRPr sz="2400" b="1">
                <a:latin typeface="Arial"/>
                <a:ea typeface="Arial"/>
                <a:cs typeface="Arial"/>
                <a:sym typeface="Arial"/>
              </a:defRPr>
            </a:pPr>
            <a:r>
              <a:rPr u="sng">
                <a:latin typeface="+mj-lt"/>
                <a:ea typeface="+mj-ea"/>
                <a:cs typeface="+mj-cs"/>
                <a:sym typeface="Gill Sans"/>
              </a:rPr>
              <a:t>Planung Erhaltungsphase</a:t>
            </a:r>
          </a:p>
          <a:p>
            <a:pPr marL="228600" indent="-228600" algn="l" defTabSz="457200">
              <a:spcBef>
                <a:spcPts val="1200"/>
              </a:spcBef>
              <a:buSzPct val="100000"/>
              <a:buChar char="•"/>
              <a:defRPr sz="2400">
                <a:latin typeface="Gill Sans Light"/>
                <a:ea typeface="Gill Sans Light"/>
                <a:cs typeface="Gill Sans Light"/>
                <a:sym typeface="Gill Sans Light"/>
              </a:defRPr>
            </a:pPr>
            <a:r>
              <a:t>Motivation und Reinstruktion der Mundhygiene mit Interdentalbürsten in Unterkiefer-Front und mit Superfloss für Zwischengliedbereiche</a:t>
            </a:r>
          </a:p>
          <a:p>
            <a:pPr marL="228600" indent="-228600" algn="l" defTabSz="457200">
              <a:spcBef>
                <a:spcPts val="1200"/>
              </a:spcBef>
              <a:buSzPct val="100000"/>
              <a:buChar char="•"/>
              <a:defRPr sz="2400">
                <a:latin typeface="Gill Sans Light"/>
                <a:ea typeface="Gill Sans Light"/>
                <a:cs typeface="Gill Sans Light"/>
                <a:sym typeface="Gill Sans Light"/>
              </a:defRPr>
            </a:pPr>
            <a:r>
              <a:t>erster Recall bei Dentalhygiene nach 3 Monaten für Kontrolle der Mundhygiene, der parodontalen Gewebe und für Zahnreinigung; anschliessend 6-Monate Recall</a:t>
            </a:r>
          </a:p>
          <a:p>
            <a:pPr marL="228600" indent="-228600" algn="l" defTabSz="457200">
              <a:spcBef>
                <a:spcPts val="1200"/>
              </a:spcBef>
              <a:buSzPct val="100000"/>
              <a:buChar char="•"/>
              <a:defRPr sz="2400">
                <a:latin typeface="Gill Sans Light"/>
                <a:ea typeface="Gill Sans Light"/>
                <a:cs typeface="Gill Sans Light"/>
                <a:sym typeface="Gill Sans Light"/>
              </a:defRPr>
            </a:pPr>
            <a:r>
              <a:t>jährliche Kontrolle bei Zahnarzt</a:t>
            </a:r>
          </a:p>
          <a:p>
            <a:pPr marL="228600" indent="-228600" algn="l" defTabSz="457200">
              <a:spcBef>
                <a:spcPts val="1200"/>
              </a:spcBef>
              <a:buSzPct val="100000"/>
              <a:buChar char="•"/>
              <a:defRPr sz="2400">
                <a:latin typeface="Gill Sans Light"/>
                <a:ea typeface="Gill Sans Light"/>
                <a:cs typeface="Gill Sans Light"/>
                <a:sym typeface="Gill Sans Light"/>
              </a:defRPr>
            </a:pPr>
            <a:r>
              <a:t>nächtliches Tragen der Schutzschiene</a:t>
            </a:r>
          </a:p>
        </p:txBody>
      </p:sp>
      <p:sp>
        <p:nvSpPr>
          <p:cNvPr id="655" name="8. Behandlungsabschluss"/>
          <p:cNvSpPr txBox="1"/>
          <p:nvPr/>
        </p:nvSpPr>
        <p:spPr>
          <a:xfrm>
            <a:off x="800100" y="165100"/>
            <a:ext cx="12255500" cy="584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l" defTabSz="1270000">
              <a:lnSpc>
                <a:spcPct val="90000"/>
              </a:lnSpc>
              <a:spcBef>
                <a:spcPts val="3300"/>
              </a:spcBef>
              <a:buFont typeface="Gill Sans Light"/>
              <a:tabLst>
                <a:tab pos="5080000" algn="l"/>
                <a:tab pos="5118100" algn="l"/>
              </a:tabLst>
              <a:defRPr sz="3200" b="1">
                <a:uFill>
                  <a:solidFill>
                    <a:srgbClr val="000000"/>
                  </a:solidFill>
                </a:uFill>
              </a:defRPr>
            </a:lvl1pPr>
          </a:lstStyle>
          <a:p>
            <a:r>
              <a:t>8. Behandlungsabschluss</a:t>
            </a: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8" name="header.tiff" descr="header.tiff"/>
          <p:cNvPicPr>
            <a:picLocks noChangeAspect="1"/>
          </p:cNvPicPr>
          <p:nvPr/>
        </p:nvPicPr>
        <p:blipFill>
          <a:blip r:embed="rId2"/>
          <a:stretch>
            <a:fillRect/>
          </a:stretch>
        </p:blipFill>
        <p:spPr>
          <a:xfrm>
            <a:off x="16776700" y="50800"/>
            <a:ext cx="6629400" cy="804594"/>
          </a:xfrm>
          <a:prstGeom prst="rect">
            <a:avLst/>
          </a:prstGeom>
          <a:ln w="12700">
            <a:miter lim="400000"/>
          </a:ln>
        </p:spPr>
      </p:pic>
      <p:sp>
        <p:nvSpPr>
          <p:cNvPr id="199" name="Zusammenfassung"/>
          <p:cNvSpPr txBox="1"/>
          <p:nvPr/>
        </p:nvSpPr>
        <p:spPr>
          <a:xfrm>
            <a:off x="800100" y="165100"/>
            <a:ext cx="11645900" cy="584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l" defTabSz="1270000">
              <a:lnSpc>
                <a:spcPct val="90000"/>
              </a:lnSpc>
              <a:spcBef>
                <a:spcPts val="3300"/>
              </a:spcBef>
              <a:buFont typeface="Gill Sans Light"/>
              <a:tabLst>
                <a:tab pos="5080000" algn="l"/>
                <a:tab pos="5118100" algn="l"/>
              </a:tabLst>
              <a:defRPr sz="3200" b="1">
                <a:uFill>
                  <a:solidFill>
                    <a:srgbClr val="000000"/>
                  </a:solidFill>
                </a:uFill>
              </a:defRPr>
            </a:lvl1pPr>
          </a:lstStyle>
          <a:p>
            <a:r>
              <a:t>Zusammenfassung</a:t>
            </a:r>
          </a:p>
        </p:txBody>
      </p:sp>
      <p:sp>
        <p:nvSpPr>
          <p:cNvPr id="200" name="Linien"/>
          <p:cNvSpPr/>
          <p:nvPr/>
        </p:nvSpPr>
        <p:spPr>
          <a:xfrm>
            <a:off x="842903" y="990600"/>
            <a:ext cx="22607882" cy="0"/>
          </a:xfrm>
          <a:prstGeom prst="line">
            <a:avLst/>
          </a:prstGeom>
          <a:ln w="12700">
            <a:solidFill>
              <a:srgbClr val="000000"/>
            </a:solidFill>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201" name="Falldokumentation N° x"/>
          <p:cNvSpPr txBox="1"/>
          <p:nvPr/>
        </p:nvSpPr>
        <p:spPr>
          <a:xfrm>
            <a:off x="12192000" y="177800"/>
            <a:ext cx="4470400" cy="558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r" defTabSz="1270000">
              <a:lnSpc>
                <a:spcPct val="90000"/>
              </a:lnSpc>
              <a:spcBef>
                <a:spcPts val="3300"/>
              </a:spcBef>
              <a:buFont typeface="Gill Sans Light"/>
              <a:tabLst>
                <a:tab pos="5080000" algn="l"/>
                <a:tab pos="5118100" algn="l"/>
              </a:tabLst>
              <a:defRPr sz="3200">
                <a:uFill>
                  <a:solidFill>
                    <a:srgbClr val="000000"/>
                  </a:solidFill>
                </a:uFill>
              </a:defRPr>
            </a:lvl1pPr>
          </a:lstStyle>
          <a:p>
            <a:pPr>
              <a:defRPr>
                <a:latin typeface="Arial"/>
                <a:ea typeface="Arial"/>
                <a:cs typeface="Arial"/>
                <a:sym typeface="Arial"/>
              </a:defRPr>
            </a:pPr>
            <a:r>
              <a:rPr>
                <a:latin typeface="+mj-lt"/>
                <a:ea typeface="+mj-ea"/>
                <a:cs typeface="+mj-cs"/>
                <a:sym typeface="Gill Sans"/>
              </a:rPr>
              <a:t>Falldokumentation N° x</a:t>
            </a:r>
          </a:p>
        </p:txBody>
      </p:sp>
      <p:sp>
        <p:nvSpPr>
          <p:cNvPr id="202" name="ANFANGSSITUATION…"/>
          <p:cNvSpPr txBox="1"/>
          <p:nvPr/>
        </p:nvSpPr>
        <p:spPr>
          <a:xfrm>
            <a:off x="17397243" y="4165428"/>
            <a:ext cx="6032501" cy="3022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p>
            <a:pPr marR="40640" algn="l" defTabSz="914400">
              <a:lnSpc>
                <a:spcPct val="120000"/>
              </a:lnSpc>
              <a:defRPr sz="2400" u="sng">
                <a:uFill>
                  <a:solidFill>
                    <a:srgbClr val="000000"/>
                  </a:solidFill>
                </a:uFill>
                <a:latin typeface="Gill Sans Light"/>
                <a:ea typeface="Gill Sans Light"/>
                <a:cs typeface="Gill Sans Light"/>
                <a:sym typeface="Gill Sans Light"/>
              </a:defRPr>
            </a:pPr>
            <a:r>
              <a:t>ANFANGSSITUATION</a:t>
            </a:r>
          </a:p>
          <a:p>
            <a:pPr marR="40640" algn="l" defTabSz="914400">
              <a:lnSpc>
                <a:spcPct val="120000"/>
              </a:lnSpc>
              <a:defRPr sz="2400" u="sng">
                <a:uFill>
                  <a:solidFill>
                    <a:srgbClr val="000000"/>
                  </a:solidFill>
                </a:uFill>
                <a:latin typeface="Gill Sans Light"/>
                <a:ea typeface="Gill Sans Light"/>
                <a:cs typeface="Gill Sans Light"/>
                <a:sym typeface="Gill Sans Light"/>
              </a:defRPr>
            </a:pPr>
            <a:r>
              <a:t>Max Mustermann, *1942</a:t>
            </a:r>
          </a:p>
          <a:p>
            <a:pPr marL="234315" marR="40640" indent="-193675" algn="l" defTabSz="914400">
              <a:lnSpc>
                <a:spcPct val="120000"/>
              </a:lnSpc>
              <a:buSzPct val="100000"/>
              <a:buChar char="•"/>
              <a:defRPr sz="2400">
                <a:uFill>
                  <a:solidFill>
                    <a:srgbClr val="000000"/>
                  </a:solidFill>
                </a:uFill>
                <a:latin typeface="Gill Sans Light"/>
                <a:ea typeface="Gill Sans Light"/>
                <a:cs typeface="Gill Sans Light"/>
                <a:sym typeface="Gill Sans Light"/>
              </a:defRPr>
            </a:pPr>
            <a:r>
              <a:t>geringes dentales Bewusstsein</a:t>
            </a:r>
          </a:p>
          <a:p>
            <a:pPr marL="234315" marR="40640" indent="-193675" algn="l" defTabSz="914400">
              <a:lnSpc>
                <a:spcPct val="120000"/>
              </a:lnSpc>
              <a:buSzPct val="100000"/>
              <a:buChar char="•"/>
              <a:defRPr sz="2400">
                <a:uFill>
                  <a:solidFill>
                    <a:srgbClr val="000000"/>
                  </a:solidFill>
                </a:uFill>
                <a:latin typeface="Gill Sans Light"/>
                <a:ea typeface="Gill Sans Light"/>
                <a:cs typeface="Gill Sans Light"/>
                <a:sym typeface="Gill Sans Light"/>
              </a:defRPr>
            </a:pPr>
            <a:r>
              <a:t>Insuffiziente Rekonstruktionen mit Sekundärkaries</a:t>
            </a:r>
          </a:p>
          <a:p>
            <a:pPr marL="234315" marR="40640" indent="-193675" algn="l" defTabSz="914400">
              <a:lnSpc>
                <a:spcPct val="120000"/>
              </a:lnSpc>
              <a:buSzPct val="100000"/>
              <a:buChar char="•"/>
              <a:defRPr sz="2400">
                <a:uFill>
                  <a:solidFill>
                    <a:srgbClr val="000000"/>
                  </a:solidFill>
                </a:uFill>
                <a:latin typeface="Gill Sans Light"/>
                <a:ea typeface="Gill Sans Light"/>
                <a:cs typeface="Gill Sans Light"/>
                <a:sym typeface="Gill Sans Light"/>
              </a:defRPr>
            </a:pPr>
            <a:r>
              <a:t>Insuffiziente Wurzelkanalbehandlungen</a:t>
            </a:r>
          </a:p>
          <a:p>
            <a:pPr marL="234315" marR="40640" indent="-193675" algn="l" defTabSz="914400">
              <a:lnSpc>
                <a:spcPct val="120000"/>
              </a:lnSpc>
              <a:buSzPct val="100000"/>
              <a:buChar char="•"/>
              <a:defRPr sz="2400">
                <a:uFill>
                  <a:solidFill>
                    <a:srgbClr val="000000"/>
                  </a:solidFill>
                </a:uFill>
                <a:latin typeface="Gill Sans Light"/>
                <a:ea typeface="Gill Sans Light"/>
                <a:cs typeface="Gill Sans Light"/>
                <a:sym typeface="Gill Sans Light"/>
              </a:defRPr>
            </a:pPr>
            <a:r>
              <a:t>Schaltlückensituation im Ober- und Unterkiefer</a:t>
            </a:r>
          </a:p>
        </p:txBody>
      </p:sp>
      <p:sp>
        <p:nvSpPr>
          <p:cNvPr id="203" name="SCHLUSSITUATION…"/>
          <p:cNvSpPr txBox="1"/>
          <p:nvPr/>
        </p:nvSpPr>
        <p:spPr>
          <a:xfrm>
            <a:off x="17397243" y="10461392"/>
            <a:ext cx="6032501" cy="21717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p>
            <a:pPr marR="40640" algn="l" defTabSz="914400">
              <a:lnSpc>
                <a:spcPct val="120000"/>
              </a:lnSpc>
              <a:defRPr sz="2400">
                <a:uFill>
                  <a:solidFill>
                    <a:srgbClr val="000000"/>
                  </a:solidFill>
                </a:uFill>
                <a:latin typeface="Gill Sans Light"/>
                <a:ea typeface="Gill Sans Light"/>
                <a:cs typeface="Gill Sans Light"/>
                <a:sym typeface="Gill Sans Light"/>
              </a:defRPr>
            </a:pPr>
            <a:r>
              <a:rPr u="sng"/>
              <a:t>SCHLUSSITUATION </a:t>
            </a:r>
          </a:p>
          <a:p>
            <a:pPr marL="234315" marR="40640" indent="-193675" algn="l" defTabSz="914400">
              <a:lnSpc>
                <a:spcPct val="120000"/>
              </a:lnSpc>
              <a:buSzPct val="100000"/>
              <a:buChar char="•"/>
              <a:defRPr sz="2400">
                <a:uFill>
                  <a:solidFill>
                    <a:srgbClr val="000000"/>
                  </a:solidFill>
                </a:uFill>
                <a:latin typeface="Gill Sans Light"/>
                <a:ea typeface="Gill Sans Light"/>
                <a:cs typeface="Gill Sans Light"/>
                <a:sym typeface="Gill Sans Light"/>
              </a:defRPr>
            </a:pPr>
            <a:r>
              <a:t>Zahngetragene Kronen und Brücken</a:t>
            </a:r>
          </a:p>
          <a:p>
            <a:pPr marL="234315" marR="40640" indent="-193675" algn="l" defTabSz="914400">
              <a:lnSpc>
                <a:spcPct val="120000"/>
              </a:lnSpc>
              <a:buSzPct val="100000"/>
              <a:buChar char="•"/>
              <a:defRPr sz="2400">
                <a:uFill>
                  <a:solidFill>
                    <a:srgbClr val="000000"/>
                  </a:solidFill>
                </a:uFill>
                <a:latin typeface="Gill Sans Light"/>
                <a:ea typeface="Gill Sans Light"/>
                <a:cs typeface="Gill Sans Light"/>
                <a:sym typeface="Gill Sans Light"/>
              </a:defRPr>
            </a:pPr>
            <a:r>
              <a:t>Implantat-getragene Kronen</a:t>
            </a:r>
          </a:p>
          <a:p>
            <a:pPr marL="234315" marR="40640" indent="-193675" algn="l" defTabSz="914400">
              <a:lnSpc>
                <a:spcPct val="120000"/>
              </a:lnSpc>
              <a:buSzPct val="100000"/>
              <a:buChar char="•"/>
              <a:defRPr sz="2400">
                <a:uFill>
                  <a:solidFill>
                    <a:srgbClr val="000000"/>
                  </a:solidFill>
                </a:uFill>
                <a:latin typeface="Gill Sans Light"/>
                <a:ea typeface="Gill Sans Light"/>
                <a:cs typeface="Gill Sans Light"/>
                <a:sym typeface="Gill Sans Light"/>
              </a:defRPr>
            </a:pPr>
            <a:r>
              <a:t>alle Rekonstruktionen mit Zirkonoxid-Gerüsten</a:t>
            </a:r>
          </a:p>
        </p:txBody>
      </p:sp>
    </p:spTree>
  </p:cSld>
  <p:clrMapOvr>
    <a:masterClrMapping/>
  </p:clrMapOvr>
  <p:transition spd="med"/>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7" name="header.tiff" descr="header.tiff"/>
          <p:cNvPicPr>
            <a:picLocks noChangeAspect="1"/>
          </p:cNvPicPr>
          <p:nvPr/>
        </p:nvPicPr>
        <p:blipFill>
          <a:blip r:embed="rId2"/>
          <a:stretch>
            <a:fillRect/>
          </a:stretch>
        </p:blipFill>
        <p:spPr>
          <a:xfrm>
            <a:off x="16776700" y="50800"/>
            <a:ext cx="6629400" cy="804594"/>
          </a:xfrm>
          <a:prstGeom prst="rect">
            <a:avLst/>
          </a:prstGeom>
          <a:ln w="12700">
            <a:miter lim="400000"/>
          </a:ln>
        </p:spPr>
      </p:pic>
      <p:sp>
        <p:nvSpPr>
          <p:cNvPr id="658" name="9. Recall-Befund (1-Jahreskontrolle)"/>
          <p:cNvSpPr txBox="1"/>
          <p:nvPr/>
        </p:nvSpPr>
        <p:spPr>
          <a:xfrm>
            <a:off x="800100" y="165100"/>
            <a:ext cx="12255500" cy="584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l" defTabSz="1270000">
              <a:lnSpc>
                <a:spcPct val="90000"/>
              </a:lnSpc>
              <a:spcBef>
                <a:spcPts val="3300"/>
              </a:spcBef>
              <a:buFont typeface="Gill Sans Light"/>
              <a:tabLst>
                <a:tab pos="5080000" algn="l"/>
                <a:tab pos="5118100" algn="l"/>
              </a:tabLst>
              <a:defRPr sz="3200" b="1">
                <a:uFill>
                  <a:solidFill>
                    <a:srgbClr val="000000"/>
                  </a:solidFill>
                </a:uFill>
              </a:defRPr>
            </a:lvl1pPr>
          </a:lstStyle>
          <a:p>
            <a:r>
              <a:t>9. Recall-Befund (1-Jahreskontrolle)</a:t>
            </a:r>
          </a:p>
        </p:txBody>
      </p:sp>
      <p:sp>
        <p:nvSpPr>
          <p:cNvPr id="659" name="Linien"/>
          <p:cNvSpPr/>
          <p:nvPr/>
        </p:nvSpPr>
        <p:spPr>
          <a:xfrm>
            <a:off x="842903" y="990600"/>
            <a:ext cx="22607882" cy="0"/>
          </a:xfrm>
          <a:prstGeom prst="line">
            <a:avLst/>
          </a:prstGeom>
          <a:ln w="12700">
            <a:solidFill>
              <a:srgbClr val="000000"/>
            </a:solidFill>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660" name="Untersuchung vom 13.5.2013…"/>
          <p:cNvSpPr txBox="1"/>
          <p:nvPr/>
        </p:nvSpPr>
        <p:spPr>
          <a:xfrm>
            <a:off x="850900" y="1113106"/>
            <a:ext cx="22606000" cy="3073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p>
            <a:pPr algn="l" defTabSz="449580">
              <a:spcBef>
                <a:spcPts val="1200"/>
              </a:spcBef>
              <a:tabLst>
                <a:tab pos="5740400" algn="r"/>
              </a:tabLst>
              <a:defRPr sz="2400" b="1"/>
            </a:pPr>
            <a:r>
              <a:rPr u="sng"/>
              <a:t>Untersuchung vom 13.5.2013</a:t>
            </a:r>
          </a:p>
          <a:p>
            <a:pPr algn="l" defTabSz="449580">
              <a:spcBef>
                <a:spcPts val="1200"/>
              </a:spcBef>
              <a:defRPr sz="2400">
                <a:latin typeface="Gill Sans SemiBold"/>
                <a:ea typeface="Gill Sans SemiBold"/>
                <a:cs typeface="Gill Sans SemiBold"/>
                <a:sym typeface="Gill Sans SemiBold"/>
              </a:defRPr>
            </a:pPr>
            <a:r>
              <a:rPr u="sng"/>
              <a:t>Anamnese</a:t>
            </a:r>
          </a:p>
          <a:p>
            <a:pPr marL="673100" indent="-444500" algn="just" defTabSz="449580">
              <a:buSzPct val="45833"/>
              <a:buFont typeface="Symbol"/>
              <a:buChar char="·"/>
              <a:defRPr sz="2400">
                <a:latin typeface="Gill Sans Light"/>
                <a:ea typeface="Gill Sans Light"/>
                <a:cs typeface="Gill Sans Light"/>
                <a:sym typeface="Gill Sans Light"/>
              </a:defRPr>
            </a:pPr>
            <a:r>
              <a:t>Der Patient war mit der Situation nach wie vor sehr zufrieden.</a:t>
            </a:r>
          </a:p>
          <a:p>
            <a:pPr algn="l" defTabSz="449580">
              <a:spcBef>
                <a:spcPts val="1200"/>
              </a:spcBef>
              <a:defRPr sz="2400">
                <a:latin typeface="Gill Sans SemiBold"/>
                <a:ea typeface="Gill Sans SemiBold"/>
                <a:cs typeface="Gill Sans SemiBold"/>
                <a:sym typeface="Gill Sans SemiBold"/>
              </a:defRPr>
            </a:pPr>
            <a:r>
              <a:rPr u="sng"/>
              <a:t>Zahnmedizinische Anamnese</a:t>
            </a:r>
          </a:p>
          <a:p>
            <a:pPr marL="673100" indent="-444500" algn="just" defTabSz="449580">
              <a:buSzPct val="45833"/>
              <a:buFont typeface="Symbol"/>
              <a:buChar char="·"/>
              <a:defRPr sz="2400">
                <a:latin typeface="Gill Sans Light"/>
                <a:ea typeface="Gill Sans Light"/>
                <a:cs typeface="Gill Sans Light"/>
                <a:sym typeface="Gill Sans Light"/>
              </a:defRPr>
            </a:pPr>
            <a:r>
              <a:t>Am 27.09.2012 und 13.05.2013 (gleich vor 1-Jahreskontrolle) war der Patient bei der Dentalhygiene. Bei beiden Terminen wurde dem Patienten eine gute Mundhygiene attestiert.</a:t>
            </a:r>
          </a:p>
          <a:p>
            <a:pPr marL="673100" indent="-444500" algn="just" defTabSz="449580">
              <a:buSzPct val="45833"/>
              <a:buFont typeface="Symbol"/>
              <a:buChar char="·"/>
              <a:defRPr sz="2400">
                <a:latin typeface="Gill Sans Light"/>
                <a:ea typeface="Gill Sans Light"/>
                <a:cs typeface="Gill Sans Light"/>
                <a:sym typeface="Gill Sans Light"/>
              </a:defRPr>
            </a:pPr>
            <a:r>
              <a:t>Der Patient bestellte vom ZT weitere Schutzschienen. Einerseits wollte er sie erneuern, da sie sich verfärbt hatten, und andererseits wollte er an mehreren Orten (Schweiz, Dänemark) diese Schiene lagern.</a:t>
            </a:r>
          </a:p>
        </p:txBody>
      </p:sp>
      <p:sp>
        <p:nvSpPr>
          <p:cNvPr id="661" name="Foliennumm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50</a:t>
            </a:fld>
            <a:endParaRPr/>
          </a:p>
        </p:txBody>
      </p:sp>
      <p:sp>
        <p:nvSpPr>
          <p:cNvPr id="662" name="Falldokumentation 7"/>
          <p:cNvSpPr txBox="1"/>
          <p:nvPr/>
        </p:nvSpPr>
        <p:spPr>
          <a:xfrm>
            <a:off x="12801600" y="177800"/>
            <a:ext cx="3860800" cy="558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r" defTabSz="1270000">
              <a:lnSpc>
                <a:spcPct val="90000"/>
              </a:lnSpc>
              <a:spcBef>
                <a:spcPts val="3300"/>
              </a:spcBef>
              <a:buFont typeface="Gill Sans Light"/>
              <a:tabLst>
                <a:tab pos="5080000" algn="l"/>
                <a:tab pos="5118100" algn="l"/>
              </a:tabLst>
              <a:defRPr sz="3200">
                <a:uFill>
                  <a:solidFill>
                    <a:srgbClr val="000000"/>
                  </a:solidFill>
                </a:uFill>
              </a:defRPr>
            </a:lvl1pPr>
          </a:lstStyle>
          <a:p>
            <a:pPr>
              <a:defRPr>
                <a:latin typeface="Arial"/>
                <a:ea typeface="Arial"/>
                <a:cs typeface="Arial"/>
                <a:sym typeface="Arial"/>
              </a:defRPr>
            </a:pPr>
            <a:r>
              <a:rPr>
                <a:latin typeface="+mj-lt"/>
                <a:ea typeface="+mj-ea"/>
                <a:cs typeface="+mj-cs"/>
                <a:sym typeface="Gill Sans"/>
              </a:rPr>
              <a:t>Falldokumentation 7</a:t>
            </a:r>
          </a:p>
        </p:txBody>
      </p:sp>
      <p:sp>
        <p:nvSpPr>
          <p:cNvPr id="663" name="9. Befund…"/>
          <p:cNvSpPr txBox="1"/>
          <p:nvPr/>
        </p:nvSpPr>
        <p:spPr>
          <a:xfrm>
            <a:off x="850900" y="5257800"/>
            <a:ext cx="22606000" cy="32004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l" defTabSz="449580">
              <a:spcBef>
                <a:spcPts val="1200"/>
              </a:spcBef>
              <a:defRPr sz="2400" b="1" u="sng"/>
            </a:pPr>
            <a:r>
              <a:t>9. Befund</a:t>
            </a:r>
          </a:p>
          <a:p>
            <a:pPr algn="l" defTabSz="449580">
              <a:spcBef>
                <a:spcPts val="1200"/>
              </a:spcBef>
              <a:defRPr sz="2400" b="1" u="sng">
                <a:latin typeface="Arial"/>
                <a:ea typeface="Arial"/>
                <a:cs typeface="Arial"/>
                <a:sym typeface="Arial"/>
              </a:defRPr>
            </a:pPr>
            <a:endParaRPr>
              <a:latin typeface="+mj-lt"/>
              <a:ea typeface="+mj-ea"/>
              <a:cs typeface="+mj-cs"/>
              <a:sym typeface="Gill Sans"/>
            </a:endParaRPr>
          </a:p>
          <a:p>
            <a:pPr algn="l" defTabSz="449580">
              <a:spcBef>
                <a:spcPts val="1200"/>
              </a:spcBef>
              <a:defRPr sz="2400" b="1" u="sng">
                <a:latin typeface="Arial"/>
                <a:ea typeface="Arial"/>
                <a:cs typeface="Arial"/>
                <a:sym typeface="Arial"/>
              </a:defRPr>
            </a:pPr>
            <a:r>
              <a:rPr>
                <a:latin typeface="+mj-lt"/>
                <a:ea typeface="+mj-ea"/>
                <a:cs typeface="+mj-cs"/>
                <a:sym typeface="Gill Sans"/>
              </a:rPr>
              <a:t>9.1 Befund extraoral</a:t>
            </a:r>
          </a:p>
          <a:p>
            <a:pPr marL="673100" indent="-444500" algn="l" defTabSz="449580">
              <a:buSzPct val="45833"/>
              <a:buFont typeface="Symbol"/>
              <a:buChar char="·"/>
              <a:defRPr sz="2400">
                <a:latin typeface="Gill Sans Light"/>
                <a:ea typeface="Gill Sans Light"/>
                <a:cs typeface="Gill Sans Light"/>
                <a:sym typeface="Gill Sans Light"/>
              </a:defRPr>
            </a:pPr>
            <a:r>
              <a:t>unauffällig</a:t>
            </a:r>
          </a:p>
          <a:p>
            <a:pPr marL="673100" indent="-444500" algn="l" defTabSz="449580">
              <a:buSzPct val="45833"/>
              <a:buFont typeface="Symbol"/>
              <a:buChar char="·"/>
              <a:defRPr sz="2400">
                <a:latin typeface="Gill Sans Light"/>
                <a:ea typeface="Gill Sans Light"/>
                <a:cs typeface="Gill Sans Light"/>
                <a:sym typeface="Gill Sans Light"/>
              </a:defRPr>
            </a:pPr>
            <a:endParaRPr/>
          </a:p>
          <a:p>
            <a:pPr algn="l" defTabSz="449580">
              <a:spcBef>
                <a:spcPts val="1200"/>
              </a:spcBef>
              <a:defRPr sz="2400" b="1" u="sng">
                <a:latin typeface="Arial"/>
                <a:ea typeface="Arial"/>
                <a:cs typeface="Arial"/>
                <a:sym typeface="Arial"/>
              </a:defRPr>
            </a:pPr>
            <a:r>
              <a:rPr>
                <a:latin typeface="+mj-lt"/>
                <a:ea typeface="+mj-ea"/>
                <a:cs typeface="+mj-cs"/>
                <a:sym typeface="Gill Sans"/>
              </a:rPr>
              <a:t>9.1.1 Äusseres Erscheinungsbild</a:t>
            </a:r>
          </a:p>
          <a:p>
            <a:pPr marL="673100" indent="-444500" algn="l" defTabSz="449580">
              <a:buSzPct val="45833"/>
              <a:buFont typeface="Symbol"/>
              <a:buChar char="·"/>
              <a:defRPr sz="2400">
                <a:latin typeface="Gill Sans Light"/>
                <a:ea typeface="Gill Sans Light"/>
                <a:cs typeface="Gill Sans Light"/>
                <a:sym typeface="Gill Sans Light"/>
              </a:defRPr>
            </a:pPr>
            <a:r>
              <a:t>keine Veränderungen</a:t>
            </a:r>
          </a:p>
        </p:txBody>
      </p:sp>
    </p:spTree>
  </p:cSld>
  <p:clrMapOvr>
    <a:masterClrMapping/>
  </p:clrMapOvr>
  <p:transition spd="med"/>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 name="header.tiff" descr="header.tiff"/>
          <p:cNvPicPr>
            <a:picLocks noChangeAspect="1"/>
          </p:cNvPicPr>
          <p:nvPr/>
        </p:nvPicPr>
        <p:blipFill>
          <a:blip r:embed="rId2"/>
          <a:stretch>
            <a:fillRect/>
          </a:stretch>
        </p:blipFill>
        <p:spPr>
          <a:xfrm>
            <a:off x="16776700" y="50800"/>
            <a:ext cx="6629400" cy="804594"/>
          </a:xfrm>
          <a:prstGeom prst="rect">
            <a:avLst/>
          </a:prstGeom>
          <a:ln w="12700">
            <a:miter lim="400000"/>
          </a:ln>
        </p:spPr>
      </p:pic>
      <p:sp>
        <p:nvSpPr>
          <p:cNvPr id="666" name="9. Recall-Befund (1-Jahreskontrolle)"/>
          <p:cNvSpPr txBox="1"/>
          <p:nvPr/>
        </p:nvSpPr>
        <p:spPr>
          <a:xfrm>
            <a:off x="800100" y="165100"/>
            <a:ext cx="12255500" cy="584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l" defTabSz="1270000">
              <a:lnSpc>
                <a:spcPct val="90000"/>
              </a:lnSpc>
              <a:spcBef>
                <a:spcPts val="3300"/>
              </a:spcBef>
              <a:buFont typeface="Gill Sans Light"/>
              <a:tabLst>
                <a:tab pos="5080000" algn="l"/>
                <a:tab pos="5118100" algn="l"/>
              </a:tabLst>
              <a:defRPr sz="3200" b="1">
                <a:uFill>
                  <a:solidFill>
                    <a:srgbClr val="000000"/>
                  </a:solidFill>
                </a:uFill>
              </a:defRPr>
            </a:lvl1pPr>
          </a:lstStyle>
          <a:p>
            <a:r>
              <a:t>9. Recall-Befund (1-Jahreskontrolle)</a:t>
            </a:r>
          </a:p>
        </p:txBody>
      </p:sp>
      <p:sp>
        <p:nvSpPr>
          <p:cNvPr id="667" name="Linien"/>
          <p:cNvSpPr/>
          <p:nvPr/>
        </p:nvSpPr>
        <p:spPr>
          <a:xfrm>
            <a:off x="842903" y="990600"/>
            <a:ext cx="22607882" cy="0"/>
          </a:xfrm>
          <a:prstGeom prst="line">
            <a:avLst/>
          </a:prstGeom>
          <a:ln w="12700">
            <a:solidFill>
              <a:srgbClr val="000000"/>
            </a:solidFill>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668" name="Foliennumm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51</a:t>
            </a:fld>
            <a:endParaRPr/>
          </a:p>
        </p:txBody>
      </p:sp>
      <p:sp>
        <p:nvSpPr>
          <p:cNvPr id="669" name="Falldokumentation 7"/>
          <p:cNvSpPr txBox="1"/>
          <p:nvPr/>
        </p:nvSpPr>
        <p:spPr>
          <a:xfrm>
            <a:off x="12801600" y="177800"/>
            <a:ext cx="3860800" cy="558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r" defTabSz="1270000">
              <a:lnSpc>
                <a:spcPct val="90000"/>
              </a:lnSpc>
              <a:spcBef>
                <a:spcPts val="3300"/>
              </a:spcBef>
              <a:buFont typeface="Gill Sans Light"/>
              <a:tabLst>
                <a:tab pos="5080000" algn="l"/>
                <a:tab pos="5118100" algn="l"/>
              </a:tabLst>
              <a:defRPr sz="3200">
                <a:uFill>
                  <a:solidFill>
                    <a:srgbClr val="000000"/>
                  </a:solidFill>
                </a:uFill>
              </a:defRPr>
            </a:lvl1pPr>
          </a:lstStyle>
          <a:p>
            <a:pPr>
              <a:defRPr>
                <a:latin typeface="Arial"/>
                <a:ea typeface="Arial"/>
                <a:cs typeface="Arial"/>
                <a:sym typeface="Arial"/>
              </a:defRPr>
            </a:pPr>
            <a:r>
              <a:rPr>
                <a:latin typeface="+mj-lt"/>
                <a:ea typeface="+mj-ea"/>
                <a:cs typeface="+mj-cs"/>
                <a:sym typeface="Gill Sans"/>
              </a:rPr>
              <a:t>Falldokumentation 7</a:t>
            </a:r>
          </a:p>
        </p:txBody>
      </p:sp>
      <p:sp>
        <p:nvSpPr>
          <p:cNvPr id="670" name="9.2 Befund intraoral…"/>
          <p:cNvSpPr txBox="1"/>
          <p:nvPr/>
        </p:nvSpPr>
        <p:spPr>
          <a:xfrm>
            <a:off x="889000" y="1117600"/>
            <a:ext cx="22606000" cy="4267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l" defTabSz="449580">
              <a:spcBef>
                <a:spcPts val="1200"/>
              </a:spcBef>
              <a:defRPr sz="2400" b="1" u="sng">
                <a:latin typeface="Arial"/>
                <a:ea typeface="Arial"/>
                <a:cs typeface="Arial"/>
                <a:sym typeface="Arial"/>
              </a:defRPr>
            </a:pPr>
            <a:r>
              <a:rPr>
                <a:latin typeface="+mj-lt"/>
                <a:ea typeface="+mj-ea"/>
                <a:cs typeface="+mj-cs"/>
                <a:sym typeface="Gill Sans"/>
              </a:rPr>
              <a:t>9.2 Befund intraoral</a:t>
            </a:r>
          </a:p>
          <a:p>
            <a:pPr algn="l" defTabSz="449580">
              <a:spcBef>
                <a:spcPts val="1200"/>
              </a:spcBef>
              <a:defRPr sz="2400" b="1" u="sng">
                <a:latin typeface="Arial"/>
                <a:ea typeface="Arial"/>
                <a:cs typeface="Arial"/>
                <a:sym typeface="Arial"/>
              </a:defRPr>
            </a:pPr>
            <a:endParaRPr>
              <a:latin typeface="+mj-lt"/>
              <a:ea typeface="+mj-ea"/>
              <a:cs typeface="+mj-cs"/>
              <a:sym typeface="Gill Sans"/>
            </a:endParaRPr>
          </a:p>
          <a:p>
            <a:pPr algn="l" defTabSz="449580">
              <a:spcBef>
                <a:spcPts val="1200"/>
              </a:spcBef>
              <a:defRPr sz="2400" b="1" u="sng">
                <a:latin typeface="Arial"/>
                <a:ea typeface="Arial"/>
                <a:cs typeface="Arial"/>
                <a:sym typeface="Arial"/>
              </a:defRPr>
            </a:pPr>
            <a:r>
              <a:rPr>
                <a:latin typeface="+mj-lt"/>
                <a:ea typeface="+mj-ea"/>
                <a:cs typeface="+mj-cs"/>
                <a:sym typeface="Gill Sans"/>
              </a:rPr>
              <a:t>9.2.1 </a:t>
            </a:r>
            <a:r>
              <a:rPr>
                <a:solidFill>
                  <a:srgbClr val="FF281F"/>
                </a:solidFill>
                <a:latin typeface="+mj-lt"/>
                <a:ea typeface="+mj-ea"/>
                <a:cs typeface="+mj-cs"/>
                <a:sym typeface="Gill Sans"/>
              </a:rPr>
              <a:t>Oralmedizinischer</a:t>
            </a:r>
            <a:r>
              <a:rPr>
                <a:latin typeface="+mj-lt"/>
                <a:ea typeface="+mj-ea"/>
                <a:cs typeface="+mj-cs"/>
                <a:sym typeface="Gill Sans"/>
              </a:rPr>
              <a:t> (stomatologischer Befund)</a:t>
            </a:r>
          </a:p>
          <a:p>
            <a:pPr marL="673100" indent="-444500" algn="l" defTabSz="449580">
              <a:buSzPct val="45833"/>
              <a:buFont typeface="Symbol"/>
              <a:buChar char="·"/>
              <a:defRPr sz="2400">
                <a:latin typeface="Gill Sans Light"/>
                <a:ea typeface="Gill Sans Light"/>
                <a:cs typeface="Gill Sans Light"/>
                <a:sym typeface="Gill Sans Light"/>
              </a:defRPr>
            </a:pPr>
            <a:r>
              <a:t>unauffällig</a:t>
            </a:r>
          </a:p>
          <a:p>
            <a:pPr algn="l" defTabSz="449580">
              <a:defRPr sz="2400">
                <a:latin typeface="Gill Sans Light"/>
                <a:ea typeface="Gill Sans Light"/>
                <a:cs typeface="Gill Sans Light"/>
                <a:sym typeface="Gill Sans Light"/>
              </a:defRPr>
            </a:pPr>
            <a:endParaRPr/>
          </a:p>
          <a:p>
            <a:pPr algn="l" defTabSz="449580">
              <a:spcBef>
                <a:spcPts val="1200"/>
              </a:spcBef>
              <a:defRPr sz="2400" b="1" u="sng">
                <a:latin typeface="Arial"/>
                <a:ea typeface="Arial"/>
                <a:cs typeface="Arial"/>
                <a:sym typeface="Arial"/>
              </a:defRPr>
            </a:pPr>
            <a:r>
              <a:rPr>
                <a:latin typeface="+mj-lt"/>
                <a:ea typeface="+mj-ea"/>
                <a:cs typeface="+mj-cs"/>
                <a:sym typeface="Gill Sans"/>
              </a:rPr>
              <a:t>9.2.2 Dentaler und endodontischer Befund</a:t>
            </a:r>
          </a:p>
          <a:p>
            <a:pPr marL="673100" indent="-444500" algn="l" defTabSz="449580">
              <a:buSzPct val="45833"/>
              <a:buFont typeface="Symbol"/>
              <a:buChar char="·"/>
              <a:defRPr sz="2400">
                <a:latin typeface="Gill Sans Light"/>
                <a:ea typeface="Gill Sans Light"/>
                <a:cs typeface="Gill Sans Light"/>
                <a:sym typeface="Gill Sans Light"/>
              </a:defRPr>
            </a:pPr>
            <a:r>
              <a:t>keine Karies</a:t>
            </a:r>
          </a:p>
          <a:p>
            <a:pPr marL="673100" indent="-444500" algn="l" defTabSz="449580">
              <a:buSzPct val="45833"/>
              <a:buFont typeface="Symbol"/>
              <a:buChar char="·"/>
              <a:defRPr sz="2400">
                <a:latin typeface="Gill Sans Light"/>
                <a:ea typeface="Gill Sans Light"/>
                <a:cs typeface="Gill Sans Light"/>
                <a:sym typeface="Gill Sans Light"/>
              </a:defRPr>
            </a:pPr>
            <a:r>
              <a:t>alle Zähne vital (mit Ausnahme der wurzelkanalbehandelten Zähne)</a:t>
            </a:r>
          </a:p>
          <a:p>
            <a:pPr marL="673100" indent="-444500" algn="l" defTabSz="449580">
              <a:buSzPct val="45833"/>
              <a:buFont typeface="Symbol"/>
              <a:buChar char="·"/>
              <a:defRPr sz="2400">
                <a:latin typeface="Gill Sans Light"/>
                <a:ea typeface="Gill Sans Light"/>
                <a:cs typeface="Gill Sans Light"/>
                <a:sym typeface="Gill Sans Light"/>
              </a:defRPr>
            </a:pPr>
            <a:r>
              <a:t>keine Empfindlichkeit auf Perkussion</a:t>
            </a:r>
          </a:p>
          <a:p>
            <a:pPr marL="673100" indent="-444500" algn="l" defTabSz="449580">
              <a:buSzPct val="45833"/>
              <a:buFont typeface="Symbol"/>
              <a:buChar char="·"/>
              <a:defRPr sz="2400">
                <a:latin typeface="Gill Sans Light"/>
                <a:ea typeface="Gill Sans Light"/>
                <a:cs typeface="Gill Sans Light"/>
                <a:sym typeface="Gill Sans Light"/>
              </a:defRPr>
            </a:pPr>
            <a:r>
              <a:t>bukkale Füllung 43: Füllungsrand sondierbar</a:t>
            </a:r>
          </a:p>
        </p:txBody>
      </p:sp>
    </p:spTree>
  </p:cSld>
  <p:clrMapOvr>
    <a:masterClrMapping/>
  </p:clrMapOvr>
  <p:transition spd="med"/>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2" name="header.tiff" descr="header.tiff"/>
          <p:cNvPicPr>
            <a:picLocks noChangeAspect="1"/>
          </p:cNvPicPr>
          <p:nvPr/>
        </p:nvPicPr>
        <p:blipFill>
          <a:blip r:embed="rId2"/>
          <a:stretch>
            <a:fillRect/>
          </a:stretch>
        </p:blipFill>
        <p:spPr>
          <a:xfrm>
            <a:off x="16776700" y="50800"/>
            <a:ext cx="6629400" cy="804594"/>
          </a:xfrm>
          <a:prstGeom prst="rect">
            <a:avLst/>
          </a:prstGeom>
          <a:ln w="12700">
            <a:miter lim="400000"/>
          </a:ln>
        </p:spPr>
      </p:pic>
      <p:sp>
        <p:nvSpPr>
          <p:cNvPr id="673" name="9. Recall-Befund (1-Jahreskontrolle)"/>
          <p:cNvSpPr txBox="1"/>
          <p:nvPr/>
        </p:nvSpPr>
        <p:spPr>
          <a:xfrm>
            <a:off x="800100" y="165100"/>
            <a:ext cx="12255500" cy="584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l" defTabSz="1270000">
              <a:lnSpc>
                <a:spcPct val="90000"/>
              </a:lnSpc>
              <a:spcBef>
                <a:spcPts val="3300"/>
              </a:spcBef>
              <a:buFont typeface="Gill Sans Light"/>
              <a:tabLst>
                <a:tab pos="5080000" algn="l"/>
                <a:tab pos="5118100" algn="l"/>
              </a:tabLst>
              <a:defRPr sz="3200" b="1">
                <a:uFill>
                  <a:solidFill>
                    <a:srgbClr val="000000"/>
                  </a:solidFill>
                </a:uFill>
              </a:defRPr>
            </a:lvl1pPr>
          </a:lstStyle>
          <a:p>
            <a:r>
              <a:t>9. Recall-Befund (1-Jahreskontrolle)</a:t>
            </a:r>
          </a:p>
        </p:txBody>
      </p:sp>
      <p:sp>
        <p:nvSpPr>
          <p:cNvPr id="674" name="Linien"/>
          <p:cNvSpPr/>
          <p:nvPr/>
        </p:nvSpPr>
        <p:spPr>
          <a:xfrm>
            <a:off x="842903" y="990600"/>
            <a:ext cx="22607882" cy="0"/>
          </a:xfrm>
          <a:prstGeom prst="line">
            <a:avLst/>
          </a:prstGeom>
          <a:ln w="12700">
            <a:solidFill>
              <a:srgbClr val="000000"/>
            </a:solidFill>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675" name="9.2.3 Parodontaler Befund…"/>
          <p:cNvSpPr txBox="1"/>
          <p:nvPr/>
        </p:nvSpPr>
        <p:spPr>
          <a:xfrm>
            <a:off x="888999" y="1244600"/>
            <a:ext cx="22606001" cy="1600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p>
            <a:pPr algn="l" defTabSz="449580">
              <a:spcBef>
                <a:spcPts val="1200"/>
              </a:spcBef>
              <a:defRPr sz="2400" b="1" u="sng">
                <a:latin typeface="Arial"/>
                <a:ea typeface="Arial"/>
                <a:cs typeface="Arial"/>
                <a:sym typeface="Arial"/>
              </a:defRPr>
            </a:pPr>
            <a:r>
              <a:rPr>
                <a:latin typeface="+mj-lt"/>
                <a:ea typeface="+mj-ea"/>
                <a:cs typeface="+mj-cs"/>
                <a:sym typeface="Gill Sans"/>
              </a:rPr>
              <a:t>9.2.3 Parodontaler Befund</a:t>
            </a:r>
          </a:p>
          <a:p>
            <a:pPr marL="673100" indent="-444500" algn="just" defTabSz="449580">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Plaque-Index: 0 % (nach Dentalhygiene)</a:t>
            </a:r>
          </a:p>
          <a:p>
            <a:pPr marL="673100" indent="-444500" algn="just" defTabSz="449580">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BoP: 10%</a:t>
            </a:r>
          </a:p>
          <a:p>
            <a:pPr marL="673100" indent="-444500" algn="l" defTabSz="449580">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Keine erhöhten Sondierungswerte (&gt;4 mm).</a:t>
            </a:r>
          </a:p>
        </p:txBody>
      </p:sp>
      <p:sp>
        <p:nvSpPr>
          <p:cNvPr id="676" name="Foliennumm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52</a:t>
            </a:fld>
            <a:endParaRPr/>
          </a:p>
        </p:txBody>
      </p:sp>
      <p:sp>
        <p:nvSpPr>
          <p:cNvPr id="677" name="Falldokumentation 7"/>
          <p:cNvSpPr txBox="1"/>
          <p:nvPr/>
        </p:nvSpPr>
        <p:spPr>
          <a:xfrm>
            <a:off x="12801600" y="177800"/>
            <a:ext cx="3860800" cy="558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r" defTabSz="1270000">
              <a:lnSpc>
                <a:spcPct val="90000"/>
              </a:lnSpc>
              <a:spcBef>
                <a:spcPts val="3300"/>
              </a:spcBef>
              <a:buFont typeface="Gill Sans Light"/>
              <a:tabLst>
                <a:tab pos="5080000" algn="l"/>
                <a:tab pos="5118100" algn="l"/>
              </a:tabLst>
              <a:defRPr sz="3200">
                <a:uFill>
                  <a:solidFill>
                    <a:srgbClr val="000000"/>
                  </a:solidFill>
                </a:uFill>
              </a:defRPr>
            </a:lvl1pPr>
          </a:lstStyle>
          <a:p>
            <a:pPr>
              <a:defRPr>
                <a:latin typeface="Arial"/>
                <a:ea typeface="Arial"/>
                <a:cs typeface="Arial"/>
                <a:sym typeface="Arial"/>
              </a:defRPr>
            </a:pPr>
            <a:r>
              <a:rPr>
                <a:latin typeface="+mj-lt"/>
                <a:ea typeface="+mj-ea"/>
                <a:cs typeface="+mj-cs"/>
                <a:sym typeface="Gill Sans"/>
              </a:rPr>
              <a:t>Falldokumentation 7</a:t>
            </a:r>
          </a:p>
        </p:txBody>
      </p:sp>
      <p:pic>
        <p:nvPicPr>
          <p:cNvPr id="678" name="1y Andersen.pdf" descr="1y Andersen.pdf"/>
          <p:cNvPicPr>
            <a:picLocks noChangeAspect="1"/>
          </p:cNvPicPr>
          <p:nvPr/>
        </p:nvPicPr>
        <p:blipFill>
          <a:blip r:embed="rId3"/>
          <a:srcRect l="12507" t="17618" r="10771" b="47359"/>
          <a:stretch>
            <a:fillRect/>
          </a:stretch>
        </p:blipFill>
        <p:spPr>
          <a:xfrm>
            <a:off x="-90991" y="3632602"/>
            <a:ext cx="11596874" cy="7491297"/>
          </a:xfrm>
          <a:prstGeom prst="rect">
            <a:avLst/>
          </a:prstGeom>
          <a:ln w="12700">
            <a:miter lim="400000"/>
          </a:ln>
        </p:spPr>
      </p:pic>
      <p:pic>
        <p:nvPicPr>
          <p:cNvPr id="679" name="1y Andersen.pdf" descr="1y Andersen.pdf"/>
          <p:cNvPicPr>
            <a:picLocks noChangeAspect="1"/>
          </p:cNvPicPr>
          <p:nvPr/>
        </p:nvPicPr>
        <p:blipFill>
          <a:blip r:embed="rId3"/>
          <a:srcRect l="12989" t="54285" r="10289" b="10692"/>
          <a:stretch>
            <a:fillRect/>
          </a:stretch>
        </p:blipFill>
        <p:spPr>
          <a:xfrm>
            <a:off x="11624153" y="3632603"/>
            <a:ext cx="11596874" cy="7491297"/>
          </a:xfrm>
          <a:prstGeom prst="rect">
            <a:avLst/>
          </a:prstGeom>
          <a:ln w="12700">
            <a:miter lim="400000"/>
          </a:ln>
        </p:spPr>
      </p:pic>
      <p:sp>
        <p:nvSpPr>
          <p:cNvPr id="680" name="Oberkiefer"/>
          <p:cNvSpPr txBox="1"/>
          <p:nvPr/>
        </p:nvSpPr>
        <p:spPr>
          <a:xfrm>
            <a:off x="1749246" y="3221306"/>
            <a:ext cx="1739901" cy="4572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gn="just" defTabSz="449580">
              <a:defRPr sz="2400"/>
            </a:lvl1pPr>
          </a:lstStyle>
          <a:p>
            <a:pPr>
              <a:defRPr>
                <a:latin typeface="Gill Sans Light"/>
                <a:ea typeface="Gill Sans Light"/>
                <a:cs typeface="Gill Sans Light"/>
                <a:sym typeface="Gill Sans Light"/>
              </a:defRPr>
            </a:pPr>
            <a:r>
              <a:rPr>
                <a:latin typeface="+mj-lt"/>
                <a:ea typeface="+mj-ea"/>
                <a:cs typeface="+mj-cs"/>
                <a:sym typeface="Gill Sans"/>
              </a:rPr>
              <a:t>Oberkiefer</a:t>
            </a:r>
          </a:p>
        </p:txBody>
      </p:sp>
      <p:sp>
        <p:nvSpPr>
          <p:cNvPr id="681" name="Unterkiefer"/>
          <p:cNvSpPr txBox="1"/>
          <p:nvPr/>
        </p:nvSpPr>
        <p:spPr>
          <a:xfrm>
            <a:off x="13471174" y="3221306"/>
            <a:ext cx="1739901" cy="4572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gn="just" defTabSz="449580">
              <a:defRPr sz="2400"/>
            </a:lvl1pPr>
          </a:lstStyle>
          <a:p>
            <a:pPr>
              <a:defRPr>
                <a:latin typeface="Gill Sans Light"/>
                <a:ea typeface="Gill Sans Light"/>
                <a:cs typeface="Gill Sans Light"/>
                <a:sym typeface="Gill Sans Light"/>
              </a:defRPr>
            </a:pPr>
            <a:r>
              <a:rPr>
                <a:latin typeface="+mj-lt"/>
                <a:ea typeface="+mj-ea"/>
                <a:cs typeface="+mj-cs"/>
                <a:sym typeface="Gill Sans"/>
              </a:rPr>
              <a:t>Unterkiefer</a:t>
            </a:r>
          </a:p>
        </p:txBody>
      </p:sp>
    </p:spTree>
  </p:cSld>
  <p:clrMapOvr>
    <a:masterClrMapping/>
  </p:clrMapOvr>
  <p:transition spd="med"/>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3" name="header.tiff" descr="header.tiff"/>
          <p:cNvPicPr>
            <a:picLocks noChangeAspect="1"/>
          </p:cNvPicPr>
          <p:nvPr/>
        </p:nvPicPr>
        <p:blipFill>
          <a:blip r:embed="rId2"/>
          <a:stretch>
            <a:fillRect/>
          </a:stretch>
        </p:blipFill>
        <p:spPr>
          <a:xfrm>
            <a:off x="16776700" y="50800"/>
            <a:ext cx="6629400" cy="804594"/>
          </a:xfrm>
          <a:prstGeom prst="rect">
            <a:avLst/>
          </a:prstGeom>
          <a:ln w="12700">
            <a:miter lim="400000"/>
          </a:ln>
        </p:spPr>
      </p:pic>
      <p:sp>
        <p:nvSpPr>
          <p:cNvPr id="684" name="9. Recall-Befund (1-Jahreskontrolle)"/>
          <p:cNvSpPr txBox="1"/>
          <p:nvPr/>
        </p:nvSpPr>
        <p:spPr>
          <a:xfrm>
            <a:off x="800100" y="165100"/>
            <a:ext cx="12255500" cy="584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l" defTabSz="1270000">
              <a:lnSpc>
                <a:spcPct val="90000"/>
              </a:lnSpc>
              <a:spcBef>
                <a:spcPts val="3300"/>
              </a:spcBef>
              <a:buFont typeface="Gill Sans Light"/>
              <a:tabLst>
                <a:tab pos="5080000" algn="l"/>
                <a:tab pos="5118100" algn="l"/>
              </a:tabLst>
              <a:defRPr sz="3200" b="1">
                <a:uFill>
                  <a:solidFill>
                    <a:srgbClr val="000000"/>
                  </a:solidFill>
                </a:uFill>
              </a:defRPr>
            </a:lvl1pPr>
          </a:lstStyle>
          <a:p>
            <a:r>
              <a:t>9. Recall-Befund (1-Jahreskontrolle)</a:t>
            </a:r>
          </a:p>
        </p:txBody>
      </p:sp>
      <p:sp>
        <p:nvSpPr>
          <p:cNvPr id="685" name="Linien"/>
          <p:cNvSpPr/>
          <p:nvPr/>
        </p:nvSpPr>
        <p:spPr>
          <a:xfrm>
            <a:off x="842903" y="990600"/>
            <a:ext cx="22607882" cy="0"/>
          </a:xfrm>
          <a:prstGeom prst="line">
            <a:avLst/>
          </a:prstGeom>
          <a:ln w="12700">
            <a:solidFill>
              <a:srgbClr val="000000"/>
            </a:solidFill>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686" name="9.3 Radiologischer Befund…"/>
          <p:cNvSpPr txBox="1"/>
          <p:nvPr/>
        </p:nvSpPr>
        <p:spPr>
          <a:xfrm>
            <a:off x="908756" y="2809563"/>
            <a:ext cx="11899901" cy="58928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p>
            <a:pPr algn="l" defTabSz="449580">
              <a:spcBef>
                <a:spcPts val="1200"/>
              </a:spcBef>
              <a:defRPr sz="2400">
                <a:latin typeface="Gill Sans SemiBold"/>
                <a:ea typeface="Gill Sans SemiBold"/>
                <a:cs typeface="Gill Sans SemiBold"/>
                <a:sym typeface="Gill Sans SemiBold"/>
              </a:defRPr>
            </a:pPr>
            <a:r>
              <a:rPr u="sng"/>
              <a:t>9.3 Radiologischer Befund</a:t>
            </a:r>
          </a:p>
          <a:p>
            <a:pPr marL="673100" indent="-444500" algn="just" defTabSz="449580">
              <a:buSzPct val="45833"/>
              <a:buFont typeface="Symbol"/>
              <a:buChar char="·"/>
              <a:defRPr sz="2400">
                <a:latin typeface="Gill Sans Light"/>
                <a:ea typeface="Gill Sans Light"/>
                <a:cs typeface="Gill Sans Light"/>
                <a:sym typeface="Gill Sans Light"/>
              </a:defRPr>
            </a:pPr>
            <a:r>
              <a:t>Nach dem klinischen Befund bestand keine Indikation für einen vollständigen Röntgenbefund.</a:t>
            </a:r>
          </a:p>
          <a:p>
            <a:pPr marL="673100" indent="-444500" algn="just" defTabSz="449580">
              <a:buSzPct val="45833"/>
              <a:buFont typeface="Symbol"/>
              <a:buChar char="·"/>
              <a:defRPr sz="2400">
                <a:latin typeface="Gill Sans Light"/>
                <a:ea typeface="Gill Sans Light"/>
                <a:cs typeface="Gill Sans Light"/>
                <a:sym typeface="Gill Sans Light"/>
              </a:defRPr>
            </a:pPr>
            <a:r>
              <a:t>Es wurden nur Röntgenaufnahmen der Implantate gemacht. Das Knochenniveau um die Implantate war unverändert stabil.</a:t>
            </a:r>
          </a:p>
          <a:p>
            <a:pPr algn="just" defTabSz="449580">
              <a:defRPr sz="2400">
                <a:latin typeface="Gill Sans Light"/>
                <a:ea typeface="Gill Sans Light"/>
                <a:cs typeface="Gill Sans Light"/>
                <a:sym typeface="Gill Sans Light"/>
              </a:defRPr>
            </a:pPr>
            <a:endParaRPr>
              <a:latin typeface="+mj-lt"/>
              <a:ea typeface="+mj-ea"/>
              <a:cs typeface="+mj-cs"/>
              <a:sym typeface="Gill Sans"/>
            </a:endParaRPr>
          </a:p>
          <a:p>
            <a:pPr algn="l" defTabSz="449580">
              <a:spcBef>
                <a:spcPts val="1200"/>
              </a:spcBef>
              <a:defRPr sz="2400" u="sng">
                <a:latin typeface="Gill Sans SemiBold"/>
                <a:ea typeface="Gill Sans SemiBold"/>
                <a:cs typeface="Gill Sans SemiBold"/>
                <a:sym typeface="Gill Sans SemiBold"/>
              </a:defRPr>
            </a:pPr>
            <a:r>
              <a:t>9.4 Funktioneller Befund</a:t>
            </a:r>
          </a:p>
          <a:p>
            <a:pPr marL="673100" indent="-444500" algn="l" defTabSz="449580">
              <a:buSzPct val="45833"/>
              <a:buFont typeface="Symbol"/>
              <a:buChar char="·"/>
              <a:defRPr sz="2400">
                <a:latin typeface="Gill Sans Light"/>
                <a:ea typeface="Gill Sans Light"/>
                <a:cs typeface="Gill Sans Light"/>
                <a:sym typeface="Gill Sans Light"/>
              </a:defRPr>
            </a:pPr>
            <a:r>
              <a:t>Die Führungen waren unverändert (Eckzahnführung links und rechts)</a:t>
            </a:r>
          </a:p>
          <a:p>
            <a:pPr algn="l" defTabSz="449580">
              <a:defRPr sz="2400"/>
            </a:pPr>
            <a:endParaRPr/>
          </a:p>
          <a:p>
            <a:pPr algn="l" defTabSz="449580">
              <a:spcBef>
                <a:spcPts val="1200"/>
              </a:spcBef>
              <a:defRPr sz="2400" u="sng">
                <a:latin typeface="Gill Sans SemiBold"/>
                <a:ea typeface="Gill Sans SemiBold"/>
                <a:cs typeface="Gill Sans SemiBold"/>
                <a:sym typeface="Gill Sans SemiBold"/>
              </a:defRPr>
            </a:pPr>
            <a:r>
              <a:t>9. 8 Diagnosen</a:t>
            </a:r>
          </a:p>
          <a:p>
            <a:pPr marL="673100" indent="-444500" algn="l" defTabSz="449580">
              <a:buSzPct val="45833"/>
              <a:buFont typeface="Symbol"/>
              <a:buChar char="·"/>
              <a:defRPr sz="2400">
                <a:latin typeface="Gill Sans Light"/>
                <a:ea typeface="Gill Sans Light"/>
                <a:cs typeface="Gill Sans Light"/>
                <a:sym typeface="Gill Sans Light"/>
              </a:defRPr>
            </a:pPr>
            <a:r>
              <a:t>sehr gute Mundhygiene</a:t>
            </a:r>
          </a:p>
          <a:p>
            <a:pPr marL="673100" indent="-444500" algn="l" defTabSz="449580">
              <a:buSzPct val="45833"/>
              <a:buFont typeface="Symbol"/>
              <a:buChar char="·"/>
              <a:defRPr sz="2400">
                <a:latin typeface="Gill Sans Light"/>
                <a:ea typeface="Gill Sans Light"/>
                <a:cs typeface="Gill Sans Light"/>
                <a:sym typeface="Gill Sans Light"/>
              </a:defRPr>
            </a:pPr>
            <a:r>
              <a:t>suffizient saniertes Gebiss</a:t>
            </a:r>
          </a:p>
          <a:p>
            <a:pPr algn="l" defTabSz="449580">
              <a:defRPr sz="2400"/>
            </a:pPr>
            <a:endParaRPr/>
          </a:p>
          <a:p>
            <a:pPr algn="l" defTabSz="449580">
              <a:spcBef>
                <a:spcPts val="1200"/>
              </a:spcBef>
              <a:defRPr sz="2400" u="sng">
                <a:latin typeface="Gill Sans SemiBold"/>
                <a:ea typeface="Gill Sans SemiBold"/>
                <a:cs typeface="Gill Sans SemiBold"/>
                <a:sym typeface="Gill Sans SemiBold"/>
              </a:defRPr>
            </a:pPr>
            <a:r>
              <a:t>9.9 Therapie</a:t>
            </a:r>
          </a:p>
          <a:p>
            <a:pPr marL="673100" indent="-444500" algn="l" defTabSz="449580">
              <a:buSzPct val="45833"/>
              <a:buFont typeface="Symbol"/>
              <a:buChar char="·"/>
              <a:defRPr sz="2400">
                <a:latin typeface="Gill Sans Light"/>
                <a:ea typeface="Gill Sans Light"/>
                <a:cs typeface="Gill Sans Light"/>
                <a:sym typeface="Gill Sans Light"/>
              </a:defRPr>
            </a:pPr>
            <a:r>
              <a:t>Füllungsrand 43 poliert</a:t>
            </a:r>
          </a:p>
        </p:txBody>
      </p:sp>
      <p:sp>
        <p:nvSpPr>
          <p:cNvPr id="687" name="Foliennumm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53</a:t>
            </a:fld>
            <a:endParaRPr/>
          </a:p>
        </p:txBody>
      </p:sp>
      <p:sp>
        <p:nvSpPr>
          <p:cNvPr id="688" name="Falldokumentation 7"/>
          <p:cNvSpPr txBox="1"/>
          <p:nvPr/>
        </p:nvSpPr>
        <p:spPr>
          <a:xfrm>
            <a:off x="12801600" y="177800"/>
            <a:ext cx="3860800" cy="558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r" defTabSz="1270000">
              <a:lnSpc>
                <a:spcPct val="90000"/>
              </a:lnSpc>
              <a:spcBef>
                <a:spcPts val="3300"/>
              </a:spcBef>
              <a:buFont typeface="Gill Sans Light"/>
              <a:tabLst>
                <a:tab pos="5080000" algn="l"/>
                <a:tab pos="5118100" algn="l"/>
              </a:tabLst>
              <a:defRPr sz="3200">
                <a:uFill>
                  <a:solidFill>
                    <a:srgbClr val="000000"/>
                  </a:solidFill>
                </a:uFill>
              </a:defRPr>
            </a:lvl1pPr>
          </a:lstStyle>
          <a:p>
            <a:pPr>
              <a:defRPr>
                <a:latin typeface="Arial"/>
                <a:ea typeface="Arial"/>
                <a:cs typeface="Arial"/>
                <a:sym typeface="Arial"/>
              </a:defRPr>
            </a:pPr>
            <a:r>
              <a:rPr>
                <a:latin typeface="+mj-lt"/>
                <a:ea typeface="+mj-ea"/>
                <a:cs typeface="+mj-cs"/>
                <a:sym typeface="Gill Sans"/>
              </a:rPr>
              <a:t>Falldokumentation 7</a:t>
            </a:r>
          </a:p>
        </p:txBody>
      </p:sp>
      <p:sp>
        <p:nvSpPr>
          <p:cNvPr id="689" name="9.2.4 Prothetischer Befund…"/>
          <p:cNvSpPr txBox="1"/>
          <p:nvPr/>
        </p:nvSpPr>
        <p:spPr>
          <a:xfrm>
            <a:off x="889000" y="1403350"/>
            <a:ext cx="22606000" cy="9017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l" defTabSz="449580">
              <a:spcBef>
                <a:spcPts val="1200"/>
              </a:spcBef>
              <a:defRPr sz="2400">
                <a:latin typeface="Gill Sans SemiBold"/>
                <a:ea typeface="Gill Sans SemiBold"/>
                <a:cs typeface="Gill Sans SemiBold"/>
                <a:sym typeface="Gill Sans SemiBold"/>
              </a:defRPr>
            </a:pPr>
            <a:r>
              <a:rPr u="sng"/>
              <a:t>9.2.4 Prothetischer Befund</a:t>
            </a:r>
          </a:p>
          <a:p>
            <a:pPr marL="673100" indent="-444500" algn="just" defTabSz="449580">
              <a:buSzPct val="45833"/>
              <a:buFont typeface="Symbol"/>
              <a:buChar char="·"/>
              <a:defRPr sz="2400">
                <a:latin typeface="Gill Sans Light"/>
                <a:ea typeface="Gill Sans Light"/>
                <a:cs typeface="Gill Sans Light"/>
                <a:sym typeface="Gill Sans Light"/>
              </a:defRPr>
            </a:pPr>
            <a:r>
              <a:t>Die Übergänge der Rekonstruktionen waren kaum sondierbar; es waren keine Überschüsse festzustellen; es waren keine Chippings festzustellen</a:t>
            </a:r>
          </a:p>
        </p:txBody>
      </p:sp>
    </p:spTree>
  </p:cSld>
  <p:clrMapOvr>
    <a:masterClrMapping/>
  </p:clrMapOvr>
  <p:transition spd="med"/>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1" name="header.tiff" descr="header.tiff"/>
          <p:cNvPicPr>
            <a:picLocks noChangeAspect="1"/>
          </p:cNvPicPr>
          <p:nvPr/>
        </p:nvPicPr>
        <p:blipFill>
          <a:blip r:embed="rId2"/>
          <a:stretch>
            <a:fillRect/>
          </a:stretch>
        </p:blipFill>
        <p:spPr>
          <a:xfrm>
            <a:off x="16776700" y="50800"/>
            <a:ext cx="6629400" cy="804594"/>
          </a:xfrm>
          <a:prstGeom prst="rect">
            <a:avLst/>
          </a:prstGeom>
          <a:ln w="12700">
            <a:miter lim="400000"/>
          </a:ln>
        </p:spPr>
      </p:pic>
      <p:sp>
        <p:nvSpPr>
          <p:cNvPr id="692" name="10. Epikrise"/>
          <p:cNvSpPr txBox="1"/>
          <p:nvPr/>
        </p:nvSpPr>
        <p:spPr>
          <a:xfrm>
            <a:off x="800100" y="165100"/>
            <a:ext cx="12255500" cy="584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l" defTabSz="1270000">
              <a:lnSpc>
                <a:spcPct val="90000"/>
              </a:lnSpc>
              <a:spcBef>
                <a:spcPts val="3300"/>
              </a:spcBef>
              <a:buFont typeface="Gill Sans Light"/>
              <a:tabLst>
                <a:tab pos="5080000" algn="l"/>
                <a:tab pos="5118100" algn="l"/>
              </a:tabLst>
              <a:defRPr sz="3200" b="1">
                <a:uFill>
                  <a:solidFill>
                    <a:srgbClr val="000000"/>
                  </a:solidFill>
                </a:uFill>
              </a:defRPr>
            </a:lvl1pPr>
          </a:lstStyle>
          <a:p>
            <a:r>
              <a:t>10. Epikrise</a:t>
            </a:r>
          </a:p>
        </p:txBody>
      </p:sp>
      <p:sp>
        <p:nvSpPr>
          <p:cNvPr id="693" name="Linien"/>
          <p:cNvSpPr/>
          <p:nvPr/>
        </p:nvSpPr>
        <p:spPr>
          <a:xfrm>
            <a:off x="842903" y="990600"/>
            <a:ext cx="22607882" cy="0"/>
          </a:xfrm>
          <a:prstGeom prst="line">
            <a:avLst/>
          </a:prstGeom>
          <a:ln w="12700">
            <a:solidFill>
              <a:srgbClr val="000000"/>
            </a:solidFill>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694" name="Allgemeines…"/>
          <p:cNvSpPr txBox="1"/>
          <p:nvPr/>
        </p:nvSpPr>
        <p:spPr>
          <a:xfrm>
            <a:off x="889000" y="1270000"/>
            <a:ext cx="22606000" cy="45847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p>
            <a:pPr algn="just" defTabSz="449580">
              <a:lnSpc>
                <a:spcPct val="110000"/>
              </a:lnSpc>
              <a:spcBef>
                <a:spcPts val="1200"/>
              </a:spcBef>
              <a:defRPr sz="3200" b="1">
                <a:latin typeface="Arial"/>
                <a:ea typeface="Arial"/>
                <a:cs typeface="Arial"/>
                <a:sym typeface="Arial"/>
              </a:defRPr>
            </a:pPr>
            <a:r>
              <a:rPr>
                <a:latin typeface="+mj-lt"/>
                <a:ea typeface="+mj-ea"/>
                <a:cs typeface="+mj-cs"/>
                <a:sym typeface="Gill Sans"/>
              </a:rPr>
              <a:t>Allgemeines</a:t>
            </a:r>
          </a:p>
          <a:p>
            <a:pPr algn="just" defTabSz="449580">
              <a:lnSpc>
                <a:spcPct val="110000"/>
              </a:lnSpc>
              <a:defRPr sz="2400">
                <a:latin typeface="Gill Sans Light"/>
                <a:ea typeface="Gill Sans Light"/>
                <a:cs typeface="Gill Sans Light"/>
                <a:sym typeface="Gill Sans Light"/>
              </a:defRPr>
            </a:pPr>
            <a:r>
              <a:t>Die Herausforderung bei diesem Fall bestand zu Beginn darin dem Patienten ein dentales Bewusstsein zu vermitteln. Eine gute Mundhygiene war die Basis für den Erfolg der Therapie. Der Patient konnte im Rahmen der Gesamtsanierung motiviert werden seine Mundhygiene zu verbessern. Er erkannte auch, dass der desolate Zahnstatus aufgrund seiner schlechten Mundhygiene zustande gekommen war. Innert kürzester Zeit verbesserte der Patient seine Mundhygiene und konnte diese auch nach Abschluss der Behandlung (während der 1-jährigen Erhaltungsphase), als die regelmässigen Kontrollen fehlten, aufrecht erhalten. </a:t>
            </a:r>
          </a:p>
          <a:p>
            <a:pPr algn="just" defTabSz="449580">
              <a:lnSpc>
                <a:spcPct val="110000"/>
              </a:lnSpc>
              <a:defRPr sz="2400">
                <a:latin typeface="Gill Sans Light"/>
                <a:ea typeface="Gill Sans Light"/>
                <a:cs typeface="Gill Sans Light"/>
                <a:sym typeface="Gill Sans Light"/>
              </a:defRPr>
            </a:pPr>
            <a:r>
              <a:t>Das Behandlungsziel zum Erhalt aller fraglichen Zähne konnte fast erreicht werden. Nur im 4. Quadranten musste ein zusätzliches Implantat gesetzt werden. Dies erlaubte dann auch den vollständigen Lückenschluss in diesem Quadranten. Der Behandlungsplan wurde wie geplant umgesetzt, indem Implantate zum Lückenschluss nur dann eingesetzt wurden, wenn es sinnvoll war. Bei benachbarten Pfeilern mit guter Substanzqualität wurde die konventionelle zahngetragene Brücke dem Einzelzahnimplantat vorgezogen (Lückenschluss 16 und 22). Umgekehrt wurde bei nicht geeigneten Pfeilerzähnen die Implantatlösung bevorzugt (Lückenschluss 23). Diese Behandlungsstrategie war Evidenz-basiert, denn die beiden Behandlungsoptionen haben die gleichen Überlebensraten nach 5 und 10 Jahren (Pjetursson BE et al. 2007). Mit der gewählten Behandlungsstrategie konnten schlussendlich sämtliche Wünsche bezüglich Gesundheit, Funktion und Ästhetik erfüllt werden.</a:t>
            </a:r>
          </a:p>
        </p:txBody>
      </p:sp>
      <p:sp>
        <p:nvSpPr>
          <p:cNvPr id="695" name="Foliennumm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54</a:t>
            </a:fld>
            <a:endParaRPr/>
          </a:p>
        </p:txBody>
      </p:sp>
      <p:sp>
        <p:nvSpPr>
          <p:cNvPr id="696" name="Falldokumentation 7"/>
          <p:cNvSpPr txBox="1"/>
          <p:nvPr/>
        </p:nvSpPr>
        <p:spPr>
          <a:xfrm>
            <a:off x="12801600" y="177800"/>
            <a:ext cx="3860800" cy="558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r" defTabSz="1270000">
              <a:lnSpc>
                <a:spcPct val="90000"/>
              </a:lnSpc>
              <a:spcBef>
                <a:spcPts val="3300"/>
              </a:spcBef>
              <a:buFont typeface="Gill Sans Light"/>
              <a:tabLst>
                <a:tab pos="5080000" algn="l"/>
                <a:tab pos="5118100" algn="l"/>
              </a:tabLst>
              <a:defRPr sz="3200">
                <a:uFill>
                  <a:solidFill>
                    <a:srgbClr val="000000"/>
                  </a:solidFill>
                </a:uFill>
              </a:defRPr>
            </a:lvl1pPr>
          </a:lstStyle>
          <a:p>
            <a:pPr>
              <a:defRPr>
                <a:latin typeface="Arial"/>
                <a:ea typeface="Arial"/>
                <a:cs typeface="Arial"/>
                <a:sym typeface="Arial"/>
              </a:defRPr>
            </a:pPr>
            <a:r>
              <a:rPr>
                <a:latin typeface="+mj-lt"/>
                <a:ea typeface="+mj-ea"/>
                <a:cs typeface="+mj-cs"/>
                <a:sym typeface="Gill Sans"/>
              </a:rPr>
              <a:t>Falldokumentation 7</a:t>
            </a:r>
          </a:p>
        </p:txBody>
      </p:sp>
      <p:sp>
        <p:nvSpPr>
          <p:cNvPr id="697" name="Therapieverlauf…"/>
          <p:cNvSpPr txBox="1"/>
          <p:nvPr/>
        </p:nvSpPr>
        <p:spPr>
          <a:xfrm>
            <a:off x="863599" y="6127750"/>
            <a:ext cx="22656801" cy="6451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p>
            <a:pPr algn="just" defTabSz="449580">
              <a:lnSpc>
                <a:spcPct val="110000"/>
              </a:lnSpc>
              <a:spcBef>
                <a:spcPts val="400"/>
              </a:spcBef>
              <a:defRPr sz="3200">
                <a:latin typeface="Gill Sans SemiBold"/>
                <a:ea typeface="Gill Sans SemiBold"/>
                <a:cs typeface="Gill Sans SemiBold"/>
                <a:sym typeface="Gill Sans SemiBold"/>
              </a:defRPr>
            </a:pPr>
            <a:r>
              <a:t>Therapieverlauf</a:t>
            </a:r>
          </a:p>
          <a:p>
            <a:pPr algn="just" defTabSz="449580">
              <a:lnSpc>
                <a:spcPct val="110000"/>
              </a:lnSpc>
              <a:spcBef>
                <a:spcPts val="400"/>
              </a:spcBef>
              <a:defRPr sz="2400">
                <a:latin typeface="Gill Sans SemiBold"/>
                <a:ea typeface="Gill Sans SemiBold"/>
                <a:cs typeface="Gill Sans SemiBold"/>
                <a:sym typeface="Gill Sans SemiBold"/>
              </a:defRPr>
            </a:pPr>
            <a:r>
              <a:t>1. Vorbehandlung/Hygienephase</a:t>
            </a:r>
          </a:p>
          <a:p>
            <a:pPr algn="just" defTabSz="449580">
              <a:lnSpc>
                <a:spcPct val="110000"/>
              </a:lnSpc>
              <a:spcBef>
                <a:spcPts val="400"/>
              </a:spcBef>
              <a:defRPr sz="2400">
                <a:latin typeface="Gill Sans Light"/>
                <a:ea typeface="Gill Sans Light"/>
                <a:cs typeface="Gill Sans Light"/>
                <a:sym typeface="Gill Sans Light"/>
              </a:defRPr>
            </a:pPr>
            <a:r>
              <a:t>In einer ersten Phase wurden die alten Rekonstruktionen entfernt. Bei bestehenden Kronen wurden nach dem Pfeileraufbau direkte Provisorien eingesetzt und bei den Goldinlays wurden die Zähne mit Komposit aufgebaut. Dies erlaubte die Beurteilung der Restzahnsubstanz. Durch die z.T. pulpanahen Kavitäten war es möglich, dass ev. im weiteren Behandlungsverlauf eine Wurzelkanalbehandlung nötig wurde. Danach wurden indirekte Labor-Provisorien eingegliedert. So wurde bereits in der Hygienephase mit der prothetischen Phase begonnen. Dies hatte mehrere Gründe:</a:t>
            </a:r>
          </a:p>
          <a:p>
            <a:pPr marL="660400" indent="-342900" algn="just" defTabSz="449580">
              <a:lnSpc>
                <a:spcPct val="110000"/>
              </a:lnSpc>
              <a:spcBef>
                <a:spcPts val="400"/>
              </a:spcBef>
              <a:buSzPct val="100000"/>
              <a:buChar char="•"/>
              <a:defRPr sz="2400">
                <a:latin typeface="Gill Sans Light"/>
                <a:ea typeface="Gill Sans Light"/>
                <a:cs typeface="Gill Sans Light"/>
                <a:sym typeface="Gill Sans Light"/>
              </a:defRPr>
            </a:pPr>
            <a:r>
              <a:t>Die Sekundärkaries an den bestehenden Rekonstruktionen verunmöglichte die Etablierung einer perfekten Mundhygiene. Mit passgenauen Provisorien konnte dem Patienten dies vereinfacht werden.</a:t>
            </a:r>
          </a:p>
          <a:p>
            <a:pPr marL="660400" indent="-342900" algn="just" defTabSz="449580">
              <a:lnSpc>
                <a:spcPct val="110000"/>
              </a:lnSpc>
              <a:spcBef>
                <a:spcPts val="400"/>
              </a:spcBef>
              <a:buSzPct val="100000"/>
              <a:buChar char="•"/>
              <a:defRPr sz="2400">
                <a:latin typeface="Gill Sans Light"/>
                <a:ea typeface="Gill Sans Light"/>
                <a:cs typeface="Gill Sans Light"/>
                <a:sym typeface="Gill Sans Light"/>
              </a:defRPr>
            </a:pPr>
            <a:r>
              <a:t>Um der Anspruchshaltung des Patienten gerecht zu werden (“Rolls Royce”) war es sinnvoll dem Patienten eine angemessene Ästhetik durch die Provisorien zu ermöglichen. Durch die schönen Provisorien konnte dem Patienten früh in der Behandlung das Ziel visualisiert werden. Durch die tiefe Lachlinie war nicht ersichtlich, dass die Form der Zähne im marginalen Bereich noch nicht wunschgemäss war.</a:t>
            </a:r>
          </a:p>
          <a:p>
            <a:pPr marL="660400" indent="-342900" algn="just" defTabSz="449580">
              <a:lnSpc>
                <a:spcPct val="110000"/>
              </a:lnSpc>
              <a:spcBef>
                <a:spcPts val="400"/>
              </a:spcBef>
              <a:buSzPct val="100000"/>
              <a:buChar char="•"/>
              <a:defRPr sz="2400">
                <a:latin typeface="Gill Sans Light"/>
                <a:ea typeface="Gill Sans Light"/>
                <a:cs typeface="Gill Sans Light"/>
                <a:sym typeface="Gill Sans Light"/>
              </a:defRPr>
            </a:pPr>
            <a:r>
              <a:t>Die Revisionen der Wurzelkanalbehandlungen waren einfacher durchzuführen.</a:t>
            </a:r>
          </a:p>
          <a:p>
            <a:pPr marL="660400" indent="-342900" algn="just" defTabSz="449580">
              <a:lnSpc>
                <a:spcPct val="110000"/>
              </a:lnSpc>
              <a:spcBef>
                <a:spcPts val="400"/>
              </a:spcBef>
              <a:buSzPct val="100000"/>
              <a:buChar char="•"/>
              <a:defRPr sz="2400">
                <a:latin typeface="Gill Sans Light"/>
                <a:ea typeface="Gill Sans Light"/>
                <a:cs typeface="Gill Sans Light"/>
                <a:sym typeface="Gill Sans Light"/>
              </a:defRPr>
            </a:pPr>
            <a:r>
              <a:t>Die neue Bisshöhe konnte bereits früh etabliert werden.</a:t>
            </a:r>
          </a:p>
          <a:p>
            <a:pPr algn="just" defTabSz="449580">
              <a:lnSpc>
                <a:spcPct val="110000"/>
              </a:lnSpc>
              <a:spcBef>
                <a:spcPts val="400"/>
              </a:spcBef>
              <a:defRPr sz="2400">
                <a:latin typeface="Gill Sans Light"/>
                <a:ea typeface="Gill Sans Light"/>
                <a:cs typeface="Gill Sans Light"/>
                <a:sym typeface="Gill Sans Light"/>
              </a:defRPr>
            </a:pPr>
            <a:r>
              <a:t>Nach Abschluss der Vorbehandlung waren alle Pfeilerzähne vital und es mussten keine Wurzelkanalbehandlung durchgeführt werden. Die Revisionen der Wurzelkanalbehandlungen an den Zähnen 15 und 24 wurden aufgrund der Komplexität vom Endo-Spezialisten durchgeführt.</a:t>
            </a:r>
          </a:p>
        </p:txBody>
      </p:sp>
    </p:spTree>
  </p:cSld>
  <p:clrMapOvr>
    <a:masterClrMapping/>
  </p:clrMapOvr>
  <p:transition spd="med"/>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9" name="header.tiff" descr="header.tiff"/>
          <p:cNvPicPr>
            <a:picLocks noChangeAspect="1"/>
          </p:cNvPicPr>
          <p:nvPr/>
        </p:nvPicPr>
        <p:blipFill>
          <a:blip r:embed="rId2"/>
          <a:stretch>
            <a:fillRect/>
          </a:stretch>
        </p:blipFill>
        <p:spPr>
          <a:xfrm>
            <a:off x="16776700" y="50800"/>
            <a:ext cx="6629400" cy="804594"/>
          </a:xfrm>
          <a:prstGeom prst="rect">
            <a:avLst/>
          </a:prstGeom>
          <a:ln w="12700">
            <a:miter lim="400000"/>
          </a:ln>
        </p:spPr>
      </p:pic>
      <p:sp>
        <p:nvSpPr>
          <p:cNvPr id="700" name="Linien"/>
          <p:cNvSpPr/>
          <p:nvPr/>
        </p:nvSpPr>
        <p:spPr>
          <a:xfrm>
            <a:off x="842903" y="990600"/>
            <a:ext cx="22607882" cy="0"/>
          </a:xfrm>
          <a:prstGeom prst="line">
            <a:avLst/>
          </a:prstGeom>
          <a:ln w="12700">
            <a:solidFill>
              <a:srgbClr val="000000"/>
            </a:solidFill>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701" name="Foliennumm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55</a:t>
            </a:fld>
            <a:endParaRPr/>
          </a:p>
        </p:txBody>
      </p:sp>
      <p:sp>
        <p:nvSpPr>
          <p:cNvPr id="702" name="2. Chirurgische Phase…"/>
          <p:cNvSpPr txBox="1"/>
          <p:nvPr/>
        </p:nvSpPr>
        <p:spPr>
          <a:xfrm>
            <a:off x="889000" y="1270000"/>
            <a:ext cx="22606000" cy="107061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p>
            <a:pPr algn="just" defTabSz="449580">
              <a:lnSpc>
                <a:spcPct val="110000"/>
              </a:lnSpc>
              <a:spcBef>
                <a:spcPts val="1200"/>
              </a:spcBef>
              <a:defRPr sz="2400" b="1">
                <a:latin typeface="Arial"/>
                <a:ea typeface="Arial"/>
                <a:cs typeface="Arial"/>
                <a:sym typeface="Arial"/>
              </a:defRPr>
            </a:pPr>
            <a:r>
              <a:rPr>
                <a:latin typeface="+mj-lt"/>
                <a:ea typeface="+mj-ea"/>
                <a:cs typeface="+mj-cs"/>
                <a:sym typeface="Gill Sans"/>
              </a:rPr>
              <a:t>2. Chirurgische Phase</a:t>
            </a:r>
          </a:p>
          <a:p>
            <a:pPr algn="just" defTabSz="449580">
              <a:lnSpc>
                <a:spcPct val="110000"/>
              </a:lnSpc>
              <a:defRPr sz="2400">
                <a:latin typeface="Gill Sans Light"/>
                <a:ea typeface="Gill Sans Light"/>
                <a:cs typeface="Gill Sans Light"/>
                <a:sym typeface="Gill Sans Light"/>
              </a:defRPr>
            </a:pPr>
            <a:r>
              <a:rPr u="sng"/>
              <a:t>Implantationen:</a:t>
            </a:r>
          </a:p>
          <a:p>
            <a:pPr algn="just" defTabSz="449580">
              <a:lnSpc>
                <a:spcPct val="110000"/>
              </a:lnSpc>
              <a:defRPr sz="2400">
                <a:latin typeface="Gill Sans Light"/>
                <a:ea typeface="Gill Sans Light"/>
                <a:cs typeface="Gill Sans Light"/>
                <a:sym typeface="Gill Sans Light"/>
              </a:defRPr>
            </a:pPr>
            <a:r>
              <a:t>Das Implantat in Regio 23 wurde 6 Wochen nach der Extraktion von 23 gesetzt und entsprach deshalb einer Typ 2 Implantat-Insertion. Dabei sind die Weichgewebe verheilt, aber die Extraktionsalveole ist noch komplett erhalten. Da grosse Anteile der bukkalen Knochenlamelle fehlten war die prothetisch korrekte Insertion des Implantates nicht einfach. Zudem musste für die Primärstabilität ein sehr langes Implantat (14 mm) gewählt werden. Aufgrund des dreiwandigen Defektes war eine GBR mit einer resorbierbaren Membran möglich. Das Implantat in Regio 47 konnte hingegen defektfrei gesetzt werden.</a:t>
            </a:r>
          </a:p>
          <a:p>
            <a:pPr algn="just" defTabSz="449580">
              <a:lnSpc>
                <a:spcPct val="110000"/>
              </a:lnSpc>
              <a:defRPr sz="2400">
                <a:latin typeface="Gill Sans Light"/>
                <a:ea typeface="Gill Sans Light"/>
                <a:cs typeface="Gill Sans Light"/>
                <a:sym typeface="Gill Sans Light"/>
              </a:defRPr>
            </a:pPr>
            <a:endParaRPr/>
          </a:p>
          <a:p>
            <a:pPr algn="just" defTabSz="449580">
              <a:lnSpc>
                <a:spcPct val="110000"/>
              </a:lnSpc>
              <a:defRPr sz="2400">
                <a:latin typeface="Gill Sans Light"/>
                <a:ea typeface="Gill Sans Light"/>
                <a:cs typeface="Gill Sans Light"/>
                <a:sym typeface="Gill Sans Light"/>
              </a:defRPr>
            </a:pPr>
            <a:r>
              <a:rPr u="sng"/>
              <a:t>Extraktion von 45 und anschliessende Implantation:</a:t>
            </a:r>
          </a:p>
          <a:p>
            <a:pPr algn="just" defTabSz="449580">
              <a:lnSpc>
                <a:spcPct val="110000"/>
              </a:lnSpc>
              <a:defRPr sz="2400">
                <a:latin typeface="Gill Sans Light"/>
                <a:ea typeface="Gill Sans Light"/>
                <a:cs typeface="Gill Sans Light"/>
                <a:sym typeface="Gill Sans Light"/>
              </a:defRPr>
            </a:pPr>
            <a:r>
              <a:t>Durch die Wurzelfraktur war es nötig den Zahn zu extrahieren. Dies geschah zu einem Zeitpunkt, als die chirurgische Phase mit den Implantationen bereits abgeschlossen war. Der Grund für die fehlende terminliche Koordination lag in den terminlichen Engpässen des betreuenden Oberarztes (die Termine für die Implantation waren bereits fixiert und hätten sich bei einer Absage um 4 Monate verschoben) und des Endo-Spezialisten (kein früherer Termin möglich). </a:t>
            </a:r>
          </a:p>
          <a:p>
            <a:pPr algn="just" defTabSz="449580">
              <a:lnSpc>
                <a:spcPct val="110000"/>
              </a:lnSpc>
              <a:defRPr sz="2400">
                <a:latin typeface="Gill Sans Light"/>
                <a:ea typeface="Gill Sans Light"/>
                <a:cs typeface="Gill Sans Light"/>
                <a:sym typeface="Gill Sans Light"/>
              </a:defRPr>
            </a:pPr>
            <a:r>
              <a:t>Unabhängig davon kann man sich fragen, ob eine Revision der Wurzelkanalbehandlung überhaupt nötig war. Der Grund für die Revision war die röntgenologisch insuffiziente Wurzelkanalbehandlung. Weil für diesen Zahn eine neue Krone angefertigt wurde, sollte eine suffiziente Wurzelkanalbehandlung vorhanden sein. Andererseits hatte der Zahn keine apikale Aufhellung (zumindest auf dem Einzelröntgen; mit einem DVT hätte dies verifiziert werden können) und hätte auch ohne Revision überkront werden können. Bei der Entfernung des Stiftes besteht immer das Risiko, dass die Wurzel frakturiert und der Zahn verloren geht. Ob die Wurzelfraktur durch die Entfernung des Stiftes verursacht wurde oder bereits vorhanden war, lässt sich im Nachhinein nicht mehr sagen. Da es sich nur um eine Einzelzahnversorgung handelte, wäre man bei einem späteren Misserfolg mit der gleichen klinischen Situation konfrontiert gewesen. Der Patient hätte bei einem solchen Behandlungsentscheid sicher informiert werden müssen. Unabhängig von einer Revision der Wurzelkanalbehandlung hätte mit einer Kronenverlängerung genügend Ferrule etabliert werden müssen. Das Implantat 45 wurde 6 Wochen nach der Extraktion gesetzt. </a:t>
            </a:r>
          </a:p>
          <a:p>
            <a:pPr algn="just" defTabSz="449580">
              <a:lnSpc>
                <a:spcPct val="110000"/>
              </a:lnSpc>
              <a:defRPr sz="2400">
                <a:latin typeface="Gill Sans Light"/>
                <a:ea typeface="Gill Sans Light"/>
                <a:cs typeface="Gill Sans Light"/>
                <a:sym typeface="Gill Sans Light"/>
              </a:defRPr>
            </a:pPr>
            <a:endParaRPr/>
          </a:p>
          <a:p>
            <a:pPr algn="just" defTabSz="449580">
              <a:lnSpc>
                <a:spcPct val="110000"/>
              </a:lnSpc>
              <a:defRPr sz="2400">
                <a:latin typeface="Gill Sans Light"/>
                <a:ea typeface="Gill Sans Light"/>
                <a:cs typeface="Gill Sans Light"/>
                <a:sym typeface="Gill Sans Light"/>
              </a:defRPr>
            </a:pPr>
            <a:r>
              <a:rPr u="sng"/>
              <a:t>Volumenaufbau im Zwischengliedbereich bei 22:</a:t>
            </a:r>
          </a:p>
          <a:p>
            <a:pPr algn="just" defTabSz="449580">
              <a:lnSpc>
                <a:spcPct val="110000"/>
              </a:lnSpc>
              <a:defRPr sz="2400">
                <a:latin typeface="Gill Sans Light"/>
                <a:ea typeface="Gill Sans Light"/>
                <a:cs typeface="Gill Sans Light"/>
                <a:sym typeface="Gill Sans Light"/>
              </a:defRPr>
            </a:pPr>
            <a:r>
              <a:t>Der Patient lehnte ein Bindegewebstransplantat mit Entnahme vom Gaumen ab. Deshalb wurde durch den Oberarzt als Alternative ein knöcherner Aufbau mit Ersatzmaterialien vorgeschlagen. Ziel war es im Zwischengliedbereich genügend Volumen für die Ausformung des Ponticbereichs zu schaffen. Der Vorteil ist, dass dann eine einfache Reinigung im Zwischengliedbereich (Ovate Pontic) möglich ist und weniger food impaction entsteht. Ein anderer Vorteil, der aber nur bei einer hohen Lachlinie eine Rolle spielt, ist der, dass dann im marginalen Bereich keine Schattenbildung entsteht. Leider kam es bei der Wundheilung zu einer Rezession bei den Nachbarzähnen. Die Ursache bleibt unklar. Glücklicherweise war der Verlauf des Margo gingivae bei den Zähnen im 2. Quadranten höher, so dass sich dadurch der Niveauunterschied zwischen linker und rechter Seite ausglich. Der Volumengewinn war nicht gross, weshalb ich diese Alternative zum Bindegewebstransplantat nicht mehr wählen würde.</a:t>
            </a:r>
          </a:p>
        </p:txBody>
      </p:sp>
      <p:sp>
        <p:nvSpPr>
          <p:cNvPr id="703" name="Falldokumentation 7"/>
          <p:cNvSpPr txBox="1"/>
          <p:nvPr/>
        </p:nvSpPr>
        <p:spPr>
          <a:xfrm>
            <a:off x="12801600" y="177800"/>
            <a:ext cx="3860800" cy="558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r" defTabSz="1270000">
              <a:lnSpc>
                <a:spcPct val="90000"/>
              </a:lnSpc>
              <a:spcBef>
                <a:spcPts val="3300"/>
              </a:spcBef>
              <a:buFont typeface="Gill Sans Light"/>
              <a:tabLst>
                <a:tab pos="5080000" algn="l"/>
                <a:tab pos="5118100" algn="l"/>
              </a:tabLst>
              <a:defRPr sz="3200">
                <a:uFill>
                  <a:solidFill>
                    <a:srgbClr val="000000"/>
                  </a:solidFill>
                </a:uFill>
              </a:defRPr>
            </a:lvl1pPr>
          </a:lstStyle>
          <a:p>
            <a:pPr>
              <a:defRPr>
                <a:latin typeface="Arial"/>
                <a:ea typeface="Arial"/>
                <a:cs typeface="Arial"/>
                <a:sym typeface="Arial"/>
              </a:defRPr>
            </a:pPr>
            <a:r>
              <a:rPr>
                <a:latin typeface="+mj-lt"/>
                <a:ea typeface="+mj-ea"/>
                <a:cs typeface="+mj-cs"/>
                <a:sym typeface="Gill Sans"/>
              </a:rPr>
              <a:t>Falldokumentation 7</a:t>
            </a:r>
          </a:p>
        </p:txBody>
      </p:sp>
      <p:sp>
        <p:nvSpPr>
          <p:cNvPr id="704" name="10. Epikrise"/>
          <p:cNvSpPr txBox="1"/>
          <p:nvPr/>
        </p:nvSpPr>
        <p:spPr>
          <a:xfrm>
            <a:off x="800100" y="165100"/>
            <a:ext cx="12255500" cy="584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l" defTabSz="1270000">
              <a:lnSpc>
                <a:spcPct val="90000"/>
              </a:lnSpc>
              <a:spcBef>
                <a:spcPts val="3300"/>
              </a:spcBef>
              <a:buFont typeface="Gill Sans Light"/>
              <a:tabLst>
                <a:tab pos="5080000" algn="l"/>
                <a:tab pos="5118100" algn="l"/>
              </a:tabLst>
              <a:defRPr sz="3200" b="1">
                <a:uFill>
                  <a:solidFill>
                    <a:srgbClr val="000000"/>
                  </a:solidFill>
                </a:uFill>
              </a:defRPr>
            </a:lvl1pPr>
          </a:lstStyle>
          <a:p>
            <a:r>
              <a:t>10. Epikrise</a:t>
            </a:r>
          </a:p>
        </p:txBody>
      </p:sp>
    </p:spTree>
  </p:cSld>
  <p:clrMapOvr>
    <a:masterClrMapping/>
  </p:clrMapOvr>
  <p:transition spd="med"/>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 name="header.tiff" descr="header.tiff"/>
          <p:cNvPicPr>
            <a:picLocks noChangeAspect="1"/>
          </p:cNvPicPr>
          <p:nvPr/>
        </p:nvPicPr>
        <p:blipFill>
          <a:blip r:embed="rId2"/>
          <a:stretch>
            <a:fillRect/>
          </a:stretch>
        </p:blipFill>
        <p:spPr>
          <a:xfrm>
            <a:off x="16776700" y="50800"/>
            <a:ext cx="6629400" cy="804594"/>
          </a:xfrm>
          <a:prstGeom prst="rect">
            <a:avLst/>
          </a:prstGeom>
          <a:ln w="12700">
            <a:miter lim="400000"/>
          </a:ln>
        </p:spPr>
      </p:pic>
      <p:sp>
        <p:nvSpPr>
          <p:cNvPr id="707" name="Linien"/>
          <p:cNvSpPr/>
          <p:nvPr/>
        </p:nvSpPr>
        <p:spPr>
          <a:xfrm>
            <a:off x="842903" y="990600"/>
            <a:ext cx="22607882" cy="0"/>
          </a:xfrm>
          <a:prstGeom prst="line">
            <a:avLst/>
          </a:prstGeom>
          <a:ln w="12700">
            <a:solidFill>
              <a:srgbClr val="000000"/>
            </a:solidFill>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708" name="Foliennumm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56</a:t>
            </a:fld>
            <a:endParaRPr/>
          </a:p>
        </p:txBody>
      </p:sp>
      <p:sp>
        <p:nvSpPr>
          <p:cNvPr id="709" name="3. Prothetische Phase…"/>
          <p:cNvSpPr txBox="1"/>
          <p:nvPr/>
        </p:nvSpPr>
        <p:spPr>
          <a:xfrm>
            <a:off x="889000" y="1270000"/>
            <a:ext cx="22606000" cy="11099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p>
            <a:pPr algn="just" defTabSz="449580">
              <a:lnSpc>
                <a:spcPct val="110000"/>
              </a:lnSpc>
              <a:spcBef>
                <a:spcPts val="1200"/>
              </a:spcBef>
              <a:defRPr sz="2400" b="1">
                <a:latin typeface="Arial"/>
                <a:ea typeface="Arial"/>
                <a:cs typeface="Arial"/>
                <a:sym typeface="Arial"/>
              </a:defRPr>
            </a:pPr>
            <a:r>
              <a:rPr>
                <a:latin typeface="+mj-lt"/>
                <a:ea typeface="+mj-ea"/>
                <a:cs typeface="+mj-cs"/>
                <a:sym typeface="Gill Sans"/>
              </a:rPr>
              <a:t>3. Prothetische Phase</a:t>
            </a:r>
          </a:p>
          <a:p>
            <a:pPr algn="just" defTabSz="449580">
              <a:lnSpc>
                <a:spcPct val="110000"/>
              </a:lnSpc>
              <a:defRPr sz="2400" u="sng">
                <a:latin typeface="Gill Sans Light"/>
                <a:ea typeface="Gill Sans Light"/>
                <a:cs typeface="Gill Sans Light"/>
                <a:sym typeface="Gill Sans Light"/>
              </a:defRPr>
            </a:pPr>
            <a:r>
              <a:t>Indirekte Provisorien:</a:t>
            </a:r>
          </a:p>
          <a:p>
            <a:pPr marL="190500" indent="-190500" algn="just" defTabSz="449580">
              <a:lnSpc>
                <a:spcPct val="110000"/>
              </a:lnSpc>
              <a:buSzPct val="100000"/>
              <a:buChar char="•"/>
              <a:defRPr sz="2400">
                <a:latin typeface="Gill Sans Light"/>
                <a:ea typeface="Gill Sans Light"/>
                <a:cs typeface="Gill Sans Light"/>
                <a:sym typeface="Gill Sans Light"/>
              </a:defRPr>
            </a:pPr>
            <a:r>
              <a:t>Nach der definitiven Präparation der Oberkiefer-Frontzähne wurde das bestehende Provisorium direkt im Mund ästhetisch verbessert. Durch einen Überabdruck sollte dies dann dem ZT als Hilfe dienen für die Herstellung des Wax-up’s. </a:t>
            </a:r>
          </a:p>
          <a:p>
            <a:pPr marL="190500" indent="-190500" algn="just" defTabSz="449580">
              <a:lnSpc>
                <a:spcPct val="110000"/>
              </a:lnSpc>
              <a:buSzPct val="100000"/>
              <a:buChar char="•"/>
              <a:defRPr sz="2400">
                <a:latin typeface="Gill Sans Light"/>
                <a:ea typeface="Gill Sans Light"/>
                <a:cs typeface="Gill Sans Light"/>
                <a:sym typeface="Gill Sans Light"/>
              </a:defRPr>
            </a:pPr>
            <a:r>
              <a:t>Um im Seitenzahngebiet des 4. Quadranten genügend Abstützung für die Okklusion zu erreichen, wurden indirekte Provisorien für 46 und 45 mit mesialer Extension 44 angefertigt. Auf ein indirektes Provisorium bei 47 wurde verzichtet. Durch ein Provisorium bei 47, mit dem die periimplantäre Mucosa ausgeformt worden wäre, hätte die Infraokklusion bei der Implantatkrone sicher früher bemerkt werden können (siehe Einproben).</a:t>
            </a:r>
          </a:p>
          <a:p>
            <a:pPr algn="just" defTabSz="449580">
              <a:lnSpc>
                <a:spcPct val="110000"/>
              </a:lnSpc>
              <a:defRPr sz="2400">
                <a:latin typeface="Gill Sans Light"/>
                <a:ea typeface="Gill Sans Light"/>
                <a:cs typeface="Gill Sans Light"/>
                <a:sym typeface="Gill Sans Light"/>
              </a:defRPr>
            </a:pPr>
            <a:endParaRPr/>
          </a:p>
          <a:p>
            <a:pPr algn="just" defTabSz="449580">
              <a:lnSpc>
                <a:spcPct val="110000"/>
              </a:lnSpc>
              <a:defRPr sz="2400" u="sng">
                <a:latin typeface="Gill Sans Light"/>
                <a:ea typeface="Gill Sans Light"/>
                <a:cs typeface="Gill Sans Light"/>
                <a:sym typeface="Gill Sans Light"/>
              </a:defRPr>
            </a:pPr>
            <a:r>
              <a:t>Präparationsdesign:</a:t>
            </a:r>
          </a:p>
          <a:p>
            <a:pPr algn="just" defTabSz="449580">
              <a:lnSpc>
                <a:spcPct val="110000"/>
              </a:lnSpc>
              <a:defRPr sz="2400">
                <a:latin typeface="Gill Sans Light"/>
                <a:ea typeface="Gill Sans Light"/>
                <a:cs typeface="Gill Sans Light"/>
                <a:sym typeface="Gill Sans Light"/>
              </a:defRPr>
            </a:pPr>
            <a:r>
              <a:t>Es wurden alle Zähne, die eine neue Rekonstruktion benötigten, konventionell für eine Krone präpariert. Bei den Zähnen 14, 25, 26 und 34 wären auch Teilkronen eine mögliche Alternative gewesen. Aufgrund der sich weit in die lingualen und bukkalen Flächen ausdehnenden Restaurationen und der darunter liegenden Sekundärkaries hätte aber auch für eine Teilkrone das Präparationsdesign ausgedehnt müssen (Eliminieren der unter-sich-gehenden Stellen) oder mit Komposit ausgeblockt werden müssen (möglicher Nachteil: Komposit liegt im Bereich des Restaurationsrandes). Aufgrund des nur wenig erhöhten Substanzverlustes, der Möglichkeit die bukkalen Flächen ästhetisch gestalten zu können und der Bisshebung im Oberkiefer (Argument zählt nicht für 34), wurde aber die konventionelle Kronenpräparation gewählt.</a:t>
            </a:r>
          </a:p>
          <a:p>
            <a:pPr algn="just" defTabSz="449580">
              <a:lnSpc>
                <a:spcPct val="110000"/>
              </a:lnSpc>
              <a:defRPr sz="2400">
                <a:latin typeface="Gill Sans Light"/>
                <a:ea typeface="Gill Sans Light"/>
                <a:cs typeface="Gill Sans Light"/>
                <a:sym typeface="Gill Sans Light"/>
              </a:defRPr>
            </a:pPr>
            <a:endParaRPr/>
          </a:p>
          <a:p>
            <a:pPr algn="just" defTabSz="449580">
              <a:lnSpc>
                <a:spcPct val="110000"/>
              </a:lnSpc>
              <a:defRPr sz="2400">
                <a:latin typeface="Gill Sans Light"/>
                <a:ea typeface="Gill Sans Light"/>
                <a:cs typeface="Gill Sans Light"/>
                <a:sym typeface="Gill Sans Light"/>
              </a:defRPr>
            </a:pPr>
            <a:r>
              <a:rPr u="sng"/>
              <a:t>Einproben</a:t>
            </a:r>
            <a:r>
              <a:t>: </a:t>
            </a:r>
          </a:p>
          <a:p>
            <a:pPr algn="just" defTabSz="449580">
              <a:lnSpc>
                <a:spcPct val="110000"/>
              </a:lnSpc>
              <a:defRPr sz="2400">
                <a:latin typeface="Gill Sans Light"/>
                <a:ea typeface="Gill Sans Light"/>
                <a:cs typeface="Gill Sans Light"/>
                <a:sym typeface="Gill Sans Light"/>
              </a:defRPr>
            </a:pPr>
            <a:r>
              <a:t>Auf Wunsch des Zahntechnikers wurde nochmals ein Wax-up angefertigt. Als Hilfe dazu dienten ihm Überabformungen der bestehenden Provisorien. Weil nur kleine ästhetische Korrekturen beim Wax-up nötig waren, wurde keine weitere Einprobe des Wax-up’s terminiert. Diese Korrekturen sollten direkt im 1. Rohbrand umgesetzt werden. Leider entsprach der 1. Rohbrand nicht dem Wax-up. Die Rücksprache mit dem Zahntechniker ergab, dass er die Einproben lieber in seinem Labor durchführen wollte, denn dann könne er die Korrekturen gleich selbst durchführen. Somit fanden 2 weitere Einproben im Labor statt. Erst bei der dritten Einprobe habe ich die Infraokklusion der Implantatkrone 47 bemerkt. Bei den Einproben zuvor wurde jeweils die Titaniumbasis fixiert und die Krone nur aufgesetzt. Die Resilienz der Mukosa drückte die Krone nach okklusal und verschleierte so die tatsächlich vorhandene Infraokklusion. Die Ursache dafür war wahrscheinlich ein vertikales Verschieben des Abdruckpfostens im Abdruck. </a:t>
            </a:r>
          </a:p>
          <a:p>
            <a:pPr algn="just" defTabSz="449580">
              <a:lnSpc>
                <a:spcPct val="110000"/>
              </a:lnSpc>
              <a:defRPr sz="2400">
                <a:latin typeface="Gill Sans Light"/>
                <a:ea typeface="Gill Sans Light"/>
                <a:cs typeface="Gill Sans Light"/>
                <a:sym typeface="Gill Sans Light"/>
              </a:defRPr>
            </a:pPr>
            <a:endParaRPr/>
          </a:p>
          <a:p>
            <a:pPr algn="just" defTabSz="449580">
              <a:lnSpc>
                <a:spcPct val="110000"/>
              </a:lnSpc>
              <a:defRPr sz="2400">
                <a:latin typeface="Gill Sans Light"/>
                <a:ea typeface="Gill Sans Light"/>
                <a:cs typeface="Gill Sans Light"/>
                <a:sym typeface="Gill Sans Light"/>
              </a:defRPr>
            </a:pPr>
            <a:r>
              <a:rPr u="sng"/>
              <a:t>Zusammenarbeit mit dem Zahntechniker:</a:t>
            </a:r>
          </a:p>
          <a:p>
            <a:pPr algn="just" defTabSz="449580">
              <a:lnSpc>
                <a:spcPct val="110000"/>
              </a:lnSpc>
              <a:defRPr sz="2400">
                <a:latin typeface="Gill Sans Light"/>
                <a:ea typeface="Gill Sans Light"/>
                <a:cs typeface="Gill Sans Light"/>
                <a:sym typeface="Gill Sans Light"/>
              </a:defRPr>
            </a:pPr>
            <a:r>
              <a:t>Der Zahntechniker gehört zu den besten seines Faches. Er ist sich gewohnt, dass er alleine zusammen mit dem Patienten nach der Abdrucknahme die prothetischen Arbeiten herstellt. Der Zahnarzt sieht die fertigen Rekonstruktionen und den Patienten erst wieder am Schluss zum Zementieren. Er war es sich deshalb nicht gewohnt, die Einproben an der Klinik durchzuführen und das Ziel gemeinsam mit dem Zahnarzt zu erarbeiten. Dies erschwerte die Zusammenarbeit und resultierte in “reversiblen Komplikationen” (Umsetzung Wax-up in 1. Rohbrand, Infraokklusion 47). Die Qualität seiner Arbeiten war aber hervorragend. </a:t>
            </a:r>
          </a:p>
        </p:txBody>
      </p:sp>
      <p:sp>
        <p:nvSpPr>
          <p:cNvPr id="710" name="Falldokumentation 7"/>
          <p:cNvSpPr txBox="1"/>
          <p:nvPr/>
        </p:nvSpPr>
        <p:spPr>
          <a:xfrm>
            <a:off x="12801600" y="177800"/>
            <a:ext cx="3860800" cy="558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r" defTabSz="1270000">
              <a:lnSpc>
                <a:spcPct val="90000"/>
              </a:lnSpc>
              <a:spcBef>
                <a:spcPts val="3300"/>
              </a:spcBef>
              <a:buFont typeface="Gill Sans Light"/>
              <a:tabLst>
                <a:tab pos="5080000" algn="l"/>
                <a:tab pos="5118100" algn="l"/>
              </a:tabLst>
              <a:defRPr sz="3200">
                <a:uFill>
                  <a:solidFill>
                    <a:srgbClr val="000000"/>
                  </a:solidFill>
                </a:uFill>
              </a:defRPr>
            </a:lvl1pPr>
          </a:lstStyle>
          <a:p>
            <a:pPr>
              <a:defRPr>
                <a:latin typeface="Arial"/>
                <a:ea typeface="Arial"/>
                <a:cs typeface="Arial"/>
                <a:sym typeface="Arial"/>
              </a:defRPr>
            </a:pPr>
            <a:r>
              <a:rPr>
                <a:latin typeface="+mj-lt"/>
                <a:ea typeface="+mj-ea"/>
                <a:cs typeface="+mj-cs"/>
                <a:sym typeface="Gill Sans"/>
              </a:rPr>
              <a:t>Falldokumentation 7</a:t>
            </a:r>
          </a:p>
        </p:txBody>
      </p:sp>
      <p:sp>
        <p:nvSpPr>
          <p:cNvPr id="711" name="10. Epikrise"/>
          <p:cNvSpPr txBox="1"/>
          <p:nvPr/>
        </p:nvSpPr>
        <p:spPr>
          <a:xfrm>
            <a:off x="800100" y="165100"/>
            <a:ext cx="12255500" cy="584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l" defTabSz="1270000">
              <a:lnSpc>
                <a:spcPct val="90000"/>
              </a:lnSpc>
              <a:spcBef>
                <a:spcPts val="3300"/>
              </a:spcBef>
              <a:buFont typeface="Gill Sans Light"/>
              <a:tabLst>
                <a:tab pos="5080000" algn="l"/>
                <a:tab pos="5118100" algn="l"/>
              </a:tabLst>
              <a:defRPr sz="3200" b="1">
                <a:uFill>
                  <a:solidFill>
                    <a:srgbClr val="000000"/>
                  </a:solidFill>
                </a:uFill>
              </a:defRPr>
            </a:lvl1pPr>
          </a:lstStyle>
          <a:p>
            <a:r>
              <a:t>10. Epikrise</a:t>
            </a:r>
          </a:p>
        </p:txBody>
      </p:sp>
    </p:spTree>
  </p:cSld>
  <p:clrMapOvr>
    <a:masterClrMapping/>
  </p:clrMapOvr>
  <p:transition spd="med"/>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3" name="header.tiff" descr="header.tiff"/>
          <p:cNvPicPr>
            <a:picLocks noChangeAspect="1"/>
          </p:cNvPicPr>
          <p:nvPr/>
        </p:nvPicPr>
        <p:blipFill>
          <a:blip r:embed="rId2"/>
          <a:stretch>
            <a:fillRect/>
          </a:stretch>
        </p:blipFill>
        <p:spPr>
          <a:xfrm>
            <a:off x="16776700" y="50800"/>
            <a:ext cx="6629400" cy="804594"/>
          </a:xfrm>
          <a:prstGeom prst="rect">
            <a:avLst/>
          </a:prstGeom>
          <a:ln w="12700">
            <a:miter lim="400000"/>
          </a:ln>
        </p:spPr>
      </p:pic>
      <p:sp>
        <p:nvSpPr>
          <p:cNvPr id="714" name="Linien"/>
          <p:cNvSpPr/>
          <p:nvPr/>
        </p:nvSpPr>
        <p:spPr>
          <a:xfrm>
            <a:off x="842903" y="990600"/>
            <a:ext cx="22607882" cy="0"/>
          </a:xfrm>
          <a:prstGeom prst="line">
            <a:avLst/>
          </a:prstGeom>
          <a:ln w="12700">
            <a:solidFill>
              <a:srgbClr val="000000"/>
            </a:solidFill>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715" name="Foliennumm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57</a:t>
            </a:fld>
            <a:endParaRPr/>
          </a:p>
        </p:txBody>
      </p:sp>
      <p:sp>
        <p:nvSpPr>
          <p:cNvPr id="716" name="Materialwahl der Restaurationen…"/>
          <p:cNvSpPr txBox="1"/>
          <p:nvPr/>
        </p:nvSpPr>
        <p:spPr>
          <a:xfrm>
            <a:off x="843843" y="1244600"/>
            <a:ext cx="22606001" cy="110236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p>
            <a:pPr algn="just" defTabSz="449580">
              <a:lnSpc>
                <a:spcPct val="110000"/>
              </a:lnSpc>
              <a:defRPr sz="2400" u="sng">
                <a:latin typeface="Gill Sans Light"/>
                <a:ea typeface="Gill Sans Light"/>
                <a:cs typeface="Gill Sans Light"/>
                <a:sym typeface="Gill Sans Light"/>
              </a:defRPr>
            </a:pPr>
            <a:r>
              <a:t>Materialwahl der Restaurationen</a:t>
            </a:r>
          </a:p>
          <a:p>
            <a:pPr algn="just" defTabSz="449580">
              <a:lnSpc>
                <a:spcPct val="110000"/>
              </a:lnSpc>
              <a:defRPr sz="2400">
                <a:latin typeface="Gill Sans Light"/>
                <a:ea typeface="Gill Sans Light"/>
                <a:cs typeface="Gill Sans Light"/>
                <a:sym typeface="Gill Sans Light"/>
              </a:defRPr>
            </a:pPr>
            <a:r>
              <a:t>Für alle Gerüste wurde Zirkonoxid gewählt. Mit Ausnahme von 23 handelte es sich dabei um das zu diesem Zeitpunkt neu auf dem Markt erhältliche Zirkonoxid Lava Plus HT. Gemäss Herstellerangaben erlaubte dieses Zirkonoxid ästhetischere Restaurationen. Diese Restaurationen wurden konventionell in Wachs modelliert und nicht mittels einer CAD-Software virtuell geplant. Der Grund dafür lag darin, dass das Design des Gerüstes angepasst werden sollte. Diese Anpassungen wären mit der CAD-Software nicht so einfach umsetzbar gewesen, weil diese gewisse Einschränkungen hat. Bei den Anpassungen handelte es sich vor allem um die approximale Unterstützung im Gerüst für die Verblendkeramik im Seitenzahnbereich. Die Gerüste wurden anschliessend mit einer CAM-Technologie hergestellt. Die Passung der Gerüste war perfekt. Anschliessend wurden die Gerüste verblendet. </a:t>
            </a:r>
          </a:p>
          <a:p>
            <a:pPr algn="just" defTabSz="449580">
              <a:lnSpc>
                <a:spcPct val="110000"/>
              </a:lnSpc>
              <a:defRPr sz="2400">
                <a:latin typeface="Gill Sans Light"/>
                <a:ea typeface="Gill Sans Light"/>
                <a:cs typeface="Gill Sans Light"/>
                <a:sym typeface="Gill Sans Light"/>
              </a:defRPr>
            </a:pPr>
            <a:endParaRPr/>
          </a:p>
          <a:p>
            <a:pPr algn="just" defTabSz="449580">
              <a:lnSpc>
                <a:spcPct val="110000"/>
              </a:lnSpc>
              <a:defRPr sz="2400">
                <a:latin typeface="Gill Sans Light"/>
                <a:ea typeface="Gill Sans Light"/>
                <a:cs typeface="Gill Sans Light"/>
                <a:sym typeface="Gill Sans Light"/>
              </a:defRPr>
            </a:pPr>
            <a:r>
              <a:t>Die Implantat-Rekonstruktionen im 4. Quadrant unterscheiden sich von der Implantat-Rekonstruktion 23 in der Verbindung des Abutments zum Implantat. Bei den Seitenzahnkronen stellt die Titaniumbasis die Verbindung mit dem Implantat her, wohingegen beim Implantat 23 das Zirkonoxid-Abutment selber die Verbindung zum Implantat herstellt (sog. one-piece internal connection). Die Kaukräfte werden über diese Verbindung auf das Implantat übertragen. Da diese Kräfte im Seitenzahnbereich höher als im Frontzahnbereich sind, wollte ich den direkten Kontakt von Zirkonoxid mit dem Implantat bei den Kronen im Seitenzahnbereich vermeiden. Es hätte auch für die Implantat-Krone 23 eine Titaniumbasis verwendet werden können. Im Unterschied zu den “one-piece”-Implantaten 45 und 47 wurde hier aber ein “two-piece”-Implantat gesetzt. Dieser Implantat-Typ hat den Vorteil, dass das Austrittsprofil einfacher ästhetisch gestaltet werden kann. Die Klebestelle zwischen Titanium-Basis und Gerüst wäre dann allerdings nahe dem periimplantären Knochen zu liegen gekommen und dies wollte ich verhindern. Zum Einfluss dieser Klebestelle auf das periimplantäre Gewebe gibt es allerdings keine Studien.</a:t>
            </a:r>
          </a:p>
          <a:p>
            <a:pPr algn="just" defTabSz="449580">
              <a:lnSpc>
                <a:spcPct val="110000"/>
              </a:lnSpc>
              <a:defRPr sz="2400">
                <a:latin typeface="Gill Sans Light"/>
                <a:ea typeface="Gill Sans Light"/>
                <a:cs typeface="Gill Sans Light"/>
                <a:sym typeface="Gill Sans Light"/>
              </a:defRPr>
            </a:pPr>
            <a:endParaRPr/>
          </a:p>
          <a:p>
            <a:pPr algn="just" defTabSz="449580">
              <a:lnSpc>
                <a:spcPct val="110000"/>
              </a:lnSpc>
              <a:defRPr sz="2400">
                <a:latin typeface="Gill Sans Light"/>
                <a:ea typeface="Gill Sans Light"/>
                <a:cs typeface="Gill Sans Light"/>
                <a:sym typeface="Gill Sans Light"/>
              </a:defRPr>
            </a:pPr>
            <a:r>
              <a:t>Ebenso gibt es keine klinischen Studien zu den beiden unterschiedlichen Implantat-Abutment-Verbindungen. Bei den klinischen Studien zu Zirkonoxid-Abutments handelt es sich ausschliesslich um externe Verbindungen. Diese zeigten aber im Front- und Prämolarensegment gute Resultate (Glauser et al. 2004). Eine in-vitro Studie (Mühlemann et al. 2013) zeigte vergleichbare Werte zwischen extern verankerten und intern verankerten Zirkonoxid-Abutments. Deshalb denke ich, dass die Verbindung der Implantatkrone 23 genügend stabil ist. Bei den Implantatkronen 45 und 46 ist wahrscheinlich die Klebestelle der “locus minoris resistentiae". Bei der Einzelkrone sehe ich da aber keine Probleme, da die extraaxialen Kräfte im Vergleich zur Extensionsbrücke 45-x weniger hoch sind. Bei der Extensionsbrücke wirkt dagegen ein längerer Hebelarm. Dieser ist aber Richtung mesial ausgerichtet, d.h. in Richtung geringerer Kaukräfte und war bedingt durch die schmale Lücke kürzer als ein gewöhnlicher Prämolar. Diese Kräfte müssten aber vor allem durch die axialen Wände der Titaniumbasis aufgefangen werden. Grundsätzlich gilt es zu bemerken, dass die Verwendung einer Titanium-Basis nicht auf wissenschaftlicher Evidenz basiert. Eine Prognose ist deshalb schwierig.</a:t>
            </a:r>
          </a:p>
          <a:p>
            <a:pPr algn="just" defTabSz="449580">
              <a:lnSpc>
                <a:spcPct val="110000"/>
              </a:lnSpc>
              <a:defRPr sz="2400">
                <a:latin typeface="Gill Sans Light"/>
                <a:ea typeface="Gill Sans Light"/>
                <a:cs typeface="Gill Sans Light"/>
                <a:sym typeface="Gill Sans Light"/>
              </a:defRPr>
            </a:pPr>
            <a:endParaRPr/>
          </a:p>
          <a:p>
            <a:pPr algn="just" defTabSz="449580">
              <a:lnSpc>
                <a:spcPct val="110000"/>
              </a:lnSpc>
              <a:defRPr sz="2400">
                <a:latin typeface="Gill Sans Light"/>
                <a:ea typeface="Gill Sans Light"/>
                <a:cs typeface="Gill Sans Light"/>
                <a:sym typeface="Gill Sans Light"/>
              </a:defRPr>
            </a:pPr>
            <a:r>
              <a:t>Zirkonoxid ist als Gerüstmaterial genügend stabil um neben Kronen auch für Brücken verwendet zu werden (Sailer et al. 2007). Bei zahngetragenen Brücken wurde aber über eine höhere Chippingrate über 5 Jahre berichtet und zwar 13.6 % für vollkeramische Brücken versus 2.9 % für konventionelle VMK-Brücken. Dieses Problem wurde schon lange erkannt und es wurden deshalb diverse Anpassungen vorgenommen um dies zu verhindern. Das Gerüstdesign wurde optimiert (wie vorher beschrieben) und z.B. auch die Brennzyklen im Keramikofen wurden angepasst. Deshalb sollte die Chippingrate nicht mehr so hoch sein. Allerdings fehlen dazu die wissenschaftlichen Daten. Zum Schutz der Rekonstruktionen wurde dem Patient deshalb auch am Schluss eine Schutzschiene abgegeben.</a:t>
            </a:r>
          </a:p>
        </p:txBody>
      </p:sp>
      <p:sp>
        <p:nvSpPr>
          <p:cNvPr id="717" name="Falldokumentation 7"/>
          <p:cNvSpPr txBox="1"/>
          <p:nvPr/>
        </p:nvSpPr>
        <p:spPr>
          <a:xfrm>
            <a:off x="12801600" y="177800"/>
            <a:ext cx="3860800" cy="558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r" defTabSz="1270000">
              <a:lnSpc>
                <a:spcPct val="90000"/>
              </a:lnSpc>
              <a:spcBef>
                <a:spcPts val="3300"/>
              </a:spcBef>
              <a:buFont typeface="Gill Sans Light"/>
              <a:tabLst>
                <a:tab pos="5080000" algn="l"/>
                <a:tab pos="5118100" algn="l"/>
              </a:tabLst>
              <a:defRPr sz="3200">
                <a:uFill>
                  <a:solidFill>
                    <a:srgbClr val="000000"/>
                  </a:solidFill>
                </a:uFill>
              </a:defRPr>
            </a:lvl1pPr>
          </a:lstStyle>
          <a:p>
            <a:pPr>
              <a:defRPr>
                <a:latin typeface="Arial"/>
                <a:ea typeface="Arial"/>
                <a:cs typeface="Arial"/>
                <a:sym typeface="Arial"/>
              </a:defRPr>
            </a:pPr>
            <a:r>
              <a:rPr>
                <a:latin typeface="+mj-lt"/>
                <a:ea typeface="+mj-ea"/>
                <a:cs typeface="+mj-cs"/>
                <a:sym typeface="Gill Sans"/>
              </a:rPr>
              <a:t>Falldokumentation 7</a:t>
            </a:r>
          </a:p>
        </p:txBody>
      </p:sp>
      <p:sp>
        <p:nvSpPr>
          <p:cNvPr id="718" name="10. Epikrise"/>
          <p:cNvSpPr txBox="1"/>
          <p:nvPr/>
        </p:nvSpPr>
        <p:spPr>
          <a:xfrm>
            <a:off x="800100" y="165100"/>
            <a:ext cx="12255500" cy="584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l" defTabSz="1270000">
              <a:lnSpc>
                <a:spcPct val="90000"/>
              </a:lnSpc>
              <a:spcBef>
                <a:spcPts val="3300"/>
              </a:spcBef>
              <a:buFont typeface="Gill Sans Light"/>
              <a:tabLst>
                <a:tab pos="5080000" algn="l"/>
                <a:tab pos="5118100" algn="l"/>
              </a:tabLst>
              <a:defRPr sz="3200" b="1">
                <a:uFill>
                  <a:solidFill>
                    <a:srgbClr val="000000"/>
                  </a:solidFill>
                </a:uFill>
              </a:defRPr>
            </a:lvl1pPr>
          </a:lstStyle>
          <a:p>
            <a:r>
              <a:t>10. Epikrise</a:t>
            </a:r>
          </a:p>
        </p:txBody>
      </p:sp>
    </p:spTree>
  </p:cSld>
  <p:clrMapOvr>
    <a:masterClrMapping/>
  </p:clrMapOvr>
  <p:transition spd="med"/>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0" name="header.tiff" descr="header.tiff"/>
          <p:cNvPicPr>
            <a:picLocks noChangeAspect="1"/>
          </p:cNvPicPr>
          <p:nvPr/>
        </p:nvPicPr>
        <p:blipFill>
          <a:blip r:embed="rId2"/>
          <a:stretch>
            <a:fillRect/>
          </a:stretch>
        </p:blipFill>
        <p:spPr>
          <a:xfrm>
            <a:off x="16776700" y="50800"/>
            <a:ext cx="6629400" cy="804594"/>
          </a:xfrm>
          <a:prstGeom prst="rect">
            <a:avLst/>
          </a:prstGeom>
          <a:ln w="12700">
            <a:miter lim="400000"/>
          </a:ln>
        </p:spPr>
      </p:pic>
      <p:sp>
        <p:nvSpPr>
          <p:cNvPr id="721" name="Linien"/>
          <p:cNvSpPr/>
          <p:nvPr/>
        </p:nvSpPr>
        <p:spPr>
          <a:xfrm>
            <a:off x="842903" y="990600"/>
            <a:ext cx="22607882" cy="0"/>
          </a:xfrm>
          <a:prstGeom prst="line">
            <a:avLst/>
          </a:prstGeom>
          <a:ln w="12700">
            <a:solidFill>
              <a:srgbClr val="000000"/>
            </a:solidFill>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722" name="Foliennumm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58</a:t>
            </a:fld>
            <a:endParaRPr/>
          </a:p>
        </p:txBody>
      </p:sp>
      <p:sp>
        <p:nvSpPr>
          <p:cNvPr id="723" name="4. Nachsorge…"/>
          <p:cNvSpPr txBox="1"/>
          <p:nvPr/>
        </p:nvSpPr>
        <p:spPr>
          <a:xfrm>
            <a:off x="889000" y="1263650"/>
            <a:ext cx="22606000" cy="100457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p>
            <a:pPr algn="just" defTabSz="449580">
              <a:lnSpc>
                <a:spcPct val="110000"/>
              </a:lnSpc>
              <a:spcBef>
                <a:spcPts val="1200"/>
              </a:spcBef>
              <a:defRPr sz="2400" b="1">
                <a:latin typeface="Arial"/>
                <a:ea typeface="Arial"/>
                <a:cs typeface="Arial"/>
                <a:sym typeface="Arial"/>
              </a:defRPr>
            </a:pPr>
            <a:r>
              <a:rPr>
                <a:latin typeface="+mj-lt"/>
                <a:ea typeface="+mj-ea"/>
                <a:cs typeface="+mj-cs"/>
                <a:sym typeface="Gill Sans"/>
              </a:rPr>
              <a:t>4. Nachsorge</a:t>
            </a:r>
          </a:p>
          <a:p>
            <a:pPr algn="just" defTabSz="449580">
              <a:lnSpc>
                <a:spcPct val="110000"/>
              </a:lnSpc>
              <a:defRPr sz="2400">
                <a:latin typeface="Gill Sans Light"/>
                <a:ea typeface="Gill Sans Light"/>
                <a:cs typeface="Gill Sans Light"/>
                <a:sym typeface="Gill Sans Light"/>
              </a:defRPr>
            </a:pPr>
            <a:r>
              <a:t>Die erste Dentalhygiene-Sitzung fand wie geplant 3 Monate nach der Abgabe statt, die 2. Dentalhygiene-Sitzung nach weiteren 6 Monaten verpasste der Patient wegen einer Terminkollision und wurde dann zusammen mit der 1-Jahresnachkontrolle durchgeführt. Bei beiden Terminen wurde dem Patienten von der Dentalhygiene eine gute Mundhygiene attestiert. Damit hatte der Patient bewiesen, dass er auch ohne stetige Überwachung eine gute Mundhygiene aufrecht erhalten kann.</a:t>
            </a:r>
          </a:p>
          <a:p>
            <a:pPr algn="just" defTabSz="449580">
              <a:lnSpc>
                <a:spcPct val="110000"/>
              </a:lnSpc>
              <a:defRPr sz="2400">
                <a:latin typeface="Gill Sans Light"/>
                <a:ea typeface="Gill Sans Light"/>
                <a:cs typeface="Gill Sans Light"/>
                <a:sym typeface="Gill Sans Light"/>
              </a:defRPr>
            </a:pPr>
            <a:endParaRPr/>
          </a:p>
          <a:p>
            <a:pPr algn="just" defTabSz="449580">
              <a:lnSpc>
                <a:spcPct val="110000"/>
              </a:lnSpc>
              <a:defRPr sz="3200">
                <a:latin typeface="Gill Sans SemiBold"/>
                <a:ea typeface="Gill Sans SemiBold"/>
                <a:cs typeface="Gill Sans SemiBold"/>
                <a:sym typeface="Gill Sans SemiBold"/>
              </a:defRPr>
            </a:pPr>
            <a:r>
              <a:t>Prognose</a:t>
            </a:r>
            <a:endParaRPr b="1">
              <a:latin typeface="+mj-lt"/>
              <a:ea typeface="+mj-ea"/>
              <a:cs typeface="+mj-cs"/>
              <a:sym typeface="Gill Sans"/>
            </a:endParaRPr>
          </a:p>
          <a:p>
            <a:pPr algn="just" defTabSz="449580">
              <a:lnSpc>
                <a:spcPct val="110000"/>
              </a:lnSpc>
              <a:defRPr sz="2400">
                <a:latin typeface="Gill Sans Light"/>
                <a:ea typeface="Gill Sans Light"/>
                <a:cs typeface="Gill Sans Light"/>
                <a:sym typeface="Gill Sans Light"/>
              </a:defRPr>
            </a:pPr>
            <a:r>
              <a:t>Die Mundhygiene des Patienten war während der ganzen Behandlungsphase sehr gut und auch während der Erhaltungsphase konnte diese durch den Patienten aufrecht erhalten werden, weil die Hygienefähigkeit gewährleistet war. Deshalb schätze ich die Gesamtprognose für den Langzeiterfolg der durchgeführten Therapie als gut ein. Trotzdem können biologische und technische Komplikationen nicht ausgeschlossen werden.</a:t>
            </a:r>
          </a:p>
          <a:p>
            <a:pPr algn="just" defTabSz="449580">
              <a:lnSpc>
                <a:spcPct val="110000"/>
              </a:lnSpc>
              <a:defRPr sz="2400">
                <a:latin typeface="Gill Sans Light"/>
                <a:ea typeface="Gill Sans Light"/>
                <a:cs typeface="Gill Sans Light"/>
                <a:sym typeface="Gill Sans Light"/>
              </a:defRPr>
            </a:pPr>
            <a:endParaRPr/>
          </a:p>
          <a:p>
            <a:pPr algn="just" defTabSz="449580">
              <a:lnSpc>
                <a:spcPct val="110000"/>
              </a:lnSpc>
              <a:defRPr sz="2400" u="sng">
                <a:latin typeface="Gill Sans Light"/>
                <a:ea typeface="Gill Sans Light"/>
                <a:cs typeface="Gill Sans Light"/>
                <a:sym typeface="Gill Sans Light"/>
              </a:defRPr>
            </a:pPr>
            <a:r>
              <a:t>Biologische Komplikationen:</a:t>
            </a:r>
          </a:p>
          <a:p>
            <a:pPr marL="152400" indent="-152400" algn="just" defTabSz="449580">
              <a:lnSpc>
                <a:spcPct val="110000"/>
              </a:lnSpc>
              <a:buSzPct val="100000"/>
              <a:buChar char="•"/>
              <a:defRPr sz="2400">
                <a:latin typeface="Gill Sans Light"/>
                <a:ea typeface="Gill Sans Light"/>
                <a:cs typeface="Gill Sans Light"/>
                <a:sym typeface="Gill Sans Light"/>
              </a:defRPr>
            </a:pPr>
            <a:r>
              <a:t>Die wurzelkanalbehandelten Zähne wiesen bereits zu Beginn einen hohen Substanzverlust auf. Dadurch sind sie geschwächt und das Risiko für eine Fraktur ist erhöht.</a:t>
            </a:r>
          </a:p>
          <a:p>
            <a:pPr marL="152400" indent="-152400" algn="just" defTabSz="449580">
              <a:lnSpc>
                <a:spcPct val="110000"/>
              </a:lnSpc>
              <a:buSzPct val="100000"/>
              <a:buChar char="•"/>
              <a:defRPr sz="2400">
                <a:latin typeface="Gill Sans Light"/>
                <a:ea typeface="Gill Sans Light"/>
                <a:cs typeface="Gill Sans Light"/>
                <a:sym typeface="Gill Sans Light"/>
              </a:defRPr>
            </a:pPr>
            <a:r>
              <a:t>Es ist bekannt, dass bei überkronten Zähnen nach 10 Jahren 10% der Pfeiler eine Nekrose entwickeln. Deshalb sind regelmässige Kontrollen nötig.</a:t>
            </a:r>
          </a:p>
          <a:p>
            <a:pPr marL="152400" indent="-152400" algn="just" defTabSz="449580">
              <a:lnSpc>
                <a:spcPct val="110000"/>
              </a:lnSpc>
              <a:buSzPct val="100000"/>
              <a:buChar char="•"/>
              <a:defRPr sz="2400">
                <a:latin typeface="Gill Sans Light"/>
                <a:ea typeface="Gill Sans Light"/>
                <a:cs typeface="Gill Sans Light"/>
                <a:sym typeface="Gill Sans Light"/>
              </a:defRPr>
            </a:pPr>
            <a:r>
              <a:t>Der Patient hat keine Parodontitis-Vorgeschichte und keine bekannten Risikofaktoren für Periimplantitis. Deshalb sehe ich eine sehr gute Langzeitprognose für die Implantate.</a:t>
            </a:r>
          </a:p>
          <a:p>
            <a:pPr algn="just" defTabSz="449580">
              <a:lnSpc>
                <a:spcPct val="110000"/>
              </a:lnSpc>
              <a:defRPr sz="2400">
                <a:latin typeface="Gill Sans Light"/>
                <a:ea typeface="Gill Sans Light"/>
                <a:cs typeface="Gill Sans Light"/>
                <a:sym typeface="Gill Sans Light"/>
              </a:defRPr>
            </a:pPr>
            <a:endParaRPr/>
          </a:p>
          <a:p>
            <a:pPr algn="just" defTabSz="449580">
              <a:lnSpc>
                <a:spcPct val="110000"/>
              </a:lnSpc>
              <a:defRPr sz="2400" u="sng">
                <a:latin typeface="Gill Sans Light"/>
                <a:ea typeface="Gill Sans Light"/>
                <a:cs typeface="Gill Sans Light"/>
                <a:sym typeface="Gill Sans Light"/>
              </a:defRPr>
            </a:pPr>
            <a:r>
              <a:t>Technische Komplikationen:</a:t>
            </a:r>
          </a:p>
          <a:p>
            <a:pPr marL="152400" indent="-152400" algn="just" defTabSz="449580">
              <a:lnSpc>
                <a:spcPct val="110000"/>
              </a:lnSpc>
              <a:buSzPct val="100000"/>
              <a:buChar char="•"/>
              <a:defRPr sz="2400">
                <a:latin typeface="Gill Sans Light"/>
                <a:ea typeface="Gill Sans Light"/>
                <a:cs typeface="Gill Sans Light"/>
                <a:sym typeface="Gill Sans Light"/>
              </a:defRPr>
            </a:pPr>
            <a:r>
              <a:t>Das höchste Risiko für die Rekonstruktionen sind sog. Chippings (Sailer I et al. 2007). Solange diese nicht zu fehlenden Okklusions- oder Approximalkontakten führen, könnten sie poliert werden. Die Schutzschiene sollte dieses Risiko aber verringern.</a:t>
            </a:r>
          </a:p>
          <a:p>
            <a:pPr marL="152400" indent="-152400" algn="just" defTabSz="449580">
              <a:lnSpc>
                <a:spcPct val="110000"/>
              </a:lnSpc>
              <a:buSzPct val="100000"/>
              <a:buChar char="•"/>
              <a:defRPr sz="2400">
                <a:latin typeface="Gill Sans Light"/>
                <a:ea typeface="Gill Sans Light"/>
                <a:cs typeface="Gill Sans Light"/>
                <a:sym typeface="Gill Sans Light"/>
              </a:defRPr>
            </a:pPr>
            <a:endParaRPr>
              <a:latin typeface="+mj-lt"/>
              <a:ea typeface="+mj-ea"/>
              <a:cs typeface="+mj-cs"/>
              <a:sym typeface="Gill Sans"/>
            </a:endParaRPr>
          </a:p>
          <a:p>
            <a:pPr algn="just" defTabSz="449580">
              <a:lnSpc>
                <a:spcPct val="110000"/>
              </a:lnSpc>
              <a:spcBef>
                <a:spcPts val="1200"/>
              </a:spcBef>
              <a:defRPr sz="3200">
                <a:latin typeface="Gill Sans SemiBold"/>
                <a:ea typeface="Gill Sans SemiBold"/>
                <a:cs typeface="Gill Sans SemiBold"/>
                <a:sym typeface="Gill Sans SemiBold"/>
              </a:defRPr>
            </a:pPr>
            <a:r>
              <a:t>Kosten und Behandlungsdauer</a:t>
            </a:r>
          </a:p>
          <a:p>
            <a:pPr algn="just" defTabSz="449580">
              <a:lnSpc>
                <a:spcPct val="110000"/>
              </a:lnSpc>
              <a:defRPr sz="2400">
                <a:latin typeface="Gill Sans Light"/>
                <a:ea typeface="Gill Sans Light"/>
                <a:cs typeface="Gill Sans Light"/>
                <a:sym typeface="Gill Sans Light"/>
              </a:defRPr>
            </a:pPr>
            <a:r>
              <a:t>Der Kostenvoranschlag über CHF 64’497.- wurde weit unterschritten. Die Gesamtkosten inkl. Dokumentationsrabatt von 25% auf die zahnärztlichen Leistungen betrugen CHF 47’863.05. Dieser Unterschied lässt sich durch die fehlende Berücksichtigung des Dokumentationsrabatts im KV und durch die Materialwahl für die Rekonstruktionen (Zirkonoxid statt Goldlegierung für Gerüste) erklären. Die Behandlungsdauer lag bei 2 Jahren und war akzeptabel. Allerdings dauerte die Phase nach der Abdrucknahme bis zur Abgabe der Rekonstruktionen fast 5 Monate. Die hohe Auslastung des Zahntechnikers (trotz Terminankündigung meinerseits) verhinderte ein schnelleres Voranschreiten. </a:t>
            </a:r>
          </a:p>
        </p:txBody>
      </p:sp>
      <p:sp>
        <p:nvSpPr>
          <p:cNvPr id="724" name="Falldokumentation 7"/>
          <p:cNvSpPr txBox="1"/>
          <p:nvPr/>
        </p:nvSpPr>
        <p:spPr>
          <a:xfrm>
            <a:off x="12801600" y="177800"/>
            <a:ext cx="3860800" cy="558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r" defTabSz="1270000">
              <a:lnSpc>
                <a:spcPct val="90000"/>
              </a:lnSpc>
              <a:spcBef>
                <a:spcPts val="3300"/>
              </a:spcBef>
              <a:buFont typeface="Gill Sans Light"/>
              <a:tabLst>
                <a:tab pos="5080000" algn="l"/>
                <a:tab pos="5118100" algn="l"/>
              </a:tabLst>
              <a:defRPr sz="3200">
                <a:uFill>
                  <a:solidFill>
                    <a:srgbClr val="000000"/>
                  </a:solidFill>
                </a:uFill>
              </a:defRPr>
            </a:lvl1pPr>
          </a:lstStyle>
          <a:p>
            <a:pPr>
              <a:defRPr>
                <a:latin typeface="Arial"/>
                <a:ea typeface="Arial"/>
                <a:cs typeface="Arial"/>
                <a:sym typeface="Arial"/>
              </a:defRPr>
            </a:pPr>
            <a:r>
              <a:rPr>
                <a:latin typeface="+mj-lt"/>
                <a:ea typeface="+mj-ea"/>
                <a:cs typeface="+mj-cs"/>
                <a:sym typeface="Gill Sans"/>
              </a:rPr>
              <a:t>Falldokumentation 7</a:t>
            </a:r>
          </a:p>
        </p:txBody>
      </p:sp>
      <p:sp>
        <p:nvSpPr>
          <p:cNvPr id="725" name="10. Epikrise"/>
          <p:cNvSpPr txBox="1"/>
          <p:nvPr/>
        </p:nvSpPr>
        <p:spPr>
          <a:xfrm>
            <a:off x="800100" y="165100"/>
            <a:ext cx="12255500" cy="584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l" defTabSz="1270000">
              <a:lnSpc>
                <a:spcPct val="90000"/>
              </a:lnSpc>
              <a:spcBef>
                <a:spcPts val="3300"/>
              </a:spcBef>
              <a:buFont typeface="Gill Sans Light"/>
              <a:tabLst>
                <a:tab pos="5080000" algn="l"/>
                <a:tab pos="5118100" algn="l"/>
              </a:tabLst>
              <a:defRPr sz="3200" b="1">
                <a:uFill>
                  <a:solidFill>
                    <a:srgbClr val="000000"/>
                  </a:solidFill>
                </a:uFill>
              </a:defRPr>
            </a:lvl1pPr>
          </a:lstStyle>
          <a:p>
            <a:r>
              <a:t>10. Epikrise</a:t>
            </a:r>
          </a:p>
        </p:txBody>
      </p:sp>
    </p:spTree>
  </p:cSld>
  <p:clrMapOvr>
    <a:masterClrMapping/>
  </p:clrMapOvr>
  <p:transition spd="med"/>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 name="header.tiff" descr="header.tiff"/>
          <p:cNvPicPr>
            <a:picLocks noChangeAspect="1"/>
          </p:cNvPicPr>
          <p:nvPr/>
        </p:nvPicPr>
        <p:blipFill>
          <a:blip r:embed="rId2"/>
          <a:stretch>
            <a:fillRect/>
          </a:stretch>
        </p:blipFill>
        <p:spPr>
          <a:xfrm>
            <a:off x="16776700" y="50800"/>
            <a:ext cx="6629400" cy="804594"/>
          </a:xfrm>
          <a:prstGeom prst="rect">
            <a:avLst/>
          </a:prstGeom>
          <a:ln w="12700">
            <a:miter lim="400000"/>
          </a:ln>
        </p:spPr>
      </p:pic>
      <p:sp>
        <p:nvSpPr>
          <p:cNvPr id="728" name="Linien"/>
          <p:cNvSpPr/>
          <p:nvPr/>
        </p:nvSpPr>
        <p:spPr>
          <a:xfrm>
            <a:off x="842903" y="990600"/>
            <a:ext cx="22607882" cy="0"/>
          </a:xfrm>
          <a:prstGeom prst="line">
            <a:avLst/>
          </a:prstGeom>
          <a:ln w="12700">
            <a:solidFill>
              <a:srgbClr val="000000"/>
            </a:solidFill>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729" name="Foliennumm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59</a:t>
            </a:fld>
            <a:endParaRPr/>
          </a:p>
        </p:txBody>
      </p:sp>
      <p:sp>
        <p:nvSpPr>
          <p:cNvPr id="730" name="Referenzen…"/>
          <p:cNvSpPr txBox="1"/>
          <p:nvPr/>
        </p:nvSpPr>
        <p:spPr>
          <a:xfrm>
            <a:off x="889000" y="1263650"/>
            <a:ext cx="22606000" cy="63500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p>
            <a:pPr algn="just" defTabSz="449580">
              <a:lnSpc>
                <a:spcPct val="110000"/>
              </a:lnSpc>
              <a:spcBef>
                <a:spcPts val="1200"/>
              </a:spcBef>
              <a:defRPr sz="3200">
                <a:latin typeface="Gill Sans SemiBold"/>
                <a:ea typeface="Gill Sans SemiBold"/>
                <a:cs typeface="Gill Sans SemiBold"/>
                <a:sym typeface="Gill Sans SemiBold"/>
              </a:defRPr>
            </a:pPr>
            <a:r>
              <a:t>Referenzen</a:t>
            </a:r>
          </a:p>
          <a:p>
            <a:pPr algn="l" defTabSz="457200">
              <a:defRPr sz="2400">
                <a:uFill>
                  <a:solidFill>
                    <a:srgbClr val="323332"/>
                  </a:solidFill>
                </a:uFill>
                <a:latin typeface="Gill Sans Light"/>
                <a:ea typeface="Gill Sans Light"/>
                <a:cs typeface="Gill Sans Light"/>
                <a:sym typeface="Gill Sans Light"/>
              </a:defRPr>
            </a:pPr>
            <a:r>
              <a:rPr>
                <a:solidFill>
                  <a:srgbClr val="323332"/>
                </a:solidFill>
              </a:rPr>
              <a:t>Clin Oral Implants Res.</a:t>
            </a:r>
            <a:r>
              <a:t> 2007 Jun; 18 Suppl 3: 97-113</a:t>
            </a:r>
          </a:p>
          <a:p>
            <a:pPr algn="l" defTabSz="457200">
              <a:defRPr sz="2400">
                <a:uFill>
                  <a:solidFill>
                    <a:srgbClr val="323332"/>
                  </a:solidFill>
                </a:uFill>
                <a:latin typeface="Gill Sans Light"/>
                <a:ea typeface="Gill Sans Light"/>
                <a:cs typeface="Gill Sans Light"/>
                <a:sym typeface="Gill Sans Light"/>
              </a:defRPr>
            </a:pPr>
            <a:r>
              <a:t>Comparison of survival and complication rates of tooth-supported fixed dental prostheses (FDPs) and implant-supported FDPs and single crowns (SCs).</a:t>
            </a:r>
          </a:p>
          <a:p>
            <a:pPr algn="l" defTabSz="457200">
              <a:defRPr sz="2400">
                <a:solidFill>
                  <a:srgbClr val="323332"/>
                </a:solidFill>
                <a:uFill>
                  <a:solidFill>
                    <a:srgbClr val="323332"/>
                  </a:solidFill>
                </a:uFill>
                <a:latin typeface="Gill Sans Light"/>
                <a:ea typeface="Gill Sans Light"/>
                <a:cs typeface="Gill Sans Light"/>
                <a:sym typeface="Gill Sans Light"/>
              </a:defRPr>
            </a:pPr>
            <a:r>
              <a:t>Pjetursson BE, Brägger U, Lang NP, Zwahlen M</a:t>
            </a:r>
            <a:endParaRPr>
              <a:latin typeface="+mj-lt"/>
              <a:ea typeface="+mj-ea"/>
              <a:cs typeface="+mj-cs"/>
              <a:sym typeface="Gill Sans"/>
            </a:endParaRPr>
          </a:p>
          <a:p>
            <a:pPr algn="just" defTabSz="449580">
              <a:lnSpc>
                <a:spcPct val="110000"/>
              </a:lnSpc>
              <a:defRPr sz="2400">
                <a:latin typeface="Gill Sans Light"/>
                <a:ea typeface="Gill Sans Light"/>
                <a:cs typeface="Gill Sans Light"/>
                <a:sym typeface="Gill Sans Light"/>
              </a:defRPr>
            </a:pPr>
            <a:endParaRPr>
              <a:latin typeface="+mj-lt"/>
              <a:ea typeface="+mj-ea"/>
              <a:cs typeface="+mj-cs"/>
              <a:sym typeface="Gill Sans"/>
            </a:endParaRPr>
          </a:p>
          <a:p>
            <a:pPr algn="just" defTabSz="449580">
              <a:lnSpc>
                <a:spcPct val="110000"/>
              </a:lnSpc>
              <a:defRPr sz="2400">
                <a:latin typeface="Gill Sans Light"/>
                <a:ea typeface="Gill Sans Light"/>
                <a:cs typeface="Gill Sans Light"/>
                <a:sym typeface="Gill Sans Light"/>
              </a:defRPr>
            </a:pPr>
            <a:r>
              <a:rPr>
                <a:solidFill>
                  <a:srgbClr val="323332"/>
                </a:solidFill>
              </a:rPr>
              <a:t>Int J Prosthodont.</a:t>
            </a:r>
            <a:r>
              <a:t> 2004 May-Jun;17(3):285-90.</a:t>
            </a:r>
          </a:p>
          <a:p>
            <a:pPr algn="l" defTabSz="457200">
              <a:spcBef>
                <a:spcPts val="600"/>
              </a:spcBef>
              <a:defRPr sz="2400">
                <a:uFill>
                  <a:solidFill>
                    <a:srgbClr val="323332"/>
                  </a:solidFill>
                </a:uFill>
                <a:latin typeface="Gill Sans Light"/>
                <a:ea typeface="Gill Sans Light"/>
                <a:cs typeface="Gill Sans Light"/>
                <a:sym typeface="Gill Sans Light"/>
              </a:defRPr>
            </a:pPr>
            <a:r>
              <a:t>Experimental zirconia abutments for implant-supported single-tooth restorations in esthetically demanding regions: 4-year results of a prospective clinical study.</a:t>
            </a:r>
          </a:p>
          <a:p>
            <a:pPr algn="l" defTabSz="457200">
              <a:defRPr sz="2400">
                <a:solidFill>
                  <a:srgbClr val="323332"/>
                </a:solidFill>
                <a:uFill>
                  <a:solidFill>
                    <a:srgbClr val="323332"/>
                  </a:solidFill>
                </a:uFill>
                <a:latin typeface="Gill Sans Light"/>
                <a:ea typeface="Gill Sans Light"/>
                <a:cs typeface="Gill Sans Light"/>
                <a:sym typeface="Gill Sans Light"/>
              </a:defRPr>
            </a:pPr>
            <a:r>
              <a:rPr>
                <a:hlinkClick r:id="rId3"/>
              </a:rPr>
              <a:t>Glauser R</a:t>
            </a:r>
            <a:r>
              <a:rPr>
                <a:solidFill>
                  <a:srgbClr val="000000"/>
                </a:solidFill>
              </a:rPr>
              <a:t>, </a:t>
            </a:r>
            <a:r>
              <a:rPr>
                <a:hlinkClick r:id="rId4"/>
              </a:rPr>
              <a:t>Sailer I</a:t>
            </a:r>
            <a:r>
              <a:rPr>
                <a:solidFill>
                  <a:srgbClr val="000000"/>
                </a:solidFill>
              </a:rPr>
              <a:t>, </a:t>
            </a:r>
            <a:r>
              <a:rPr>
                <a:hlinkClick r:id="rId5"/>
              </a:rPr>
              <a:t>Wohlwend A</a:t>
            </a:r>
            <a:r>
              <a:rPr>
                <a:solidFill>
                  <a:srgbClr val="000000"/>
                </a:solidFill>
              </a:rPr>
              <a:t>, </a:t>
            </a:r>
            <a:r>
              <a:rPr>
                <a:hlinkClick r:id="rId6"/>
              </a:rPr>
              <a:t>Studer S</a:t>
            </a:r>
            <a:r>
              <a:rPr>
                <a:solidFill>
                  <a:srgbClr val="000000"/>
                </a:solidFill>
              </a:rPr>
              <a:t>, </a:t>
            </a:r>
            <a:r>
              <a:rPr>
                <a:hlinkClick r:id="rId7"/>
              </a:rPr>
              <a:t>Schibli M</a:t>
            </a:r>
            <a:r>
              <a:rPr>
                <a:solidFill>
                  <a:srgbClr val="000000"/>
                </a:solidFill>
              </a:rPr>
              <a:t>, </a:t>
            </a:r>
            <a:r>
              <a:rPr>
                <a:hlinkClick r:id="rId8"/>
              </a:rPr>
              <a:t>Schärer P</a:t>
            </a:r>
            <a:r>
              <a:rPr>
                <a:solidFill>
                  <a:srgbClr val="000000"/>
                </a:solidFill>
              </a:rPr>
              <a:t>.</a:t>
            </a:r>
          </a:p>
          <a:p>
            <a:pPr algn="l" defTabSz="457200">
              <a:defRPr sz="2400">
                <a:solidFill>
                  <a:srgbClr val="323332"/>
                </a:solidFill>
                <a:uFill>
                  <a:solidFill>
                    <a:srgbClr val="323332"/>
                  </a:solidFill>
                </a:uFill>
                <a:latin typeface="Gill Sans Light"/>
                <a:ea typeface="Gill Sans Light"/>
                <a:cs typeface="Gill Sans Light"/>
                <a:sym typeface="Gill Sans Light"/>
              </a:defRPr>
            </a:pPr>
            <a:endParaRPr>
              <a:solidFill>
                <a:srgbClr val="000000"/>
              </a:solidFill>
            </a:endParaRPr>
          </a:p>
          <a:p>
            <a:pPr algn="l" defTabSz="457200">
              <a:defRPr sz="2400">
                <a:uFill>
                  <a:solidFill>
                    <a:srgbClr val="323332"/>
                  </a:solidFill>
                </a:uFill>
                <a:latin typeface="Gill Sans Light"/>
                <a:ea typeface="Gill Sans Light"/>
                <a:cs typeface="Gill Sans Light"/>
                <a:sym typeface="Gill Sans Light"/>
              </a:defRPr>
            </a:pPr>
            <a:r>
              <a:rPr>
                <a:solidFill>
                  <a:srgbClr val="323332"/>
                </a:solidFill>
              </a:rPr>
              <a:t>Clin Oral Implants Res.</a:t>
            </a:r>
            <a:r>
              <a:t> 2007 Jun;18 Suppl 3:86-96.</a:t>
            </a:r>
          </a:p>
          <a:p>
            <a:pPr algn="l" defTabSz="457200">
              <a:spcBef>
                <a:spcPts val="600"/>
              </a:spcBef>
              <a:defRPr sz="2400">
                <a:uFill>
                  <a:solidFill>
                    <a:srgbClr val="323332"/>
                  </a:solidFill>
                </a:uFill>
                <a:latin typeface="Gill Sans Light"/>
                <a:ea typeface="Gill Sans Light"/>
                <a:cs typeface="Gill Sans Light"/>
                <a:sym typeface="Gill Sans Light"/>
              </a:defRPr>
            </a:pPr>
            <a:r>
              <a:t>A systematic review of the survival and complication rates of all-ceramic and metal-ceramic reconstructions after an observation period of at least 3 years. Part II: Fixed dental prostheses.</a:t>
            </a:r>
          </a:p>
          <a:p>
            <a:pPr algn="l" defTabSz="457200">
              <a:defRPr sz="2400">
                <a:solidFill>
                  <a:srgbClr val="323332"/>
                </a:solidFill>
                <a:uFill>
                  <a:solidFill>
                    <a:srgbClr val="323332"/>
                  </a:solidFill>
                </a:uFill>
                <a:latin typeface="Gill Sans Light"/>
                <a:ea typeface="Gill Sans Light"/>
                <a:cs typeface="Gill Sans Light"/>
                <a:sym typeface="Gill Sans Light"/>
              </a:defRPr>
            </a:pPr>
            <a:r>
              <a:rPr>
                <a:hlinkClick r:id="rId9"/>
              </a:rPr>
              <a:t>Sailer I</a:t>
            </a:r>
            <a:r>
              <a:rPr>
                <a:solidFill>
                  <a:srgbClr val="000000"/>
                </a:solidFill>
              </a:rPr>
              <a:t>, </a:t>
            </a:r>
            <a:r>
              <a:rPr>
                <a:hlinkClick r:id="rId10"/>
              </a:rPr>
              <a:t>Pjetursson BE</a:t>
            </a:r>
            <a:r>
              <a:rPr>
                <a:solidFill>
                  <a:srgbClr val="000000"/>
                </a:solidFill>
              </a:rPr>
              <a:t>, </a:t>
            </a:r>
            <a:r>
              <a:rPr>
                <a:hlinkClick r:id="rId11"/>
              </a:rPr>
              <a:t>Zwahlen M</a:t>
            </a:r>
            <a:r>
              <a:rPr>
                <a:solidFill>
                  <a:srgbClr val="000000"/>
                </a:solidFill>
              </a:rPr>
              <a:t>, </a:t>
            </a:r>
            <a:r>
              <a:rPr>
                <a:hlinkClick r:id="rId12"/>
              </a:rPr>
              <a:t>Hämmerle CH</a:t>
            </a:r>
            <a:r>
              <a:rPr>
                <a:solidFill>
                  <a:srgbClr val="000000"/>
                </a:solidFill>
              </a:rPr>
              <a:t>.</a:t>
            </a:r>
          </a:p>
          <a:p>
            <a:pPr algn="l" defTabSz="457200">
              <a:defRPr sz="2400">
                <a:solidFill>
                  <a:srgbClr val="323332"/>
                </a:solidFill>
                <a:uFill>
                  <a:solidFill>
                    <a:srgbClr val="323332"/>
                  </a:solidFill>
                </a:uFill>
                <a:latin typeface="Gill Sans Light"/>
                <a:ea typeface="Gill Sans Light"/>
                <a:cs typeface="Gill Sans Light"/>
                <a:sym typeface="Gill Sans Light"/>
              </a:defRPr>
            </a:pPr>
            <a:endParaRPr>
              <a:solidFill>
                <a:srgbClr val="000000"/>
              </a:solidFill>
            </a:endParaRPr>
          </a:p>
          <a:p>
            <a:pPr algn="l" defTabSz="457200">
              <a:defRPr sz="2400">
                <a:uFill>
                  <a:solidFill>
                    <a:srgbClr val="323332"/>
                  </a:solidFill>
                </a:uFill>
                <a:latin typeface="Gill Sans Light"/>
                <a:ea typeface="Gill Sans Light"/>
                <a:cs typeface="Gill Sans Light"/>
                <a:sym typeface="Gill Sans Light"/>
              </a:defRPr>
            </a:pPr>
            <a:r>
              <a:rPr>
                <a:solidFill>
                  <a:srgbClr val="323332"/>
                </a:solidFill>
              </a:rPr>
              <a:t>Clin Oral Implants Res.</a:t>
            </a:r>
            <a:r>
              <a:t> 2013 Jun 4. Epub ahead of print</a:t>
            </a:r>
          </a:p>
          <a:p>
            <a:pPr algn="l" defTabSz="457200">
              <a:spcBef>
                <a:spcPts val="600"/>
              </a:spcBef>
              <a:defRPr sz="2400">
                <a:uFill>
                  <a:solidFill>
                    <a:srgbClr val="323332"/>
                  </a:solidFill>
                </a:uFill>
                <a:latin typeface="Gill Sans Light"/>
                <a:ea typeface="Gill Sans Light"/>
                <a:cs typeface="Gill Sans Light"/>
                <a:sym typeface="Gill Sans Light"/>
              </a:defRPr>
            </a:pPr>
            <a:r>
              <a:t>Bending moments of zirconia and titanium implant abutments supporting all-ceramic crowns after aging.</a:t>
            </a:r>
          </a:p>
          <a:p>
            <a:pPr algn="l" defTabSz="457200">
              <a:defRPr sz="2400">
                <a:solidFill>
                  <a:srgbClr val="323332"/>
                </a:solidFill>
                <a:uFill>
                  <a:solidFill>
                    <a:srgbClr val="323332"/>
                  </a:solidFill>
                </a:uFill>
                <a:latin typeface="Gill Sans Light"/>
                <a:ea typeface="Gill Sans Light"/>
                <a:cs typeface="Gill Sans Light"/>
                <a:sym typeface="Gill Sans Light"/>
              </a:defRPr>
            </a:pPr>
            <a:r>
              <a:rPr>
                <a:hlinkClick r:id="rId13"/>
              </a:rPr>
              <a:t>Mühlemann S</a:t>
            </a:r>
            <a:r>
              <a:rPr>
                <a:solidFill>
                  <a:srgbClr val="000000"/>
                </a:solidFill>
              </a:rPr>
              <a:t>, </a:t>
            </a:r>
            <a:r>
              <a:rPr>
                <a:hlinkClick r:id="rId14"/>
              </a:rPr>
              <a:t>Truninger TC</a:t>
            </a:r>
            <a:r>
              <a:rPr>
                <a:solidFill>
                  <a:srgbClr val="000000"/>
                </a:solidFill>
              </a:rPr>
              <a:t>, </a:t>
            </a:r>
            <a:r>
              <a:rPr>
                <a:hlinkClick r:id="rId15"/>
              </a:rPr>
              <a:t>Stawarczyk B</a:t>
            </a:r>
            <a:r>
              <a:rPr>
                <a:solidFill>
                  <a:srgbClr val="000000"/>
                </a:solidFill>
              </a:rPr>
              <a:t>, </a:t>
            </a:r>
            <a:r>
              <a:rPr>
                <a:hlinkClick r:id="rId16"/>
              </a:rPr>
              <a:t>Hämmerle CH</a:t>
            </a:r>
            <a:r>
              <a:rPr>
                <a:solidFill>
                  <a:srgbClr val="000000"/>
                </a:solidFill>
              </a:rPr>
              <a:t>, </a:t>
            </a:r>
            <a:r>
              <a:rPr>
                <a:hlinkClick r:id="rId17"/>
              </a:rPr>
              <a:t>Sailer I</a:t>
            </a:r>
            <a:r>
              <a:rPr>
                <a:solidFill>
                  <a:srgbClr val="000000"/>
                </a:solidFill>
              </a:rPr>
              <a:t>.</a:t>
            </a:r>
          </a:p>
        </p:txBody>
      </p:sp>
      <p:sp>
        <p:nvSpPr>
          <p:cNvPr id="731" name="Falldokumentation 7"/>
          <p:cNvSpPr txBox="1"/>
          <p:nvPr/>
        </p:nvSpPr>
        <p:spPr>
          <a:xfrm>
            <a:off x="12801600" y="177800"/>
            <a:ext cx="3860800" cy="558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r" defTabSz="1270000">
              <a:lnSpc>
                <a:spcPct val="90000"/>
              </a:lnSpc>
              <a:spcBef>
                <a:spcPts val="3300"/>
              </a:spcBef>
              <a:buFont typeface="Gill Sans Light"/>
              <a:tabLst>
                <a:tab pos="5080000" algn="l"/>
                <a:tab pos="5118100" algn="l"/>
              </a:tabLst>
              <a:defRPr sz="3200">
                <a:uFill>
                  <a:solidFill>
                    <a:srgbClr val="000000"/>
                  </a:solidFill>
                </a:uFill>
              </a:defRPr>
            </a:lvl1pPr>
          </a:lstStyle>
          <a:p>
            <a:pPr>
              <a:defRPr>
                <a:latin typeface="Arial"/>
                <a:ea typeface="Arial"/>
                <a:cs typeface="Arial"/>
                <a:sym typeface="Arial"/>
              </a:defRPr>
            </a:pPr>
            <a:r>
              <a:rPr>
                <a:latin typeface="+mj-lt"/>
                <a:ea typeface="+mj-ea"/>
                <a:cs typeface="+mj-cs"/>
                <a:sym typeface="Gill Sans"/>
              </a:rPr>
              <a:t>Falldokumentation 7</a:t>
            </a:r>
          </a:p>
        </p:txBody>
      </p:sp>
      <p:sp>
        <p:nvSpPr>
          <p:cNvPr id="732" name="10. Epikrise"/>
          <p:cNvSpPr txBox="1"/>
          <p:nvPr/>
        </p:nvSpPr>
        <p:spPr>
          <a:xfrm>
            <a:off x="800100" y="165100"/>
            <a:ext cx="12255500" cy="584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l" defTabSz="1270000">
              <a:lnSpc>
                <a:spcPct val="90000"/>
              </a:lnSpc>
              <a:spcBef>
                <a:spcPts val="3300"/>
              </a:spcBef>
              <a:buFont typeface="Gill Sans Light"/>
              <a:tabLst>
                <a:tab pos="5080000" algn="l"/>
                <a:tab pos="5118100" algn="l"/>
              </a:tabLst>
              <a:defRPr sz="3200" b="1">
                <a:uFill>
                  <a:solidFill>
                    <a:srgbClr val="000000"/>
                  </a:solidFill>
                </a:uFill>
              </a:defRPr>
            </a:lvl1pPr>
          </a:lstStyle>
          <a:p>
            <a:r>
              <a:t>10. Epikrise</a:t>
            </a: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 name="Fachbereich…"/>
          <p:cNvSpPr txBox="1"/>
          <p:nvPr/>
        </p:nvSpPr>
        <p:spPr>
          <a:xfrm>
            <a:off x="901700" y="1231900"/>
            <a:ext cx="18059400" cy="10718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p>
            <a:pPr algn="l" defTabSz="449580">
              <a:spcBef>
                <a:spcPts val="400"/>
              </a:spcBef>
              <a:defRPr sz="2400" u="sng">
                <a:latin typeface="Gill Sans SemiBold"/>
                <a:ea typeface="Gill Sans SemiBold"/>
                <a:cs typeface="Gill Sans SemiBold"/>
                <a:sym typeface="Gill Sans SemiBold"/>
              </a:defRPr>
            </a:pPr>
            <a:r>
              <a:t>Fachbereich</a:t>
            </a:r>
          </a:p>
          <a:p>
            <a:pPr algn="l" defTabSz="449580">
              <a:spcBef>
                <a:spcPts val="400"/>
              </a:spcBef>
              <a:defRPr sz="2400">
                <a:latin typeface="Gill Sans Light"/>
                <a:ea typeface="Gill Sans Light"/>
                <a:cs typeface="Gill Sans Light"/>
                <a:sym typeface="Gill Sans Light"/>
              </a:defRPr>
            </a:pPr>
            <a:r>
              <a:t>Festsitzende/ abnehmbare Prothetik, Special Care etc.</a:t>
            </a:r>
          </a:p>
          <a:p>
            <a:pPr algn="l" defTabSz="449580">
              <a:spcBef>
                <a:spcPts val="400"/>
              </a:spcBef>
              <a:defRPr sz="2400" u="sng">
                <a:latin typeface="Gill Sans SemiBold"/>
                <a:ea typeface="Gill Sans SemiBold"/>
                <a:cs typeface="Gill Sans SemiBold"/>
                <a:sym typeface="Gill Sans SemiBold"/>
              </a:defRPr>
            </a:pPr>
            <a:r>
              <a:t>Art der Arbeit</a:t>
            </a:r>
          </a:p>
          <a:p>
            <a:pPr marL="673100" indent="-444500" algn="l" defTabSz="449580">
              <a:spcBef>
                <a:spcPts val="400"/>
              </a:spcBef>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Brücke 17-x15 und 13-x-11</a:t>
            </a:r>
          </a:p>
          <a:p>
            <a:pPr marL="673100" indent="-444500" algn="l" defTabSz="449580">
              <a:spcBef>
                <a:spcPts val="400"/>
              </a:spcBef>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Kronen 14, 21, 22, 24, 25, 26, 34, 35, 36, 37 und 46</a:t>
            </a:r>
          </a:p>
          <a:p>
            <a:pPr marL="673100" indent="-444500" algn="l" defTabSz="449580">
              <a:spcBef>
                <a:spcPts val="400"/>
              </a:spcBef>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Implantat-Kronen 23, 45 mit mesialer Extension und 47</a:t>
            </a:r>
          </a:p>
          <a:p>
            <a:pPr algn="l" defTabSz="449580">
              <a:spcBef>
                <a:spcPts val="400"/>
              </a:spcBef>
              <a:defRPr sz="2400">
                <a:latin typeface="Gill Sans SemiBold"/>
                <a:ea typeface="Gill Sans SemiBold"/>
                <a:cs typeface="Gill Sans SemiBold"/>
                <a:sym typeface="Gill Sans SemiBold"/>
              </a:defRPr>
            </a:pPr>
            <a:r>
              <a:rPr u="sng"/>
              <a:t>Patient/Anamnese</a:t>
            </a:r>
          </a:p>
          <a:p>
            <a:pPr marL="673100" indent="-444500" algn="l" defTabSz="449580">
              <a:spcBef>
                <a:spcPts val="400"/>
              </a:spcBef>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Muster Mustermann, 12.09.1942 (67-jährig bei Behandlungsbeginn)</a:t>
            </a:r>
          </a:p>
          <a:p>
            <a:pPr marL="673100" indent="-444500" algn="l" defTabSz="449580">
              <a:spcBef>
                <a:spcPts val="400"/>
              </a:spcBef>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Patient hat sich selbst am ZZM vorgestellt</a:t>
            </a:r>
          </a:p>
          <a:p>
            <a:pPr marL="673100" indent="-444500" algn="l" defTabSz="449580">
              <a:spcBef>
                <a:spcPts val="400"/>
              </a:spcBef>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Patient wünschte sich eine Gesamtsanierung</a:t>
            </a:r>
          </a:p>
          <a:p>
            <a:pPr marL="673100" indent="-444500" algn="l" defTabSz="449580">
              <a:spcBef>
                <a:spcPts val="400"/>
              </a:spcBef>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Selbstzahler</a:t>
            </a:r>
          </a:p>
          <a:p>
            <a:pPr algn="l" defTabSz="449580">
              <a:spcBef>
                <a:spcPts val="400"/>
              </a:spcBef>
              <a:defRPr sz="2400">
                <a:latin typeface="Gill Sans SemiBold"/>
                <a:ea typeface="Gill Sans SemiBold"/>
                <a:cs typeface="Gill Sans SemiBold"/>
                <a:sym typeface="Gill Sans SemiBold"/>
              </a:defRPr>
            </a:pPr>
            <a:r>
              <a:rPr u="sng"/>
              <a:t>Behandler</a:t>
            </a:r>
          </a:p>
          <a:p>
            <a:pPr marL="180339" algn="l" defTabSz="449580">
              <a:spcBef>
                <a:spcPts val="400"/>
              </a:spcBef>
              <a:defRPr sz="2400">
                <a:latin typeface="Arial"/>
                <a:ea typeface="Arial"/>
                <a:cs typeface="Arial"/>
                <a:sym typeface="Arial"/>
              </a:defRPr>
            </a:pPr>
            <a:r>
              <a:rPr>
                <a:latin typeface="Gill Sans Light"/>
                <a:ea typeface="Gill Sans Light"/>
                <a:cs typeface="Gill Sans Light"/>
                <a:sym typeface="Gill Sans Light"/>
              </a:rPr>
              <a:t>XY</a:t>
            </a:r>
          </a:p>
          <a:p>
            <a:pPr algn="l" defTabSz="449580">
              <a:spcBef>
                <a:spcPts val="400"/>
              </a:spcBef>
              <a:defRPr sz="2400">
                <a:latin typeface="Gill Sans SemiBold"/>
                <a:ea typeface="Gill Sans SemiBold"/>
                <a:cs typeface="Gill Sans SemiBold"/>
                <a:sym typeface="Gill Sans SemiBold"/>
              </a:defRPr>
            </a:pPr>
            <a:r>
              <a:rPr u="sng"/>
              <a:t>Zahntechniker</a:t>
            </a:r>
          </a:p>
          <a:p>
            <a:pPr marL="180339" algn="l" defTabSz="449580">
              <a:spcBef>
                <a:spcPts val="400"/>
              </a:spcBef>
              <a:defRPr sz="2400">
                <a:latin typeface="Arial"/>
                <a:ea typeface="Arial"/>
                <a:cs typeface="Arial"/>
                <a:sym typeface="Arial"/>
              </a:defRPr>
            </a:pPr>
            <a:r>
              <a:rPr>
                <a:latin typeface="Gill Sans Light"/>
                <a:ea typeface="Gill Sans Light"/>
                <a:cs typeface="Gill Sans Light"/>
                <a:sym typeface="Gill Sans Light"/>
              </a:rPr>
              <a:t>ZT XY</a:t>
            </a:r>
          </a:p>
          <a:p>
            <a:pPr algn="l" defTabSz="449580">
              <a:spcBef>
                <a:spcPts val="400"/>
              </a:spcBef>
              <a:defRPr sz="2400">
                <a:latin typeface="Gill Sans SemiBold"/>
                <a:ea typeface="Gill Sans SemiBold"/>
                <a:cs typeface="Gill Sans SemiBold"/>
                <a:sym typeface="Gill Sans SemiBold"/>
              </a:defRPr>
            </a:pPr>
            <a:r>
              <a:rPr u="sng"/>
              <a:t>Betreuende Oberassistent</a:t>
            </a:r>
          </a:p>
          <a:p>
            <a:pPr marL="180339" algn="l" defTabSz="449580">
              <a:spcBef>
                <a:spcPts val="400"/>
              </a:spcBef>
              <a:defRPr sz="2400">
                <a:latin typeface="Arial"/>
                <a:ea typeface="Arial"/>
                <a:cs typeface="Arial"/>
                <a:sym typeface="Arial"/>
              </a:defRPr>
            </a:pPr>
            <a:r>
              <a:rPr>
                <a:latin typeface="Gill Sans Light"/>
                <a:ea typeface="Gill Sans Light"/>
                <a:cs typeface="Gill Sans Light"/>
                <a:sym typeface="Gill Sans Light"/>
              </a:rPr>
              <a:t>XY</a:t>
            </a:r>
          </a:p>
          <a:p>
            <a:pPr algn="l" defTabSz="449580">
              <a:spcBef>
                <a:spcPts val="400"/>
              </a:spcBef>
              <a:defRPr sz="2400">
                <a:latin typeface="Gill Sans SemiBold"/>
                <a:ea typeface="Gill Sans SemiBold"/>
                <a:cs typeface="Gill Sans SemiBold"/>
                <a:sym typeface="Gill Sans SemiBold"/>
              </a:defRPr>
            </a:pPr>
            <a:r>
              <a:rPr u="sng"/>
              <a:t>Behandlungszeitraum</a:t>
            </a:r>
          </a:p>
          <a:p>
            <a:pPr marL="673100" indent="-444500" algn="l" defTabSz="449580">
              <a:spcBef>
                <a:spcPts val="400"/>
              </a:spcBef>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Behandlungsbeginn:  25.06.2010</a:t>
            </a:r>
          </a:p>
          <a:p>
            <a:pPr marL="673100" indent="-444500" algn="l" defTabSz="449580">
              <a:spcBef>
                <a:spcPts val="400"/>
              </a:spcBef>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Behandlungsabschluss:  16.08.2012 (Abgabe der Arbeit 06.06.2012)</a:t>
            </a:r>
          </a:p>
          <a:p>
            <a:pPr marL="673100" indent="-444500" algn="l" defTabSz="449580">
              <a:spcBef>
                <a:spcPts val="400"/>
              </a:spcBef>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1-Jahreskontrolle:   13.05.2013 </a:t>
            </a:r>
          </a:p>
          <a:p>
            <a:pPr algn="l" defTabSz="449580">
              <a:spcBef>
                <a:spcPts val="400"/>
              </a:spcBef>
              <a:defRPr sz="2400">
                <a:latin typeface="Gill Sans SemiBold"/>
                <a:ea typeface="Gill Sans SemiBold"/>
                <a:cs typeface="Gill Sans SemiBold"/>
                <a:sym typeface="Gill Sans SemiBold"/>
              </a:defRPr>
            </a:pPr>
            <a:r>
              <a:rPr u="sng"/>
              <a:t>Kosten</a:t>
            </a:r>
            <a:endParaRPr b="1" u="sng">
              <a:latin typeface="+mj-lt"/>
              <a:ea typeface="+mj-ea"/>
              <a:cs typeface="+mj-cs"/>
              <a:sym typeface="Gill Sans"/>
            </a:endParaRPr>
          </a:p>
          <a:p>
            <a:pPr marL="673100" indent="-444500" algn="l" defTabSz="449580">
              <a:spcBef>
                <a:spcPts val="400"/>
              </a:spcBef>
              <a:buSzPct val="45833"/>
              <a:buFont typeface="Symbol"/>
              <a:buChar char="·"/>
              <a:tabLst>
                <a:tab pos="1612900" algn="l"/>
                <a:tab pos="3238500" algn="l"/>
              </a:tabLst>
              <a:defRPr sz="2400">
                <a:latin typeface="Gill Sans Light"/>
                <a:ea typeface="Gill Sans Light"/>
                <a:cs typeface="Gill Sans Light"/>
                <a:sym typeface="Gill Sans Light"/>
              </a:defRPr>
            </a:pPr>
            <a:r>
              <a:t>Zahnärztliche Leistungen CHF 24’211.80 mit TPW CHF 3.40 (inklusive 25 % Dokumentations-Rabatt)</a:t>
            </a:r>
          </a:p>
          <a:p>
            <a:pPr marL="673100" indent="-444500" algn="l" defTabSz="449580">
              <a:spcBef>
                <a:spcPts val="400"/>
              </a:spcBef>
              <a:buSzPct val="45833"/>
              <a:buFont typeface="Symbol"/>
              <a:buChar char="·"/>
              <a:tabLst>
                <a:tab pos="1524000" algn="l"/>
              </a:tabLst>
              <a:defRPr sz="2400">
                <a:latin typeface="Gill Sans Light"/>
                <a:ea typeface="Gill Sans Light"/>
                <a:cs typeface="Gill Sans Light"/>
                <a:sym typeface="Gill Sans Light"/>
              </a:defRPr>
            </a:pPr>
            <a:r>
              <a:t>Zahntechnische Leistungen und Materialkosten CHF 23’651.25</a:t>
            </a:r>
          </a:p>
          <a:p>
            <a:pPr marL="673100" indent="-444500" algn="l" defTabSz="449580">
              <a:spcBef>
                <a:spcPts val="400"/>
              </a:spcBef>
              <a:buSzPct val="45833"/>
              <a:buFont typeface="Symbol"/>
              <a:buChar char="·"/>
              <a:tabLst>
                <a:tab pos="1524000" algn="l"/>
              </a:tabLst>
              <a:defRPr sz="2400">
                <a:latin typeface="Gill Sans Light"/>
                <a:ea typeface="Gill Sans Light"/>
                <a:cs typeface="Gill Sans Light"/>
                <a:sym typeface="Gill Sans Light"/>
              </a:defRPr>
            </a:pPr>
            <a:r>
              <a:t>Gesamtkosten CHF 47’863.05</a:t>
            </a:r>
          </a:p>
          <a:p>
            <a:pPr marL="673100" indent="-444500" algn="l" defTabSz="449580">
              <a:spcBef>
                <a:spcPts val="400"/>
              </a:spcBef>
              <a:buSzPct val="45833"/>
              <a:buFont typeface="Symbol"/>
              <a:buChar char="·"/>
              <a:tabLst>
                <a:tab pos="1524000" algn="l"/>
              </a:tabLst>
              <a:defRPr sz="2400">
                <a:latin typeface="Gill Sans Light"/>
                <a:ea typeface="Gill Sans Light"/>
                <a:cs typeface="Gill Sans Light"/>
                <a:sym typeface="Gill Sans Light"/>
              </a:defRPr>
            </a:pPr>
            <a:r>
              <a:t>Zuzüglich Kosten für Revision der Wurzelkanalbehandlungen</a:t>
            </a:r>
          </a:p>
        </p:txBody>
      </p:sp>
      <p:pic>
        <p:nvPicPr>
          <p:cNvPr id="206" name="header.tiff" descr="header.tiff"/>
          <p:cNvPicPr>
            <a:picLocks noChangeAspect="1"/>
          </p:cNvPicPr>
          <p:nvPr/>
        </p:nvPicPr>
        <p:blipFill>
          <a:blip r:embed="rId2"/>
          <a:stretch>
            <a:fillRect/>
          </a:stretch>
        </p:blipFill>
        <p:spPr>
          <a:xfrm>
            <a:off x="16776700" y="50800"/>
            <a:ext cx="6629400" cy="804594"/>
          </a:xfrm>
          <a:prstGeom prst="rect">
            <a:avLst/>
          </a:prstGeom>
          <a:ln w="12700">
            <a:miter lim="400000"/>
          </a:ln>
        </p:spPr>
      </p:pic>
      <p:sp>
        <p:nvSpPr>
          <p:cNvPr id="207" name="Information zu Patient, Behandler und Rekonstruktion"/>
          <p:cNvSpPr txBox="1"/>
          <p:nvPr/>
        </p:nvSpPr>
        <p:spPr>
          <a:xfrm>
            <a:off x="800100" y="165100"/>
            <a:ext cx="11645900" cy="584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l" defTabSz="1270000">
              <a:lnSpc>
                <a:spcPct val="90000"/>
              </a:lnSpc>
              <a:spcBef>
                <a:spcPts val="3300"/>
              </a:spcBef>
              <a:buFont typeface="Gill Sans Light"/>
              <a:tabLst>
                <a:tab pos="5080000" algn="l"/>
                <a:tab pos="5118100" algn="l"/>
              </a:tabLst>
              <a:defRPr sz="3200" b="1">
                <a:uFill>
                  <a:solidFill>
                    <a:srgbClr val="000000"/>
                  </a:solidFill>
                </a:uFill>
              </a:defRPr>
            </a:lvl1pPr>
          </a:lstStyle>
          <a:p>
            <a:r>
              <a:t>Information zu Patient, Behandler und Rekonstruktion</a:t>
            </a:r>
          </a:p>
        </p:txBody>
      </p:sp>
      <p:sp>
        <p:nvSpPr>
          <p:cNvPr id="208" name="Linien"/>
          <p:cNvSpPr/>
          <p:nvPr/>
        </p:nvSpPr>
        <p:spPr>
          <a:xfrm>
            <a:off x="842903" y="990600"/>
            <a:ext cx="22607882" cy="0"/>
          </a:xfrm>
          <a:prstGeom prst="line">
            <a:avLst/>
          </a:prstGeom>
          <a:ln w="12700">
            <a:solidFill>
              <a:srgbClr val="000000"/>
            </a:solidFill>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209" name="Foliennumm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6</a:t>
            </a:fld>
            <a:endParaRPr/>
          </a:p>
        </p:txBody>
      </p:sp>
      <p:sp>
        <p:nvSpPr>
          <p:cNvPr id="210" name="Falldokumentation 7"/>
          <p:cNvSpPr txBox="1"/>
          <p:nvPr/>
        </p:nvSpPr>
        <p:spPr>
          <a:xfrm>
            <a:off x="12801600" y="177800"/>
            <a:ext cx="3860800" cy="558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r" defTabSz="1270000">
              <a:lnSpc>
                <a:spcPct val="90000"/>
              </a:lnSpc>
              <a:spcBef>
                <a:spcPts val="3300"/>
              </a:spcBef>
              <a:buFont typeface="Gill Sans Light"/>
              <a:tabLst>
                <a:tab pos="5080000" algn="l"/>
                <a:tab pos="5118100" algn="l"/>
              </a:tabLst>
              <a:defRPr sz="3200">
                <a:uFill>
                  <a:solidFill>
                    <a:srgbClr val="000000"/>
                  </a:solidFill>
                </a:uFill>
              </a:defRPr>
            </a:lvl1pPr>
          </a:lstStyle>
          <a:p>
            <a:pPr>
              <a:defRPr>
                <a:latin typeface="Arial"/>
                <a:ea typeface="Arial"/>
                <a:cs typeface="Arial"/>
                <a:sym typeface="Arial"/>
              </a:defRPr>
            </a:pPr>
            <a:r>
              <a:rPr>
                <a:latin typeface="+mj-lt"/>
                <a:ea typeface="+mj-ea"/>
                <a:cs typeface="+mj-cs"/>
                <a:sym typeface="Gill Sans"/>
              </a:rPr>
              <a:t>Falldokumentation 7</a:t>
            </a:r>
          </a:p>
        </p:txBody>
      </p:sp>
    </p:spTree>
  </p:cSld>
  <p:clrMapOvr>
    <a:masterClrMapping/>
  </p:clrMapOvr>
  <p:transition spd="med"/>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4" name="Foliennumm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60</a:t>
            </a:fld>
            <a:endParaRPr/>
          </a:p>
        </p:txBody>
      </p:sp>
      <p:pic>
        <p:nvPicPr>
          <p:cNvPr id="735" name="header.tiff" descr="header.tiff"/>
          <p:cNvPicPr>
            <a:picLocks noChangeAspect="1"/>
          </p:cNvPicPr>
          <p:nvPr/>
        </p:nvPicPr>
        <p:blipFill>
          <a:blip r:embed="rId2"/>
          <a:stretch>
            <a:fillRect/>
          </a:stretch>
        </p:blipFill>
        <p:spPr>
          <a:xfrm>
            <a:off x="16776700" y="50800"/>
            <a:ext cx="6629400" cy="804594"/>
          </a:xfrm>
          <a:prstGeom prst="rect">
            <a:avLst/>
          </a:prstGeom>
          <a:ln w="12700">
            <a:miter lim="400000"/>
          </a:ln>
        </p:spPr>
      </p:pic>
      <p:sp>
        <p:nvSpPr>
          <p:cNvPr id="736" name="11. Beilagen"/>
          <p:cNvSpPr txBox="1"/>
          <p:nvPr/>
        </p:nvSpPr>
        <p:spPr>
          <a:xfrm>
            <a:off x="800100" y="165100"/>
            <a:ext cx="12255500" cy="584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l" defTabSz="1270000">
              <a:lnSpc>
                <a:spcPct val="90000"/>
              </a:lnSpc>
              <a:spcBef>
                <a:spcPts val="3300"/>
              </a:spcBef>
              <a:buFont typeface="Gill Sans Light"/>
              <a:tabLst>
                <a:tab pos="5080000" algn="l"/>
                <a:tab pos="5118100" algn="l"/>
              </a:tabLst>
              <a:defRPr sz="3200" b="1">
                <a:uFill>
                  <a:solidFill>
                    <a:srgbClr val="000000"/>
                  </a:solidFill>
                </a:uFill>
              </a:defRPr>
            </a:lvl1pPr>
          </a:lstStyle>
          <a:p>
            <a:r>
              <a:t>11. Beilagen</a:t>
            </a:r>
          </a:p>
        </p:txBody>
      </p:sp>
      <p:sp>
        <p:nvSpPr>
          <p:cNvPr id="737" name="Linien"/>
          <p:cNvSpPr/>
          <p:nvPr/>
        </p:nvSpPr>
        <p:spPr>
          <a:xfrm>
            <a:off x="842903" y="990600"/>
            <a:ext cx="22607882" cy="0"/>
          </a:xfrm>
          <a:prstGeom prst="line">
            <a:avLst/>
          </a:prstGeom>
          <a:ln w="12700">
            <a:solidFill>
              <a:srgbClr val="000000"/>
            </a:solidFill>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738" name="Falldokumentation 7"/>
          <p:cNvSpPr txBox="1"/>
          <p:nvPr/>
        </p:nvSpPr>
        <p:spPr>
          <a:xfrm>
            <a:off x="12801600" y="177800"/>
            <a:ext cx="3860800" cy="558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r" defTabSz="1270000">
              <a:lnSpc>
                <a:spcPct val="90000"/>
              </a:lnSpc>
              <a:spcBef>
                <a:spcPts val="3300"/>
              </a:spcBef>
              <a:buFont typeface="Gill Sans Light"/>
              <a:tabLst>
                <a:tab pos="5080000" algn="l"/>
                <a:tab pos="5118100" algn="l"/>
              </a:tabLst>
              <a:defRPr sz="3200">
                <a:uFill>
                  <a:solidFill>
                    <a:srgbClr val="000000"/>
                  </a:solidFill>
                </a:uFill>
              </a:defRPr>
            </a:lvl1pPr>
          </a:lstStyle>
          <a:p>
            <a:pPr>
              <a:defRPr>
                <a:latin typeface="Arial"/>
                <a:ea typeface="Arial"/>
                <a:cs typeface="Arial"/>
                <a:sym typeface="Arial"/>
              </a:defRPr>
            </a:pPr>
            <a:r>
              <a:rPr>
                <a:latin typeface="+mj-lt"/>
                <a:ea typeface="+mj-ea"/>
                <a:cs typeface="+mj-cs"/>
                <a:sym typeface="Gill Sans"/>
              </a:rPr>
              <a:t>Falldokumentation 7</a:t>
            </a:r>
          </a:p>
        </p:txBody>
      </p:sp>
      <p:sp>
        <p:nvSpPr>
          <p:cNvPr id="739" name="Einverständniserklärung des Patienten"/>
          <p:cNvSpPr txBox="1"/>
          <p:nvPr/>
        </p:nvSpPr>
        <p:spPr>
          <a:xfrm>
            <a:off x="793750" y="1244600"/>
            <a:ext cx="22796501" cy="5207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algn="just" defTabSz="449580">
              <a:spcBef>
                <a:spcPts val="1200"/>
              </a:spcBef>
              <a:defRPr sz="2800" b="1"/>
            </a:lvl1pPr>
          </a:lstStyle>
          <a:p>
            <a:r>
              <a:t>Einverständniserklärung des Patienten </a:t>
            </a:r>
          </a:p>
        </p:txBody>
      </p:sp>
    </p:spTree>
  </p:cSld>
  <p:clrMapOvr>
    <a:masterClrMapping/>
  </p:clrMapOvr>
  <p:transition spd="med"/>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1" name="Foliennumm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61</a:t>
            </a:fld>
            <a:endParaRPr/>
          </a:p>
        </p:txBody>
      </p:sp>
      <p:pic>
        <p:nvPicPr>
          <p:cNvPr id="742" name="header.tiff" descr="header.tiff"/>
          <p:cNvPicPr>
            <a:picLocks noChangeAspect="1"/>
          </p:cNvPicPr>
          <p:nvPr/>
        </p:nvPicPr>
        <p:blipFill>
          <a:blip r:embed="rId2"/>
          <a:stretch>
            <a:fillRect/>
          </a:stretch>
        </p:blipFill>
        <p:spPr>
          <a:xfrm>
            <a:off x="16776700" y="50800"/>
            <a:ext cx="6629400" cy="804594"/>
          </a:xfrm>
          <a:prstGeom prst="rect">
            <a:avLst/>
          </a:prstGeom>
          <a:ln w="12700">
            <a:miter lim="400000"/>
          </a:ln>
        </p:spPr>
      </p:pic>
      <p:sp>
        <p:nvSpPr>
          <p:cNvPr id="743" name="12. Materialliste"/>
          <p:cNvSpPr txBox="1"/>
          <p:nvPr/>
        </p:nvSpPr>
        <p:spPr>
          <a:xfrm>
            <a:off x="800100" y="165100"/>
            <a:ext cx="12255500" cy="584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l" defTabSz="1270000">
              <a:lnSpc>
                <a:spcPct val="90000"/>
              </a:lnSpc>
              <a:spcBef>
                <a:spcPts val="3300"/>
              </a:spcBef>
              <a:buFont typeface="Gill Sans Light"/>
              <a:tabLst>
                <a:tab pos="5080000" algn="l"/>
                <a:tab pos="5118100" algn="l"/>
              </a:tabLst>
              <a:defRPr sz="3200" b="1">
                <a:uFill>
                  <a:solidFill>
                    <a:srgbClr val="000000"/>
                  </a:solidFill>
                </a:uFill>
              </a:defRPr>
            </a:lvl1pPr>
          </a:lstStyle>
          <a:p>
            <a:r>
              <a:t>12. Materialliste</a:t>
            </a:r>
          </a:p>
        </p:txBody>
      </p:sp>
      <p:sp>
        <p:nvSpPr>
          <p:cNvPr id="744" name="Linien"/>
          <p:cNvSpPr/>
          <p:nvPr/>
        </p:nvSpPr>
        <p:spPr>
          <a:xfrm>
            <a:off x="842903" y="990600"/>
            <a:ext cx="22607882" cy="0"/>
          </a:xfrm>
          <a:prstGeom prst="line">
            <a:avLst/>
          </a:prstGeom>
          <a:ln w="12700">
            <a:solidFill>
              <a:srgbClr val="000000"/>
            </a:solidFill>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745" name="Falldokumentation 7"/>
          <p:cNvSpPr txBox="1"/>
          <p:nvPr/>
        </p:nvSpPr>
        <p:spPr>
          <a:xfrm>
            <a:off x="12801600" y="177800"/>
            <a:ext cx="3860800" cy="558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r" defTabSz="1270000">
              <a:lnSpc>
                <a:spcPct val="90000"/>
              </a:lnSpc>
              <a:spcBef>
                <a:spcPts val="3300"/>
              </a:spcBef>
              <a:buFont typeface="Gill Sans Light"/>
              <a:tabLst>
                <a:tab pos="5080000" algn="l"/>
                <a:tab pos="5118100" algn="l"/>
              </a:tabLst>
              <a:defRPr sz="3200">
                <a:uFill>
                  <a:solidFill>
                    <a:srgbClr val="000000"/>
                  </a:solidFill>
                </a:uFill>
              </a:defRPr>
            </a:lvl1pPr>
          </a:lstStyle>
          <a:p>
            <a:pPr>
              <a:defRPr>
                <a:latin typeface="Arial"/>
                <a:ea typeface="Arial"/>
                <a:cs typeface="Arial"/>
                <a:sym typeface="Arial"/>
              </a:defRPr>
            </a:pPr>
            <a:r>
              <a:rPr>
                <a:latin typeface="+mj-lt"/>
                <a:ea typeface="+mj-ea"/>
                <a:cs typeface="+mj-cs"/>
                <a:sym typeface="Gill Sans"/>
              </a:rPr>
              <a:t>Falldokumentation 7</a:t>
            </a:r>
          </a:p>
        </p:txBody>
      </p:sp>
      <p:graphicFrame>
        <p:nvGraphicFramePr>
          <p:cNvPr id="746" name="Table 4"/>
          <p:cNvGraphicFramePr/>
          <p:nvPr/>
        </p:nvGraphicFramePr>
        <p:xfrm>
          <a:off x="1911483" y="1778000"/>
          <a:ext cx="20561034" cy="10077450"/>
        </p:xfrm>
        <a:graphic>
          <a:graphicData uri="http://schemas.openxmlformats.org/drawingml/2006/table">
            <a:tbl>
              <a:tblPr>
                <a:tableStyleId>{4C3C2611-4C71-4FC5-86AE-919BDF0F9419}</a:tableStyleId>
              </a:tblPr>
              <a:tblGrid>
                <a:gridCol w="5307226">
                  <a:extLst>
                    <a:ext uri="{9D8B030D-6E8A-4147-A177-3AD203B41FA5}">
                      <a16:colId xmlns:a16="http://schemas.microsoft.com/office/drawing/2014/main" val="20000"/>
                    </a:ext>
                  </a:extLst>
                </a:gridCol>
                <a:gridCol w="7284033">
                  <a:extLst>
                    <a:ext uri="{9D8B030D-6E8A-4147-A177-3AD203B41FA5}">
                      <a16:colId xmlns:a16="http://schemas.microsoft.com/office/drawing/2014/main" val="20001"/>
                    </a:ext>
                  </a:extLst>
                </a:gridCol>
                <a:gridCol w="7969773">
                  <a:extLst>
                    <a:ext uri="{9D8B030D-6E8A-4147-A177-3AD203B41FA5}">
                      <a16:colId xmlns:a16="http://schemas.microsoft.com/office/drawing/2014/main" val="20002"/>
                    </a:ext>
                  </a:extLst>
                </a:gridCol>
              </a:tblGrid>
              <a:tr h="387350">
                <a:tc>
                  <a:txBody>
                    <a:bodyPr/>
                    <a:lstStyle/>
                    <a:p>
                      <a:pPr algn="l" defTabSz="449580">
                        <a:defRPr sz="1800">
                          <a:solidFill>
                            <a:srgbClr val="000000"/>
                          </a:solidFill>
                        </a:defRPr>
                      </a:pPr>
                      <a:r>
                        <a:rPr sz="2600">
                          <a:latin typeface="+mj-lt"/>
                          <a:ea typeface="+mj-ea"/>
                          <a:cs typeface="+mj-cs"/>
                        </a:rPr>
                        <a:t>Aufbauten</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algn="l" defTabSz="449580">
                        <a:defRPr sz="1800">
                          <a:solidFill>
                            <a:srgbClr val="000000"/>
                          </a:solidFill>
                        </a:defRPr>
                      </a:pPr>
                      <a:r>
                        <a:rPr sz="2600">
                          <a:latin typeface="Gill Sans Light"/>
                          <a:ea typeface="Gill Sans Light"/>
                          <a:cs typeface="Gill Sans Light"/>
                          <a:sym typeface="Gill Sans Light"/>
                        </a:rPr>
                        <a:t>Komposit</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algn="l" defTabSz="449580">
                        <a:defRPr sz="1800">
                          <a:solidFill>
                            <a:srgbClr val="000000"/>
                          </a:solidFill>
                        </a:defRPr>
                      </a:pPr>
                      <a:r>
                        <a:rPr sz="2600">
                          <a:latin typeface="Gill Sans Light"/>
                          <a:ea typeface="Gill Sans Light"/>
                          <a:cs typeface="Gill Sans Light"/>
                          <a:sym typeface="Gill Sans Light"/>
                        </a:rPr>
                        <a:t>Tetric (Ivoclar Vivadent)</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extLst>
                  <a:ext uri="{0D108BD9-81ED-4DB2-BD59-A6C34878D82A}">
                    <a16:rowId xmlns:a16="http://schemas.microsoft.com/office/drawing/2014/main" val="10000"/>
                  </a:ext>
                </a:extLst>
              </a:tr>
              <a:tr h="387350">
                <a:tc>
                  <a:txBody>
                    <a:bodyPr/>
                    <a:lstStyle/>
                    <a:p>
                      <a:pPr algn="l" defTabSz="449580">
                        <a:defRPr sz="2600">
                          <a:solidFill>
                            <a:srgbClr val="000000"/>
                          </a:solidFill>
                          <a:latin typeface="+mj-lt"/>
                          <a:ea typeface="+mj-ea"/>
                          <a:cs typeface="+mj-cs"/>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algn="l" defTabSz="449580">
                        <a:defRPr sz="1800">
                          <a:solidFill>
                            <a:srgbClr val="000000"/>
                          </a:solidFill>
                        </a:defRPr>
                      </a:pPr>
                      <a:r>
                        <a:rPr sz="2600">
                          <a:latin typeface="Gill Sans Light"/>
                          <a:ea typeface="Gill Sans Light"/>
                          <a:cs typeface="Gill Sans Light"/>
                          <a:sym typeface="Gill Sans Light"/>
                        </a:rPr>
                        <a:t>Konditionierung</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algn="l" defTabSz="449580">
                        <a:defRPr sz="1800">
                          <a:solidFill>
                            <a:srgbClr val="000000"/>
                          </a:solidFill>
                        </a:defRPr>
                      </a:pPr>
                      <a:r>
                        <a:rPr sz="2600">
                          <a:latin typeface="Gill Sans Light"/>
                          <a:ea typeface="Gill Sans Light"/>
                          <a:cs typeface="Gill Sans Light"/>
                          <a:sym typeface="Gill Sans Light"/>
                        </a:rPr>
                        <a:t>Syntac-Classic (Ivoclar Vivadent)</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extLst>
                  <a:ext uri="{0D108BD9-81ED-4DB2-BD59-A6C34878D82A}">
                    <a16:rowId xmlns:a16="http://schemas.microsoft.com/office/drawing/2014/main" val="10001"/>
                  </a:ext>
                </a:extLst>
              </a:tr>
              <a:tr h="387350">
                <a:tc>
                  <a:txBody>
                    <a:bodyPr/>
                    <a:lstStyle/>
                    <a:p>
                      <a:pPr algn="l" defTabSz="449580">
                        <a:defRPr sz="1800">
                          <a:solidFill>
                            <a:srgbClr val="000000"/>
                          </a:solidFill>
                        </a:defRPr>
                      </a:pPr>
                      <a:r>
                        <a:rPr sz="2600">
                          <a:latin typeface="+mj-lt"/>
                          <a:ea typeface="+mj-ea"/>
                          <a:cs typeface="+mj-cs"/>
                        </a:rPr>
                        <a:t>Provisorienmaterialien</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algn="l" defTabSz="449580">
                        <a:defRPr sz="1800">
                          <a:solidFill>
                            <a:srgbClr val="000000"/>
                          </a:solidFill>
                        </a:defRPr>
                      </a:pPr>
                      <a:r>
                        <a:rPr sz="2600">
                          <a:latin typeface="Gill Sans Light"/>
                          <a:ea typeface="Gill Sans Light"/>
                          <a:cs typeface="Gill Sans Light"/>
                          <a:sym typeface="Gill Sans Light"/>
                        </a:rPr>
                        <a:t>direkte Provisorien</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algn="l" defTabSz="449580">
                        <a:defRPr sz="1800">
                          <a:solidFill>
                            <a:srgbClr val="000000"/>
                          </a:solidFill>
                        </a:defRPr>
                      </a:pPr>
                      <a:r>
                        <a:rPr sz="2600">
                          <a:latin typeface="Gill Sans Light"/>
                          <a:ea typeface="Gill Sans Light"/>
                          <a:cs typeface="Gill Sans Light"/>
                          <a:sym typeface="Gill Sans Light"/>
                        </a:rPr>
                        <a:t>Protemp 3 Garant (3M Espe)</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extLst>
                  <a:ext uri="{0D108BD9-81ED-4DB2-BD59-A6C34878D82A}">
                    <a16:rowId xmlns:a16="http://schemas.microsoft.com/office/drawing/2014/main" val="10002"/>
                  </a:ext>
                </a:extLst>
              </a:tr>
              <a:tr h="387350">
                <a:tc>
                  <a:txBody>
                    <a:bodyPr/>
                    <a:lstStyle/>
                    <a:p>
                      <a:pPr algn="l" defTabSz="449580">
                        <a:defRPr sz="2600">
                          <a:solidFill>
                            <a:srgbClr val="000000"/>
                          </a:solidFill>
                          <a:latin typeface="+mj-lt"/>
                          <a:ea typeface="+mj-ea"/>
                          <a:cs typeface="+mj-cs"/>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algn="l" defTabSz="449580">
                        <a:defRPr sz="1800">
                          <a:solidFill>
                            <a:srgbClr val="000000"/>
                          </a:solidFill>
                        </a:defRPr>
                      </a:pPr>
                      <a:r>
                        <a:rPr sz="2600">
                          <a:latin typeface="Gill Sans Light"/>
                          <a:ea typeface="Gill Sans Light"/>
                          <a:cs typeface="Gill Sans Light"/>
                          <a:sym typeface="Gill Sans Light"/>
                        </a:rPr>
                        <a:t>Unterfütterung dir. Provisorien</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algn="l" defTabSz="449580">
                        <a:defRPr sz="1800">
                          <a:solidFill>
                            <a:srgbClr val="000000"/>
                          </a:solidFill>
                        </a:defRPr>
                      </a:pPr>
                      <a:r>
                        <a:rPr sz="2600">
                          <a:latin typeface="Gill Sans Light"/>
                          <a:ea typeface="Gill Sans Light"/>
                          <a:cs typeface="Gill Sans Light"/>
                          <a:sym typeface="Gill Sans Light"/>
                        </a:rPr>
                        <a:t>Super T (Amco)</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extLst>
                  <a:ext uri="{0D108BD9-81ED-4DB2-BD59-A6C34878D82A}">
                    <a16:rowId xmlns:a16="http://schemas.microsoft.com/office/drawing/2014/main" val="10003"/>
                  </a:ext>
                </a:extLst>
              </a:tr>
              <a:tr h="387350">
                <a:tc>
                  <a:txBody>
                    <a:bodyPr/>
                    <a:lstStyle/>
                    <a:p>
                      <a:pPr algn="l" defTabSz="449580">
                        <a:defRPr sz="2600">
                          <a:solidFill>
                            <a:srgbClr val="000000"/>
                          </a:solidFill>
                          <a:latin typeface="+mj-lt"/>
                          <a:ea typeface="+mj-ea"/>
                          <a:cs typeface="+mj-cs"/>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algn="l" defTabSz="449580">
                        <a:defRPr sz="1800">
                          <a:solidFill>
                            <a:srgbClr val="000000"/>
                          </a:solidFill>
                        </a:defRPr>
                      </a:pPr>
                      <a:r>
                        <a:rPr sz="2600">
                          <a:latin typeface="Gill Sans Light"/>
                          <a:ea typeface="Gill Sans Light"/>
                          <a:cs typeface="Gill Sans Light"/>
                          <a:sym typeface="Gill Sans Light"/>
                        </a:rPr>
                        <a:t>Indirekte Provisorien</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algn="l" defTabSz="449580">
                        <a:defRPr sz="1800">
                          <a:solidFill>
                            <a:srgbClr val="000000"/>
                          </a:solidFill>
                        </a:defRPr>
                      </a:pPr>
                      <a:r>
                        <a:rPr sz="2600">
                          <a:latin typeface="Gill Sans Light"/>
                          <a:ea typeface="Gill Sans Light"/>
                          <a:cs typeface="Gill Sans Light"/>
                          <a:sym typeface="Gill Sans Light"/>
                        </a:rPr>
                        <a:t>PMMA (Anaxdent)</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extLst>
                  <a:ext uri="{0D108BD9-81ED-4DB2-BD59-A6C34878D82A}">
                    <a16:rowId xmlns:a16="http://schemas.microsoft.com/office/drawing/2014/main" val="10004"/>
                  </a:ext>
                </a:extLst>
              </a:tr>
              <a:tr h="387350">
                <a:tc>
                  <a:txBody>
                    <a:bodyPr/>
                    <a:lstStyle/>
                    <a:p>
                      <a:pPr algn="l" defTabSz="449580">
                        <a:defRPr sz="2600">
                          <a:solidFill>
                            <a:srgbClr val="000000"/>
                          </a:solidFill>
                          <a:latin typeface="+mj-lt"/>
                          <a:ea typeface="+mj-ea"/>
                          <a:cs typeface="+mj-cs"/>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algn="l" defTabSz="449580">
                        <a:defRPr sz="1800">
                          <a:solidFill>
                            <a:srgbClr val="000000"/>
                          </a:solidFill>
                        </a:defRPr>
                      </a:pPr>
                      <a:r>
                        <a:rPr sz="2600">
                          <a:latin typeface="Gill Sans Light"/>
                          <a:ea typeface="Gill Sans Light"/>
                          <a:cs typeface="Gill Sans Light"/>
                          <a:sym typeface="Gill Sans Light"/>
                        </a:rPr>
                        <a:t>Unterfütterung indir. Provisorien</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algn="l" defTabSz="449580">
                        <a:defRPr sz="1800">
                          <a:solidFill>
                            <a:srgbClr val="000000"/>
                          </a:solidFill>
                        </a:defRPr>
                      </a:pPr>
                      <a:r>
                        <a:rPr sz="2600">
                          <a:latin typeface="Gill Sans Light"/>
                          <a:ea typeface="Gill Sans Light"/>
                          <a:cs typeface="Gill Sans Light"/>
                          <a:sym typeface="Gill Sans Light"/>
                        </a:rPr>
                        <a:t>TAB 2000 (Kerr)</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extLst>
                  <a:ext uri="{0D108BD9-81ED-4DB2-BD59-A6C34878D82A}">
                    <a16:rowId xmlns:a16="http://schemas.microsoft.com/office/drawing/2014/main" val="10005"/>
                  </a:ext>
                </a:extLst>
              </a:tr>
              <a:tr h="387350">
                <a:tc>
                  <a:txBody>
                    <a:bodyPr/>
                    <a:lstStyle/>
                    <a:p>
                      <a:pPr algn="l" defTabSz="449580">
                        <a:defRPr sz="2600">
                          <a:solidFill>
                            <a:srgbClr val="000000"/>
                          </a:solidFill>
                          <a:latin typeface="+mj-lt"/>
                          <a:ea typeface="+mj-ea"/>
                          <a:cs typeface="+mj-cs"/>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algn="l" defTabSz="449580">
                        <a:defRPr sz="1800">
                          <a:solidFill>
                            <a:srgbClr val="000000"/>
                          </a:solidFill>
                        </a:defRPr>
                      </a:pPr>
                      <a:r>
                        <a:rPr sz="2600">
                          <a:latin typeface="Gill Sans Light"/>
                          <a:ea typeface="Gill Sans Light"/>
                          <a:cs typeface="Gill Sans Light"/>
                          <a:sym typeface="Gill Sans Light"/>
                        </a:rPr>
                        <a:t>Verschluss </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algn="l" defTabSz="449580">
                        <a:defRPr sz="1800">
                          <a:solidFill>
                            <a:srgbClr val="000000"/>
                          </a:solidFill>
                        </a:defRPr>
                      </a:pPr>
                      <a:r>
                        <a:rPr sz="2600">
                          <a:latin typeface="Gill Sans Light"/>
                          <a:ea typeface="Gill Sans Light"/>
                          <a:cs typeface="Gill Sans Light"/>
                          <a:sym typeface="Gill Sans Light"/>
                        </a:rPr>
                        <a:t>Fermit/Telios (Ivoclar Vivadent)</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extLst>
                  <a:ext uri="{0D108BD9-81ED-4DB2-BD59-A6C34878D82A}">
                    <a16:rowId xmlns:a16="http://schemas.microsoft.com/office/drawing/2014/main" val="10006"/>
                  </a:ext>
                </a:extLst>
              </a:tr>
              <a:tr h="387350">
                <a:tc>
                  <a:txBody>
                    <a:bodyPr/>
                    <a:lstStyle/>
                    <a:p>
                      <a:pPr algn="l" defTabSz="449580">
                        <a:defRPr sz="1800">
                          <a:solidFill>
                            <a:srgbClr val="000000"/>
                          </a:solidFill>
                        </a:defRPr>
                      </a:pPr>
                      <a:r>
                        <a:rPr sz="2600">
                          <a:latin typeface="+mj-lt"/>
                          <a:ea typeface="+mj-ea"/>
                          <a:cs typeface="+mj-cs"/>
                        </a:rPr>
                        <a:t>Chirurgie</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algn="l" defTabSz="449580">
                        <a:defRPr sz="1800">
                          <a:solidFill>
                            <a:srgbClr val="000000"/>
                          </a:solidFill>
                        </a:defRPr>
                      </a:pPr>
                      <a:r>
                        <a:rPr sz="2600">
                          <a:latin typeface="Gill Sans Light"/>
                          <a:ea typeface="Gill Sans Light"/>
                          <a:cs typeface="Gill Sans Light"/>
                          <a:sym typeface="Gill Sans Light"/>
                        </a:rPr>
                        <a:t>Implantat</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algn="l" defTabSz="449580">
                        <a:defRPr sz="1800">
                          <a:solidFill>
                            <a:srgbClr val="000000"/>
                          </a:solidFill>
                        </a:defRPr>
                      </a:pPr>
                      <a:r>
                        <a:rPr sz="2600">
                          <a:latin typeface="Gill Sans Light"/>
                          <a:ea typeface="Gill Sans Light"/>
                          <a:cs typeface="Gill Sans Light"/>
                          <a:sym typeface="Gill Sans Light"/>
                        </a:rPr>
                        <a:t>Straumann SLActive Bone Level / Tissue Level</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extLst>
                  <a:ext uri="{0D108BD9-81ED-4DB2-BD59-A6C34878D82A}">
                    <a16:rowId xmlns:a16="http://schemas.microsoft.com/office/drawing/2014/main" val="10007"/>
                  </a:ext>
                </a:extLst>
              </a:tr>
              <a:tr h="387350">
                <a:tc>
                  <a:txBody>
                    <a:bodyPr/>
                    <a:lstStyle/>
                    <a:p>
                      <a:pPr algn="l" defTabSz="449580">
                        <a:defRPr sz="2600">
                          <a:solidFill>
                            <a:srgbClr val="000000"/>
                          </a:solidFill>
                          <a:latin typeface="+mj-lt"/>
                          <a:ea typeface="+mj-ea"/>
                          <a:cs typeface="+mj-cs"/>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algn="l" defTabSz="449580">
                        <a:defRPr sz="1800">
                          <a:solidFill>
                            <a:srgbClr val="000000"/>
                          </a:solidFill>
                        </a:defRPr>
                      </a:pPr>
                      <a:r>
                        <a:rPr sz="2600">
                          <a:latin typeface="Gill Sans Light"/>
                          <a:ea typeface="Gill Sans Light"/>
                          <a:cs typeface="Gill Sans Light"/>
                          <a:sym typeface="Gill Sans Light"/>
                        </a:rPr>
                        <a:t>Nahtmaterial</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algn="l" defTabSz="449580">
                        <a:defRPr sz="1800">
                          <a:solidFill>
                            <a:srgbClr val="000000"/>
                          </a:solidFill>
                        </a:defRPr>
                      </a:pPr>
                      <a:r>
                        <a:rPr sz="2600">
                          <a:latin typeface="Gill Sans Light"/>
                          <a:ea typeface="Gill Sans Light"/>
                          <a:cs typeface="Gill Sans Light"/>
                          <a:sym typeface="Gill Sans Light"/>
                        </a:rPr>
                        <a:t>Gore-Tex CV5 (Gore&amp;Associates)</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extLst>
                  <a:ext uri="{0D108BD9-81ED-4DB2-BD59-A6C34878D82A}">
                    <a16:rowId xmlns:a16="http://schemas.microsoft.com/office/drawing/2014/main" val="10008"/>
                  </a:ext>
                </a:extLst>
              </a:tr>
              <a:tr h="387350">
                <a:tc>
                  <a:txBody>
                    <a:bodyPr/>
                    <a:lstStyle/>
                    <a:p>
                      <a:pPr algn="l" defTabSz="449580">
                        <a:defRPr sz="2600">
                          <a:solidFill>
                            <a:srgbClr val="000000"/>
                          </a:solidFill>
                          <a:latin typeface="+mj-lt"/>
                          <a:ea typeface="+mj-ea"/>
                          <a:cs typeface="+mj-cs"/>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algn="l" defTabSz="449580">
                        <a:defRPr sz="1800">
                          <a:solidFill>
                            <a:srgbClr val="000000"/>
                          </a:solidFill>
                        </a:defRPr>
                      </a:pPr>
                      <a:r>
                        <a:rPr sz="2600">
                          <a:latin typeface="Gill Sans Light"/>
                          <a:ea typeface="Gill Sans Light"/>
                          <a:cs typeface="Gill Sans Light"/>
                          <a:sym typeface="Gill Sans Light"/>
                        </a:rPr>
                        <a:t>Knochenersatzmaterial (GBR)</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algn="l" defTabSz="449580">
                        <a:defRPr sz="1800">
                          <a:solidFill>
                            <a:srgbClr val="000000"/>
                          </a:solidFill>
                        </a:defRPr>
                      </a:pPr>
                      <a:r>
                        <a:rPr sz="2600">
                          <a:latin typeface="Gill Sans Light"/>
                          <a:ea typeface="Gill Sans Light"/>
                          <a:cs typeface="Gill Sans Light"/>
                          <a:sym typeface="Gill Sans Light"/>
                        </a:rPr>
                        <a:t>BioOss Spongiosa Granulat (Geistlich)</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extLst>
                  <a:ext uri="{0D108BD9-81ED-4DB2-BD59-A6C34878D82A}">
                    <a16:rowId xmlns:a16="http://schemas.microsoft.com/office/drawing/2014/main" val="10009"/>
                  </a:ext>
                </a:extLst>
              </a:tr>
              <a:tr h="387350">
                <a:tc>
                  <a:txBody>
                    <a:bodyPr/>
                    <a:lstStyle/>
                    <a:p>
                      <a:pPr algn="l" defTabSz="449580">
                        <a:defRPr sz="2600">
                          <a:solidFill>
                            <a:srgbClr val="000000"/>
                          </a:solidFill>
                          <a:latin typeface="+mj-lt"/>
                          <a:ea typeface="+mj-ea"/>
                          <a:cs typeface="+mj-cs"/>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algn="l" defTabSz="449580">
                        <a:defRPr sz="1800">
                          <a:solidFill>
                            <a:srgbClr val="000000"/>
                          </a:solidFill>
                        </a:defRPr>
                      </a:pPr>
                      <a:r>
                        <a:rPr sz="2600">
                          <a:latin typeface="Gill Sans Light"/>
                          <a:ea typeface="Gill Sans Light"/>
                          <a:cs typeface="Gill Sans Light"/>
                          <a:sym typeface="Gill Sans Light"/>
                        </a:rPr>
                        <a:t>Barrieremembran Kollagen</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algn="l" defTabSz="449580">
                        <a:defRPr sz="1800">
                          <a:solidFill>
                            <a:srgbClr val="000000"/>
                          </a:solidFill>
                        </a:defRPr>
                      </a:pPr>
                      <a:r>
                        <a:rPr sz="2600">
                          <a:latin typeface="Gill Sans Light"/>
                          <a:ea typeface="Gill Sans Light"/>
                          <a:cs typeface="Gill Sans Light"/>
                          <a:sym typeface="Gill Sans Light"/>
                        </a:rPr>
                        <a:t>BioGide (Geistlich)</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extLst>
                  <a:ext uri="{0D108BD9-81ED-4DB2-BD59-A6C34878D82A}">
                    <a16:rowId xmlns:a16="http://schemas.microsoft.com/office/drawing/2014/main" val="10010"/>
                  </a:ext>
                </a:extLst>
              </a:tr>
              <a:tr h="387350">
                <a:tc>
                  <a:txBody>
                    <a:bodyPr/>
                    <a:lstStyle/>
                    <a:p>
                      <a:pPr algn="l" defTabSz="449580">
                        <a:defRPr sz="1800">
                          <a:solidFill>
                            <a:srgbClr val="000000"/>
                          </a:solidFill>
                        </a:defRPr>
                      </a:pPr>
                      <a:r>
                        <a:rPr sz="2600">
                          <a:latin typeface="+mj-lt"/>
                          <a:ea typeface="+mj-ea"/>
                          <a:cs typeface="+mj-cs"/>
                        </a:rPr>
                        <a:t>Abformmaterialien</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algn="l" defTabSz="449580">
                        <a:defRPr sz="1800">
                          <a:solidFill>
                            <a:srgbClr val="000000"/>
                          </a:solidFill>
                        </a:defRPr>
                      </a:pPr>
                      <a:r>
                        <a:rPr sz="2600">
                          <a:latin typeface="Gill Sans Light"/>
                          <a:ea typeface="Gill Sans Light"/>
                          <a:cs typeface="Gill Sans Light"/>
                          <a:sym typeface="Gill Sans Light"/>
                        </a:rPr>
                        <a:t>Retraktionsfaden</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algn="l" defTabSz="449580">
                        <a:defRPr sz="1800">
                          <a:solidFill>
                            <a:srgbClr val="000000"/>
                          </a:solidFill>
                        </a:defRPr>
                      </a:pPr>
                      <a:r>
                        <a:rPr sz="2600">
                          <a:latin typeface="Gill Sans Light"/>
                          <a:ea typeface="Gill Sans Light"/>
                          <a:cs typeface="Gill Sans Light"/>
                          <a:sym typeface="Gill Sans Light"/>
                        </a:rPr>
                        <a:t>GingiBraid (Van R) </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extLst>
                  <a:ext uri="{0D108BD9-81ED-4DB2-BD59-A6C34878D82A}">
                    <a16:rowId xmlns:a16="http://schemas.microsoft.com/office/drawing/2014/main" val="10011"/>
                  </a:ext>
                </a:extLst>
              </a:tr>
              <a:tr h="387350">
                <a:tc>
                  <a:txBody>
                    <a:bodyPr/>
                    <a:lstStyle/>
                    <a:p>
                      <a:pPr algn="l" defTabSz="449580">
                        <a:defRPr sz="2600">
                          <a:solidFill>
                            <a:srgbClr val="000000"/>
                          </a:solidFill>
                          <a:latin typeface="+mj-lt"/>
                          <a:ea typeface="+mj-ea"/>
                          <a:cs typeface="+mj-cs"/>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algn="l" defTabSz="449580">
                        <a:defRPr sz="1800">
                          <a:solidFill>
                            <a:srgbClr val="000000"/>
                          </a:solidFill>
                        </a:defRPr>
                      </a:pPr>
                      <a:r>
                        <a:rPr sz="2600">
                          <a:latin typeface="Gill Sans Light"/>
                          <a:ea typeface="Gill Sans Light"/>
                          <a:cs typeface="Gill Sans Light"/>
                          <a:sym typeface="Gill Sans Light"/>
                        </a:rPr>
                        <a:t>Abformmaterial</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algn="l" defTabSz="449580">
                        <a:defRPr sz="1800">
                          <a:solidFill>
                            <a:srgbClr val="000000"/>
                          </a:solidFill>
                        </a:defRPr>
                      </a:pPr>
                      <a:r>
                        <a:rPr sz="2600">
                          <a:latin typeface="Gill Sans Light"/>
                          <a:ea typeface="Gill Sans Light"/>
                          <a:cs typeface="Gill Sans Light"/>
                          <a:sym typeface="Gill Sans Light"/>
                        </a:rPr>
                        <a:t>Permadyne™ (3M Espe)</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extLst>
                  <a:ext uri="{0D108BD9-81ED-4DB2-BD59-A6C34878D82A}">
                    <a16:rowId xmlns:a16="http://schemas.microsoft.com/office/drawing/2014/main" val="10012"/>
                  </a:ext>
                </a:extLst>
              </a:tr>
              <a:tr h="387350">
                <a:tc>
                  <a:txBody>
                    <a:bodyPr/>
                    <a:lstStyle/>
                    <a:p>
                      <a:pPr algn="l" defTabSz="449580">
                        <a:defRPr sz="2600">
                          <a:solidFill>
                            <a:srgbClr val="000000"/>
                          </a:solidFill>
                          <a:latin typeface="+mj-lt"/>
                          <a:ea typeface="+mj-ea"/>
                          <a:cs typeface="+mj-cs"/>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algn="l" defTabSz="449580">
                        <a:defRPr sz="1800">
                          <a:solidFill>
                            <a:srgbClr val="000000"/>
                          </a:solidFill>
                        </a:defRPr>
                      </a:pPr>
                      <a:r>
                        <a:rPr sz="2600">
                          <a:latin typeface="Gill Sans Light"/>
                          <a:ea typeface="Gill Sans Light"/>
                          <a:cs typeface="Gill Sans Light"/>
                          <a:sym typeface="Gill Sans Light"/>
                        </a:rPr>
                        <a:t>Implantatabdruckpfosten</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algn="l" defTabSz="449580">
                        <a:defRPr sz="1800">
                          <a:solidFill>
                            <a:srgbClr val="000000"/>
                          </a:solidFill>
                        </a:defRPr>
                      </a:pPr>
                      <a:r>
                        <a:rPr sz="2600">
                          <a:latin typeface="Gill Sans Light"/>
                          <a:ea typeface="Gill Sans Light"/>
                          <a:cs typeface="Gill Sans Light"/>
                          <a:sym typeface="Gill Sans Light"/>
                        </a:rPr>
                        <a:t>Verschraubbarer Abdruckpfosten (Straumann)</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extLst>
                  <a:ext uri="{0D108BD9-81ED-4DB2-BD59-A6C34878D82A}">
                    <a16:rowId xmlns:a16="http://schemas.microsoft.com/office/drawing/2014/main" val="10013"/>
                  </a:ext>
                </a:extLst>
              </a:tr>
              <a:tr h="387350">
                <a:tc>
                  <a:txBody>
                    <a:bodyPr/>
                    <a:lstStyle/>
                    <a:p>
                      <a:pPr algn="l" defTabSz="449580">
                        <a:defRPr sz="1800">
                          <a:solidFill>
                            <a:srgbClr val="000000"/>
                          </a:solidFill>
                        </a:defRPr>
                      </a:pPr>
                      <a:r>
                        <a:rPr sz="2600">
                          <a:latin typeface="+mj-lt"/>
                          <a:ea typeface="+mj-ea"/>
                          <a:cs typeface="+mj-cs"/>
                        </a:rPr>
                        <a:t>Registrat</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algn="l" defTabSz="449580">
                        <a:defRPr sz="1800">
                          <a:solidFill>
                            <a:srgbClr val="000000"/>
                          </a:solidFill>
                        </a:defRPr>
                      </a:pPr>
                      <a:r>
                        <a:rPr sz="2600">
                          <a:latin typeface="Gill Sans Light"/>
                          <a:ea typeface="Gill Sans Light"/>
                          <a:cs typeface="Gill Sans Light"/>
                          <a:sym typeface="Gill Sans Light"/>
                        </a:rPr>
                        <a:t>Kieferrelationsbestimmung</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algn="l" defTabSz="449580">
                        <a:defRPr sz="1800">
                          <a:solidFill>
                            <a:srgbClr val="000000"/>
                          </a:solidFill>
                        </a:defRPr>
                      </a:pPr>
                      <a:r>
                        <a:rPr sz="2600">
                          <a:latin typeface="Gill Sans Light"/>
                          <a:ea typeface="Gill Sans Light"/>
                          <a:cs typeface="Gill Sans Light"/>
                          <a:sym typeface="Gill Sans Light"/>
                        </a:rPr>
                        <a:t>Preciform (Silikon) und Duralay (PMMA)</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extLst>
                  <a:ext uri="{0D108BD9-81ED-4DB2-BD59-A6C34878D82A}">
                    <a16:rowId xmlns:a16="http://schemas.microsoft.com/office/drawing/2014/main" val="10014"/>
                  </a:ext>
                </a:extLst>
              </a:tr>
              <a:tr h="387350">
                <a:tc>
                  <a:txBody>
                    <a:bodyPr/>
                    <a:lstStyle/>
                    <a:p>
                      <a:pPr algn="l" defTabSz="449580">
                        <a:defRPr sz="2600">
                          <a:solidFill>
                            <a:srgbClr val="FF40FF"/>
                          </a:solidFill>
                          <a:latin typeface="+mj-lt"/>
                          <a:ea typeface="+mj-ea"/>
                          <a:cs typeface="+mj-cs"/>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algn="l" defTabSz="449580">
                        <a:defRPr sz="1800">
                          <a:solidFill>
                            <a:srgbClr val="000000"/>
                          </a:solidFill>
                        </a:defRPr>
                      </a:pPr>
                      <a:r>
                        <a:rPr sz="2600">
                          <a:latin typeface="Gill Sans Light"/>
                          <a:ea typeface="Gill Sans Light"/>
                          <a:cs typeface="Gill Sans Light"/>
                          <a:sym typeface="Gill Sans Light"/>
                        </a:rPr>
                        <a:t>Artikulator</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algn="l" defTabSz="449580">
                        <a:defRPr sz="1800">
                          <a:solidFill>
                            <a:srgbClr val="000000"/>
                          </a:solidFill>
                        </a:defRPr>
                      </a:pPr>
                      <a:r>
                        <a:rPr sz="2600">
                          <a:latin typeface="Gill Sans Light"/>
                          <a:ea typeface="Gill Sans Light"/>
                          <a:cs typeface="Gill Sans Light"/>
                          <a:sym typeface="Gill Sans Light"/>
                        </a:rPr>
                        <a:t>SAM (SAM Präzisionstechnik)</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extLst>
                  <a:ext uri="{0D108BD9-81ED-4DB2-BD59-A6C34878D82A}">
                    <a16:rowId xmlns:a16="http://schemas.microsoft.com/office/drawing/2014/main" val="10015"/>
                  </a:ext>
                </a:extLst>
              </a:tr>
              <a:tr h="387350">
                <a:tc>
                  <a:txBody>
                    <a:bodyPr/>
                    <a:lstStyle/>
                    <a:p>
                      <a:pPr algn="l" defTabSz="449580">
                        <a:defRPr sz="1800">
                          <a:solidFill>
                            <a:srgbClr val="000000"/>
                          </a:solidFill>
                        </a:defRPr>
                      </a:pPr>
                      <a:r>
                        <a:rPr sz="2600">
                          <a:latin typeface="+mj-lt"/>
                          <a:ea typeface="+mj-ea"/>
                          <a:cs typeface="+mj-cs"/>
                        </a:rPr>
                        <a:t>Kronen / Brücken</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algn="l" defTabSz="449580">
                        <a:defRPr sz="1800">
                          <a:solidFill>
                            <a:srgbClr val="000000"/>
                          </a:solidFill>
                        </a:defRPr>
                      </a:pPr>
                      <a:r>
                        <a:rPr sz="2600">
                          <a:latin typeface="Gill Sans Light"/>
                          <a:ea typeface="Gill Sans Light"/>
                          <a:cs typeface="Gill Sans Light"/>
                          <a:sym typeface="Gill Sans Light"/>
                        </a:rPr>
                        <a:t>Gerüstmaterial</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algn="l" defTabSz="44958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800">
                          <a:solidFill>
                            <a:srgbClr val="000000"/>
                          </a:solidFill>
                        </a:defRPr>
                      </a:pPr>
                      <a:r>
                        <a:rPr sz="2600">
                          <a:latin typeface="Gill Sans Light"/>
                          <a:ea typeface="Gill Sans Light"/>
                          <a:cs typeface="Gill Sans Light"/>
                          <a:sym typeface="Gill Sans Light"/>
                        </a:rPr>
                        <a:t>Lava Plus High Translucency Zirconia (3M Espe)</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extLst>
                  <a:ext uri="{0D108BD9-81ED-4DB2-BD59-A6C34878D82A}">
                    <a16:rowId xmlns:a16="http://schemas.microsoft.com/office/drawing/2014/main" val="10016"/>
                  </a:ext>
                </a:extLst>
              </a:tr>
              <a:tr h="390525">
                <a:tc>
                  <a:txBody>
                    <a:bodyPr/>
                    <a:lstStyle/>
                    <a:p>
                      <a:pPr algn="l" defTabSz="449580">
                        <a:defRPr sz="2600">
                          <a:solidFill>
                            <a:srgbClr val="000000"/>
                          </a:solidFill>
                          <a:latin typeface="+mj-lt"/>
                          <a:ea typeface="+mj-ea"/>
                          <a:cs typeface="+mj-cs"/>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12700">
                      <a:solidFill>
                        <a:srgbClr val="000000"/>
                      </a:solidFill>
                      <a:miter lim="400000"/>
                    </a:lnB>
                  </a:tcPr>
                </a:tc>
                <a:tc>
                  <a:txBody>
                    <a:bodyPr/>
                    <a:lstStyle/>
                    <a:p>
                      <a:pPr algn="l" defTabSz="449580">
                        <a:defRPr sz="1800">
                          <a:solidFill>
                            <a:srgbClr val="000000"/>
                          </a:solidFill>
                        </a:defRPr>
                      </a:pPr>
                      <a:r>
                        <a:rPr sz="2600">
                          <a:latin typeface="Gill Sans Light"/>
                          <a:ea typeface="Gill Sans Light"/>
                          <a:cs typeface="Gill Sans Light"/>
                          <a:sym typeface="Gill Sans Light"/>
                        </a:rPr>
                        <a:t>Verblendkeramik</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algn="l" defTabSz="44958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800">
                          <a:solidFill>
                            <a:srgbClr val="000000"/>
                          </a:solidFill>
                        </a:defRPr>
                      </a:pPr>
                      <a:r>
                        <a:rPr sz="2600">
                          <a:latin typeface="Gill Sans Light"/>
                          <a:ea typeface="Gill Sans Light"/>
                          <a:cs typeface="Gill Sans Light"/>
                          <a:sym typeface="Gill Sans Light"/>
                        </a:rPr>
                        <a:t>Création ZI-CT (Willi Geller)</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12700">
                      <a:solidFill>
                        <a:srgbClr val="000000"/>
                      </a:solidFill>
                      <a:miter lim="400000"/>
                    </a:lnB>
                  </a:tcPr>
                </a:tc>
                <a:extLst>
                  <a:ext uri="{0D108BD9-81ED-4DB2-BD59-A6C34878D82A}">
                    <a16:rowId xmlns:a16="http://schemas.microsoft.com/office/drawing/2014/main" val="10017"/>
                  </a:ext>
                </a:extLst>
              </a:tr>
              <a:tr h="390525">
                <a:tc>
                  <a:txBody>
                    <a:bodyPr/>
                    <a:lstStyle/>
                    <a:p>
                      <a:pPr algn="l" defTabSz="449580">
                        <a:defRPr sz="1800">
                          <a:solidFill>
                            <a:srgbClr val="000000"/>
                          </a:solidFill>
                        </a:defRPr>
                      </a:pPr>
                      <a:r>
                        <a:rPr sz="2600">
                          <a:latin typeface="+mj-lt"/>
                          <a:ea typeface="+mj-ea"/>
                          <a:cs typeface="+mj-cs"/>
                        </a:rPr>
                        <a:t>Implantat-Krone 13</a:t>
                      </a:r>
                    </a:p>
                  </a:txBody>
                  <a:tcPr marL="0" marR="0" marT="0" marB="0" anchor="ctr" horzOverflow="overflow">
                    <a:lnL w="6350">
                      <a:solidFill>
                        <a:srgbClr val="000000"/>
                      </a:solidFill>
                      <a:miter lim="400000"/>
                    </a:lnL>
                    <a:lnR w="6350">
                      <a:solidFill>
                        <a:srgbClr val="000000"/>
                      </a:solidFill>
                      <a:miter lim="400000"/>
                    </a:lnR>
                    <a:lnT w="12700">
                      <a:solidFill>
                        <a:srgbClr val="000000"/>
                      </a:solidFill>
                      <a:miter lim="400000"/>
                    </a:lnT>
                    <a:lnB w="6350">
                      <a:solidFill>
                        <a:srgbClr val="000000"/>
                      </a:solidFill>
                      <a:miter lim="400000"/>
                    </a:lnB>
                  </a:tcPr>
                </a:tc>
                <a:tc>
                  <a:txBody>
                    <a:bodyPr/>
                    <a:lstStyle/>
                    <a:p>
                      <a:pPr algn="l" defTabSz="449580">
                        <a:defRPr sz="1800">
                          <a:solidFill>
                            <a:srgbClr val="000000"/>
                          </a:solidFill>
                        </a:defRPr>
                      </a:pPr>
                      <a:r>
                        <a:rPr sz="2600">
                          <a:latin typeface="Gill Sans Light"/>
                          <a:ea typeface="Gill Sans Light"/>
                          <a:cs typeface="Gill Sans Light"/>
                          <a:sym typeface="Gill Sans Light"/>
                        </a:rPr>
                        <a:t>Zirkonoxid-Abutment</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algn="l" defTabSz="44958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800">
                          <a:solidFill>
                            <a:srgbClr val="000000"/>
                          </a:solidFill>
                        </a:defRPr>
                      </a:pPr>
                      <a:r>
                        <a:rPr sz="2600">
                          <a:latin typeface="Gill Sans Light"/>
                          <a:ea typeface="Gill Sans Light"/>
                          <a:cs typeface="Gill Sans Light"/>
                          <a:sym typeface="Gill Sans Light"/>
                        </a:rPr>
                        <a:t>CARES (Straumann)</a:t>
                      </a:r>
                    </a:p>
                  </a:txBody>
                  <a:tcPr marL="0" marR="0" marT="0" marB="0" anchor="ctr" horzOverflow="overflow">
                    <a:lnL w="6350">
                      <a:solidFill>
                        <a:srgbClr val="000000"/>
                      </a:solidFill>
                      <a:miter lim="400000"/>
                    </a:lnL>
                    <a:lnR w="6350">
                      <a:solidFill>
                        <a:srgbClr val="000000"/>
                      </a:solidFill>
                      <a:miter lim="400000"/>
                    </a:lnR>
                    <a:lnT w="12700">
                      <a:solidFill>
                        <a:srgbClr val="000000"/>
                      </a:solidFill>
                      <a:miter lim="400000"/>
                    </a:lnT>
                    <a:lnB w="6350">
                      <a:solidFill>
                        <a:srgbClr val="000000"/>
                      </a:solidFill>
                      <a:miter lim="400000"/>
                    </a:lnB>
                  </a:tcPr>
                </a:tc>
                <a:extLst>
                  <a:ext uri="{0D108BD9-81ED-4DB2-BD59-A6C34878D82A}">
                    <a16:rowId xmlns:a16="http://schemas.microsoft.com/office/drawing/2014/main" val="10018"/>
                  </a:ext>
                </a:extLst>
              </a:tr>
              <a:tr h="387350">
                <a:tc>
                  <a:txBody>
                    <a:bodyPr/>
                    <a:lstStyle/>
                    <a:p>
                      <a:pPr algn="l" defTabSz="449580">
                        <a:defRPr sz="1800">
                          <a:solidFill>
                            <a:srgbClr val="000000"/>
                          </a:solidFill>
                        </a:defRPr>
                      </a:pPr>
                      <a:r>
                        <a:rPr sz="2600">
                          <a:latin typeface="+mj-lt"/>
                          <a:ea typeface="+mj-ea"/>
                          <a:cs typeface="+mj-cs"/>
                        </a:rPr>
                        <a:t>Implantat-Kronen 47 / 45-x</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algn="l" defTabSz="449580">
                        <a:defRPr sz="1800">
                          <a:solidFill>
                            <a:srgbClr val="000000"/>
                          </a:solidFill>
                        </a:defRPr>
                      </a:pPr>
                      <a:r>
                        <a:rPr sz="2600">
                          <a:latin typeface="Gill Sans Light"/>
                          <a:ea typeface="Gill Sans Light"/>
                          <a:cs typeface="Gill Sans Light"/>
                          <a:sym typeface="Gill Sans Light"/>
                        </a:rPr>
                        <a:t>Titaniumbasis</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algn="l" defTabSz="44958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800">
                          <a:solidFill>
                            <a:srgbClr val="000000"/>
                          </a:solidFill>
                        </a:defRPr>
                      </a:pPr>
                      <a:r>
                        <a:rPr sz="2600">
                          <a:latin typeface="Gill Sans Light"/>
                          <a:ea typeface="Gill Sans Light"/>
                          <a:cs typeface="Gill Sans Light"/>
                          <a:sym typeface="Gill Sans Light"/>
                        </a:rPr>
                        <a:t>Variobase (Straumann)</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extLst>
                  <a:ext uri="{0D108BD9-81ED-4DB2-BD59-A6C34878D82A}">
                    <a16:rowId xmlns:a16="http://schemas.microsoft.com/office/drawing/2014/main" val="10019"/>
                  </a:ext>
                </a:extLst>
              </a:tr>
              <a:tr h="387350">
                <a:tc>
                  <a:txBody>
                    <a:bodyPr/>
                    <a:lstStyle/>
                    <a:p>
                      <a:pPr algn="l" defTabSz="449580">
                        <a:defRPr sz="1800">
                          <a:solidFill>
                            <a:srgbClr val="000000"/>
                          </a:solidFill>
                        </a:defRPr>
                      </a:pPr>
                      <a:r>
                        <a:rPr sz="2600">
                          <a:latin typeface="+mj-lt"/>
                          <a:ea typeface="+mj-ea"/>
                          <a:cs typeface="+mj-cs"/>
                        </a:rPr>
                        <a:t>Zemente</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algn="l" defTabSz="449580">
                        <a:defRPr sz="1800">
                          <a:solidFill>
                            <a:srgbClr val="000000"/>
                          </a:solidFill>
                        </a:defRPr>
                      </a:pPr>
                      <a:r>
                        <a:rPr sz="2600">
                          <a:latin typeface="Gill Sans Light"/>
                          <a:ea typeface="Gill Sans Light"/>
                          <a:cs typeface="Gill Sans Light"/>
                          <a:sym typeface="Gill Sans Light"/>
                        </a:rPr>
                        <a:t>Provisorien</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algn="l" defTabSz="449580">
                        <a:defRPr sz="1800">
                          <a:solidFill>
                            <a:srgbClr val="000000"/>
                          </a:solidFill>
                        </a:defRPr>
                      </a:pPr>
                      <a:r>
                        <a:rPr sz="2600">
                          <a:latin typeface="Gill Sans Light"/>
                          <a:ea typeface="Gill Sans Light"/>
                          <a:cs typeface="Gill Sans Light"/>
                          <a:sym typeface="Gill Sans Light"/>
                        </a:rPr>
                        <a:t>Tempbond (Freegenol (GC)</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extLst>
                  <a:ext uri="{0D108BD9-81ED-4DB2-BD59-A6C34878D82A}">
                    <a16:rowId xmlns:a16="http://schemas.microsoft.com/office/drawing/2014/main" val="10020"/>
                  </a:ext>
                </a:extLst>
              </a:tr>
              <a:tr h="387350">
                <a:tc>
                  <a:txBody>
                    <a:bodyPr/>
                    <a:lstStyle/>
                    <a:p>
                      <a:pPr algn="l" defTabSz="449580">
                        <a:defRPr sz="2600">
                          <a:solidFill>
                            <a:srgbClr val="000000"/>
                          </a:solidFill>
                          <a:latin typeface="+mj-lt"/>
                          <a:ea typeface="+mj-ea"/>
                          <a:cs typeface="+mj-cs"/>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algn="l" defTabSz="449580">
                        <a:defRPr sz="1800">
                          <a:solidFill>
                            <a:srgbClr val="000000"/>
                          </a:solidFill>
                        </a:defRPr>
                      </a:pPr>
                      <a:r>
                        <a:rPr sz="2600">
                          <a:latin typeface="Gill Sans Light"/>
                          <a:ea typeface="Gill Sans Light"/>
                          <a:cs typeface="Gill Sans Light"/>
                          <a:sym typeface="Gill Sans Light"/>
                        </a:rPr>
                        <a:t>Kronen / Brücken</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algn="l" defTabSz="449580">
                        <a:defRPr sz="1800">
                          <a:solidFill>
                            <a:srgbClr val="000000"/>
                          </a:solidFill>
                        </a:defRPr>
                      </a:pPr>
                      <a:r>
                        <a:rPr sz="2600">
                          <a:latin typeface="Gill Sans Light"/>
                          <a:ea typeface="Gill Sans Light"/>
                          <a:cs typeface="Gill Sans Light"/>
                          <a:sym typeface="Gill Sans Light"/>
                        </a:rPr>
                        <a:t>RelyX Unicem Transparent (3M Espe)</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extLst>
                  <a:ext uri="{0D108BD9-81ED-4DB2-BD59-A6C34878D82A}">
                    <a16:rowId xmlns:a16="http://schemas.microsoft.com/office/drawing/2014/main" val="10021"/>
                  </a:ext>
                </a:extLst>
              </a:tr>
              <a:tr h="387350">
                <a:tc>
                  <a:txBody>
                    <a:bodyPr/>
                    <a:lstStyle/>
                    <a:p>
                      <a:pPr algn="l" defTabSz="449580">
                        <a:defRPr sz="2600">
                          <a:solidFill>
                            <a:srgbClr val="000000"/>
                          </a:solidFill>
                          <a:latin typeface="+mj-lt"/>
                          <a:ea typeface="+mj-ea"/>
                          <a:cs typeface="+mj-cs"/>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algn="l" defTabSz="449580">
                        <a:defRPr sz="1800">
                          <a:solidFill>
                            <a:srgbClr val="000000"/>
                          </a:solidFill>
                        </a:defRPr>
                      </a:pPr>
                      <a:r>
                        <a:rPr sz="2600">
                          <a:latin typeface="Gill Sans Light"/>
                          <a:ea typeface="Gill Sans Light"/>
                          <a:cs typeface="Gill Sans Light"/>
                          <a:sym typeface="Gill Sans Light"/>
                        </a:rPr>
                        <a:t>Titaniumbasis	</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algn="l" defTabSz="449580">
                        <a:defRPr sz="1800">
                          <a:solidFill>
                            <a:srgbClr val="000000"/>
                          </a:solidFill>
                        </a:defRPr>
                      </a:pPr>
                      <a:r>
                        <a:rPr sz="2600">
                          <a:latin typeface="Gill Sans Light"/>
                          <a:ea typeface="Gill Sans Light"/>
                          <a:cs typeface="Gill Sans Light"/>
                          <a:sym typeface="Gill Sans Light"/>
                        </a:rPr>
                        <a:t>Panavia OP (Kuraray)</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extLst>
                  <a:ext uri="{0D108BD9-81ED-4DB2-BD59-A6C34878D82A}">
                    <a16:rowId xmlns:a16="http://schemas.microsoft.com/office/drawing/2014/main" val="10022"/>
                  </a:ext>
                </a:extLst>
              </a:tr>
              <a:tr h="387350">
                <a:tc>
                  <a:txBody>
                    <a:bodyPr/>
                    <a:lstStyle/>
                    <a:p>
                      <a:pPr algn="l" defTabSz="449580">
                        <a:defRPr sz="1800">
                          <a:solidFill>
                            <a:srgbClr val="000000"/>
                          </a:solidFill>
                        </a:defRPr>
                      </a:pPr>
                      <a:r>
                        <a:rPr sz="2600">
                          <a:latin typeface="+mj-lt"/>
                          <a:ea typeface="+mj-ea"/>
                          <a:cs typeface="+mj-cs"/>
                        </a:rPr>
                        <a:t>Medikamente</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algn="l" defTabSz="449580">
                        <a:defRPr sz="1800">
                          <a:solidFill>
                            <a:srgbClr val="000000"/>
                          </a:solidFill>
                        </a:defRPr>
                      </a:pPr>
                      <a:r>
                        <a:rPr sz="2600">
                          <a:latin typeface="Gill Sans Light"/>
                          <a:ea typeface="Gill Sans Light"/>
                          <a:cs typeface="Gill Sans Light"/>
                          <a:sym typeface="Gill Sans Light"/>
                        </a:rPr>
                        <a:t>Anästhetikum </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algn="l" defTabSz="449580">
                        <a:defRPr sz="1800">
                          <a:solidFill>
                            <a:srgbClr val="000000"/>
                          </a:solidFill>
                        </a:defRPr>
                      </a:pPr>
                      <a:r>
                        <a:rPr sz="2600">
                          <a:latin typeface="Gill Sans Light"/>
                          <a:ea typeface="Gill Sans Light"/>
                          <a:cs typeface="Gill Sans Light"/>
                          <a:sym typeface="Gill Sans Light"/>
                        </a:rPr>
                        <a:t>Ultracain DS / forte (Sanofi-aventis)</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extLst>
                  <a:ext uri="{0D108BD9-81ED-4DB2-BD59-A6C34878D82A}">
                    <a16:rowId xmlns:a16="http://schemas.microsoft.com/office/drawing/2014/main" val="10023"/>
                  </a:ext>
                </a:extLst>
              </a:tr>
              <a:tr h="387350">
                <a:tc>
                  <a:txBody>
                    <a:bodyPr/>
                    <a:lstStyle/>
                    <a:p>
                      <a:pPr algn="l" defTabSz="449580">
                        <a:defRPr sz="2600">
                          <a:solidFill>
                            <a:srgbClr val="000000"/>
                          </a:solidFill>
                          <a:latin typeface="+mj-lt"/>
                          <a:ea typeface="+mj-ea"/>
                          <a:cs typeface="+mj-cs"/>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algn="l" defTabSz="449580">
                        <a:defRPr sz="1800">
                          <a:solidFill>
                            <a:srgbClr val="000000"/>
                          </a:solidFill>
                        </a:defRPr>
                      </a:pPr>
                      <a:r>
                        <a:rPr sz="2600">
                          <a:latin typeface="Gill Sans Light"/>
                          <a:ea typeface="Gill Sans Light"/>
                          <a:cs typeface="Gill Sans Light"/>
                          <a:sym typeface="Gill Sans Light"/>
                        </a:rPr>
                        <a:t>Analgetikum</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algn="l" defTabSz="449580">
                        <a:defRPr sz="1800">
                          <a:solidFill>
                            <a:srgbClr val="000000"/>
                          </a:solidFill>
                        </a:defRPr>
                      </a:pPr>
                      <a:r>
                        <a:rPr sz="2600">
                          <a:latin typeface="Gill Sans Light"/>
                          <a:ea typeface="Gill Sans Light"/>
                          <a:cs typeface="Gill Sans Light"/>
                          <a:sym typeface="Gill Sans Light"/>
                        </a:rPr>
                        <a:t>Mefenacid 500 mg (Streuli Pharma)</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extLst>
                  <a:ext uri="{0D108BD9-81ED-4DB2-BD59-A6C34878D82A}">
                    <a16:rowId xmlns:a16="http://schemas.microsoft.com/office/drawing/2014/main" val="10024"/>
                  </a:ext>
                </a:extLst>
              </a:tr>
              <a:tr h="387350">
                <a:tc>
                  <a:txBody>
                    <a:bodyPr/>
                    <a:lstStyle/>
                    <a:p>
                      <a:pPr algn="l" defTabSz="449580">
                        <a:defRPr sz="2600">
                          <a:solidFill>
                            <a:srgbClr val="000000"/>
                          </a:solidFill>
                          <a:latin typeface="+mj-lt"/>
                          <a:ea typeface="+mj-ea"/>
                          <a:cs typeface="+mj-cs"/>
                        </a:defRPr>
                      </a:pPr>
                      <a:endParaRP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algn="l" defTabSz="449580">
                        <a:defRPr sz="1800">
                          <a:solidFill>
                            <a:srgbClr val="000000"/>
                          </a:solidFill>
                        </a:defRPr>
                      </a:pPr>
                      <a:r>
                        <a:rPr sz="2600">
                          <a:latin typeface="Gill Sans Light"/>
                          <a:ea typeface="Gill Sans Light"/>
                          <a:cs typeface="Gill Sans Light"/>
                          <a:sym typeface="Gill Sans Light"/>
                        </a:rPr>
                        <a:t>Desinfektions-Spüllösung</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tc>
                  <a:txBody>
                    <a:bodyPr/>
                    <a:lstStyle/>
                    <a:p>
                      <a:pPr algn="l" defTabSz="449580">
                        <a:defRPr sz="1800">
                          <a:solidFill>
                            <a:srgbClr val="000000"/>
                          </a:solidFill>
                        </a:defRPr>
                      </a:pPr>
                      <a:r>
                        <a:rPr sz="2600">
                          <a:latin typeface="Gill Sans Light"/>
                          <a:ea typeface="Gill Sans Light"/>
                          <a:cs typeface="Gill Sans Light"/>
                          <a:sym typeface="Gill Sans Light"/>
                        </a:rPr>
                        <a:t>Chlorhexidin 0.2% (Kantonsapotheke)</a:t>
                      </a:r>
                    </a:p>
                  </a:txBody>
                  <a:tcPr marL="0" marR="0" marT="0" marB="0" anchor="ctr" horzOverflow="overflow">
                    <a:lnL w="6350">
                      <a:solidFill>
                        <a:srgbClr val="000000"/>
                      </a:solidFill>
                      <a:miter lim="400000"/>
                    </a:lnL>
                    <a:lnR w="6350">
                      <a:solidFill>
                        <a:srgbClr val="000000"/>
                      </a:solidFill>
                      <a:miter lim="400000"/>
                    </a:lnR>
                    <a:lnT w="6350">
                      <a:solidFill>
                        <a:srgbClr val="000000"/>
                      </a:solidFill>
                      <a:miter lim="400000"/>
                    </a:lnT>
                    <a:lnB w="6350">
                      <a:solidFill>
                        <a:srgbClr val="000000"/>
                      </a:solidFill>
                      <a:miter lim="400000"/>
                    </a:lnB>
                  </a:tcPr>
                </a:tc>
                <a:extLst>
                  <a:ext uri="{0D108BD9-81ED-4DB2-BD59-A6C34878D82A}">
                    <a16:rowId xmlns:a16="http://schemas.microsoft.com/office/drawing/2014/main" val="10025"/>
                  </a:ext>
                </a:extLst>
              </a:tr>
            </a:tbl>
          </a:graphicData>
        </a:graphic>
      </p:graphicFrame>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 name="1.1 Anliegen, Patientenwunsch…"/>
          <p:cNvSpPr txBox="1"/>
          <p:nvPr/>
        </p:nvSpPr>
        <p:spPr>
          <a:xfrm>
            <a:off x="889000" y="1003300"/>
            <a:ext cx="22606000" cy="112014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p>
            <a:pPr algn="l" defTabSz="449580">
              <a:spcBef>
                <a:spcPts val="400"/>
              </a:spcBef>
              <a:defRPr sz="2400" b="1" u="sng">
                <a:latin typeface="Arial"/>
                <a:ea typeface="Arial"/>
                <a:cs typeface="Arial"/>
                <a:sym typeface="Arial"/>
              </a:defRPr>
            </a:pPr>
            <a:r>
              <a:rPr>
                <a:latin typeface="+mj-lt"/>
                <a:ea typeface="+mj-ea"/>
                <a:cs typeface="+mj-cs"/>
                <a:sym typeface="Gill Sans"/>
              </a:rPr>
              <a:t>1.1 Anliegen, Patientenwunsch</a:t>
            </a:r>
          </a:p>
          <a:p>
            <a:pPr algn="l" defTabSz="449580">
              <a:spcBef>
                <a:spcPts val="400"/>
              </a:spcBef>
              <a:defRPr sz="2400">
                <a:latin typeface="Arial"/>
                <a:ea typeface="Arial"/>
                <a:cs typeface="Arial"/>
                <a:sym typeface="Arial"/>
              </a:defRPr>
            </a:pPr>
            <a:r>
              <a:rPr>
                <a:latin typeface="Gill Sans Light"/>
                <a:ea typeface="Gill Sans Light"/>
                <a:cs typeface="Gill Sans Light"/>
                <a:sym typeface="Gill Sans Light"/>
              </a:rPr>
              <a:t>Der Patient wünschte sich:</a:t>
            </a:r>
          </a:p>
          <a:p>
            <a:pPr marL="673100" indent="-444500" algn="l" defTabSz="449580">
              <a:spcBef>
                <a:spcPts val="400"/>
              </a:spcBef>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eine Gesamtsanierung (in den Worten des Patienten: “ich wünsche mir einen Rolls Royce”)</a:t>
            </a:r>
          </a:p>
          <a:p>
            <a:pPr algn="l" defTabSz="449580">
              <a:spcBef>
                <a:spcPts val="400"/>
              </a:spcBef>
              <a:defRPr sz="2400">
                <a:latin typeface="Arial"/>
                <a:ea typeface="Arial"/>
                <a:cs typeface="Arial"/>
                <a:sym typeface="Arial"/>
              </a:defRPr>
            </a:pPr>
            <a:r>
              <a:rPr>
                <a:latin typeface="Gill Sans Light"/>
                <a:ea typeface="Gill Sans Light"/>
                <a:cs typeface="Gill Sans Light"/>
                <a:sym typeface="Gill Sans Light"/>
              </a:rPr>
              <a:t>Der Patient gewichtete die folgenden Kriterien in absteigender Reihenfolge:</a:t>
            </a:r>
          </a:p>
          <a:p>
            <a:pPr marL="673100" indent="-444500" algn="l" defTabSz="449580">
              <a:spcBef>
                <a:spcPts val="400"/>
              </a:spcBef>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Kaufunktion = Gesundheit &gt; Ästhetik</a:t>
            </a:r>
          </a:p>
          <a:p>
            <a:pPr algn="l" defTabSz="449580">
              <a:spcBef>
                <a:spcPts val="1200"/>
              </a:spcBef>
              <a:defRPr sz="2400">
                <a:latin typeface="Arial"/>
                <a:ea typeface="Arial"/>
                <a:cs typeface="Arial"/>
                <a:sym typeface="Arial"/>
              </a:defRPr>
            </a:pPr>
            <a:r>
              <a:rPr>
                <a:latin typeface="Gill Sans Light"/>
                <a:ea typeface="Gill Sans Light"/>
                <a:cs typeface="Gill Sans Light"/>
                <a:sym typeface="Gill Sans Light"/>
              </a:rPr>
              <a:t>Der Patient hatte Angst richtig zu beissen, da ev. etwas abbrechen könnte.</a:t>
            </a:r>
          </a:p>
          <a:p>
            <a:pPr algn="l" defTabSz="449580">
              <a:spcBef>
                <a:spcPts val="400"/>
              </a:spcBef>
              <a:defRPr sz="2400" b="1" u="sng">
                <a:latin typeface="Arial"/>
                <a:ea typeface="Arial"/>
                <a:cs typeface="Arial"/>
                <a:sym typeface="Arial"/>
              </a:defRPr>
            </a:pPr>
            <a:r>
              <a:rPr>
                <a:latin typeface="+mj-lt"/>
                <a:ea typeface="+mj-ea"/>
                <a:cs typeface="+mj-cs"/>
                <a:sym typeface="Gill Sans"/>
              </a:rPr>
              <a:t>1.2 Soziale Anamnese</a:t>
            </a:r>
          </a:p>
          <a:p>
            <a:pPr marL="673100" indent="-444500" algn="l" defTabSz="449580">
              <a:spcBef>
                <a:spcPts val="400"/>
              </a:spcBef>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gepflegte, positive und sympathische Erscheinung</a:t>
            </a:r>
          </a:p>
          <a:p>
            <a:pPr marL="673100" indent="-444500" algn="l" defTabSz="449580">
              <a:spcBef>
                <a:spcPts val="1200"/>
              </a:spcBef>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Geschäftsmann aus Dänemark, wohnhaft in der Schweiz</a:t>
            </a:r>
          </a:p>
          <a:p>
            <a:pPr algn="l" defTabSz="449580">
              <a:spcBef>
                <a:spcPts val="400"/>
              </a:spcBef>
              <a:defRPr sz="2400" b="1" u="sng">
                <a:latin typeface="Arial"/>
                <a:ea typeface="Arial"/>
                <a:cs typeface="Arial"/>
                <a:sym typeface="Arial"/>
              </a:defRPr>
            </a:pPr>
            <a:r>
              <a:rPr>
                <a:latin typeface="+mj-lt"/>
                <a:ea typeface="+mj-ea"/>
                <a:cs typeface="+mj-cs"/>
                <a:sym typeface="Gill Sans"/>
              </a:rPr>
              <a:t>1.3 Medizinische Anamnese</a:t>
            </a:r>
          </a:p>
          <a:p>
            <a:pPr marL="673100" indent="-444500" algn="l" defTabSz="449580">
              <a:spcBef>
                <a:spcPts val="400"/>
              </a:spcBef>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gesund</a:t>
            </a:r>
          </a:p>
          <a:p>
            <a:pPr marL="673100" indent="-444500" algn="l" defTabSz="449580">
              <a:spcBef>
                <a:spcPts val="400"/>
              </a:spcBef>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Hörgeräte links und rechts</a:t>
            </a:r>
          </a:p>
          <a:p>
            <a:pPr marL="673100" indent="-444500" algn="l" defTabSz="449580">
              <a:spcBef>
                <a:spcPts val="1500"/>
              </a:spcBef>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ehemaliger Raucher 1/2 Pack Zigaretten/Tag zwischen 20- und 50-jährig (15 pack years)</a:t>
            </a:r>
          </a:p>
          <a:p>
            <a:pPr algn="l" defTabSz="449580">
              <a:spcBef>
                <a:spcPts val="400"/>
              </a:spcBef>
              <a:defRPr sz="2400" b="1" u="sng">
                <a:latin typeface="Arial"/>
                <a:ea typeface="Arial"/>
                <a:cs typeface="Arial"/>
                <a:sym typeface="Arial"/>
              </a:defRPr>
            </a:pPr>
            <a:r>
              <a:rPr>
                <a:latin typeface="+mj-lt"/>
                <a:ea typeface="+mj-ea"/>
                <a:cs typeface="+mj-cs"/>
                <a:sym typeface="Gill Sans"/>
              </a:rPr>
              <a:t>1.4 Zahnärztliche Anamnese</a:t>
            </a:r>
          </a:p>
          <a:p>
            <a:pPr marL="673100" indent="-444500" algn="l" defTabSz="449580">
              <a:spcBef>
                <a:spcPts val="400"/>
              </a:spcBef>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Regelmässige Kontrollen beim Zahnarzt in Dänemark mit kurzer Zahnreinigung durch Zahnarzt (Recall 6 - 18 Monate)</a:t>
            </a:r>
          </a:p>
          <a:p>
            <a:pPr marL="673100" indent="-444500" algn="l" defTabSz="449580">
              <a:spcBef>
                <a:spcPts val="400"/>
              </a:spcBef>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Letzte zahnärztliche Behandlung: Extraktion 47 vor 1 Monat und anschliessende Notfallbehandlung wegen Wundheilungsstörung im ZZM, Abteilung Oralchirurgie</a:t>
            </a:r>
          </a:p>
          <a:p>
            <a:pPr marL="673100" indent="-444500" algn="l" defTabSz="449580">
              <a:spcBef>
                <a:spcPts val="400"/>
              </a:spcBef>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Anschliessend hatte sich der Patient selbst auf unserer Klinik KBTM vorgestellt.</a:t>
            </a:r>
          </a:p>
          <a:p>
            <a:pPr marL="673100" indent="-444500" algn="l" defTabSz="449580">
              <a:spcBef>
                <a:spcPts val="1200"/>
              </a:spcBef>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primärer Grund des bisherigen Zahnverlustes: Karies (vs: Parodontal,  Bruxismus etc)</a:t>
            </a:r>
          </a:p>
          <a:p>
            <a:pPr algn="l" defTabSz="449580">
              <a:spcBef>
                <a:spcPts val="400"/>
              </a:spcBef>
              <a:defRPr sz="2400" b="1" u="sng">
                <a:latin typeface="Arial"/>
                <a:ea typeface="Arial"/>
                <a:cs typeface="Arial"/>
                <a:sym typeface="Arial"/>
              </a:defRPr>
            </a:pPr>
            <a:r>
              <a:rPr>
                <a:latin typeface="+mj-lt"/>
                <a:ea typeface="+mj-ea"/>
                <a:cs typeface="+mj-cs"/>
                <a:sym typeface="Gill Sans"/>
              </a:rPr>
              <a:t>1.5 Prophylaxe Anamnese</a:t>
            </a:r>
          </a:p>
          <a:p>
            <a:pPr marL="673100" indent="-444500" algn="l" defTabSz="449580">
              <a:spcBef>
                <a:spcPts val="400"/>
              </a:spcBef>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Der Patient hatte noch nie eine professionelle Zahnreinigung (d.h. bei einer Dentalhygienikerin).</a:t>
            </a:r>
          </a:p>
          <a:p>
            <a:pPr marL="673100" indent="-444500" algn="l" defTabSz="449580">
              <a:spcBef>
                <a:spcPts val="400"/>
              </a:spcBef>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Der Patient benutzte eine eher geschmacksneutrale Zahnpaste (mit Fluorid), da er den künstlichen Geschmack (z.B. Pfefferminze) der meisten anderen Zahnpasten nicht erträgt.</a:t>
            </a:r>
          </a:p>
          <a:p>
            <a:pPr marL="673100" indent="-444500" algn="l" defTabSz="449580">
              <a:spcBef>
                <a:spcPts val="400"/>
              </a:spcBef>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Zahnreinigung mit elektrischer Schall-Zahnbürste (morgens, abends nur ab und zu); auf Geschäftsreisen benutzt er eine Handzahnbürste.</a:t>
            </a:r>
          </a:p>
          <a:p>
            <a:pPr marL="673100" indent="-444500" algn="l" defTabSz="449580">
              <a:spcBef>
                <a:spcPts val="1500"/>
              </a:spcBef>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Benutzt Zahnstocher bei food impaction.</a:t>
            </a:r>
          </a:p>
          <a:p>
            <a:pPr algn="l" defTabSz="449580">
              <a:spcBef>
                <a:spcPts val="400"/>
              </a:spcBef>
              <a:defRPr sz="2400" b="1" u="sng">
                <a:latin typeface="Arial"/>
                <a:ea typeface="Arial"/>
                <a:cs typeface="Arial"/>
                <a:sym typeface="Arial"/>
              </a:defRPr>
            </a:pPr>
            <a:r>
              <a:rPr>
                <a:latin typeface="+mj-lt"/>
                <a:ea typeface="+mj-ea"/>
                <a:cs typeface="+mj-cs"/>
                <a:sym typeface="Gill Sans"/>
              </a:rPr>
              <a:t>1.6 Kostenrahmen</a:t>
            </a:r>
          </a:p>
          <a:p>
            <a:pPr marL="673100" indent="-444500" algn="just" defTabSz="449580">
              <a:spcBef>
                <a:spcPts val="400"/>
              </a:spcBef>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keine Limitation</a:t>
            </a:r>
          </a:p>
        </p:txBody>
      </p:sp>
      <p:pic>
        <p:nvPicPr>
          <p:cNvPr id="213" name="header.tiff" descr="header.tiff"/>
          <p:cNvPicPr>
            <a:picLocks noChangeAspect="1"/>
          </p:cNvPicPr>
          <p:nvPr/>
        </p:nvPicPr>
        <p:blipFill>
          <a:blip r:embed="rId2"/>
          <a:stretch>
            <a:fillRect/>
          </a:stretch>
        </p:blipFill>
        <p:spPr>
          <a:xfrm>
            <a:off x="16776700" y="50800"/>
            <a:ext cx="6629400" cy="804594"/>
          </a:xfrm>
          <a:prstGeom prst="rect">
            <a:avLst/>
          </a:prstGeom>
          <a:ln w="12700">
            <a:miter lim="400000"/>
          </a:ln>
        </p:spPr>
      </p:pic>
      <p:sp>
        <p:nvSpPr>
          <p:cNvPr id="214" name="1. Anamnese"/>
          <p:cNvSpPr txBox="1"/>
          <p:nvPr/>
        </p:nvSpPr>
        <p:spPr>
          <a:xfrm>
            <a:off x="800100" y="165100"/>
            <a:ext cx="11645900" cy="584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l" defTabSz="1270000">
              <a:lnSpc>
                <a:spcPct val="90000"/>
              </a:lnSpc>
              <a:spcBef>
                <a:spcPts val="3300"/>
              </a:spcBef>
              <a:buFont typeface="Gill Sans Light"/>
              <a:tabLst>
                <a:tab pos="5080000" algn="l"/>
                <a:tab pos="5118100" algn="l"/>
              </a:tabLst>
              <a:defRPr sz="3200" b="1">
                <a:uFill>
                  <a:solidFill>
                    <a:srgbClr val="000000"/>
                  </a:solidFill>
                </a:uFill>
              </a:defRPr>
            </a:lvl1pPr>
          </a:lstStyle>
          <a:p>
            <a:r>
              <a:t>1. Anamnese</a:t>
            </a:r>
          </a:p>
        </p:txBody>
      </p:sp>
      <p:sp>
        <p:nvSpPr>
          <p:cNvPr id="215" name="Linien"/>
          <p:cNvSpPr/>
          <p:nvPr/>
        </p:nvSpPr>
        <p:spPr>
          <a:xfrm>
            <a:off x="842903" y="990600"/>
            <a:ext cx="22607882" cy="0"/>
          </a:xfrm>
          <a:prstGeom prst="line">
            <a:avLst/>
          </a:prstGeom>
          <a:ln w="12700">
            <a:solidFill>
              <a:srgbClr val="000000"/>
            </a:solidFill>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216" name="Foliennumm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7</a:t>
            </a:fld>
            <a:endParaRPr/>
          </a:p>
        </p:txBody>
      </p:sp>
      <p:sp>
        <p:nvSpPr>
          <p:cNvPr id="217" name="Falldokumentation 7"/>
          <p:cNvSpPr txBox="1"/>
          <p:nvPr/>
        </p:nvSpPr>
        <p:spPr>
          <a:xfrm>
            <a:off x="12801600" y="177800"/>
            <a:ext cx="3860800" cy="558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r" defTabSz="1270000">
              <a:lnSpc>
                <a:spcPct val="90000"/>
              </a:lnSpc>
              <a:spcBef>
                <a:spcPts val="3300"/>
              </a:spcBef>
              <a:buFont typeface="Gill Sans Light"/>
              <a:tabLst>
                <a:tab pos="5080000" algn="l"/>
                <a:tab pos="5118100" algn="l"/>
              </a:tabLst>
              <a:defRPr sz="3200">
                <a:uFill>
                  <a:solidFill>
                    <a:srgbClr val="000000"/>
                  </a:solidFill>
                </a:uFill>
              </a:defRPr>
            </a:lvl1pPr>
          </a:lstStyle>
          <a:p>
            <a:pPr>
              <a:defRPr>
                <a:latin typeface="Arial"/>
                <a:ea typeface="Arial"/>
                <a:cs typeface="Arial"/>
                <a:sym typeface="Arial"/>
              </a:defRPr>
            </a:pPr>
            <a:r>
              <a:rPr>
                <a:latin typeface="+mj-lt"/>
                <a:ea typeface="+mj-ea"/>
                <a:cs typeface="+mj-cs"/>
                <a:sym typeface="Gill Sans"/>
              </a:rPr>
              <a:t>Falldokumentation 7</a:t>
            </a: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9" name="header.tiff" descr="header.tiff"/>
          <p:cNvPicPr>
            <a:picLocks noChangeAspect="1"/>
          </p:cNvPicPr>
          <p:nvPr/>
        </p:nvPicPr>
        <p:blipFill>
          <a:blip r:embed="rId2"/>
          <a:stretch>
            <a:fillRect/>
          </a:stretch>
        </p:blipFill>
        <p:spPr>
          <a:xfrm>
            <a:off x="16776700" y="50800"/>
            <a:ext cx="6629400" cy="804594"/>
          </a:xfrm>
          <a:prstGeom prst="rect">
            <a:avLst/>
          </a:prstGeom>
          <a:ln w="12700">
            <a:miter lim="400000"/>
          </a:ln>
        </p:spPr>
      </p:pic>
      <p:sp>
        <p:nvSpPr>
          <p:cNvPr id="220" name="2. Befund"/>
          <p:cNvSpPr txBox="1"/>
          <p:nvPr/>
        </p:nvSpPr>
        <p:spPr>
          <a:xfrm>
            <a:off x="800100" y="165100"/>
            <a:ext cx="11645900" cy="584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l" defTabSz="1270000">
              <a:lnSpc>
                <a:spcPct val="90000"/>
              </a:lnSpc>
              <a:spcBef>
                <a:spcPts val="3300"/>
              </a:spcBef>
              <a:buFont typeface="Gill Sans Light"/>
              <a:tabLst>
                <a:tab pos="5080000" algn="l"/>
                <a:tab pos="5118100" algn="l"/>
              </a:tabLst>
              <a:defRPr sz="3200" b="1">
                <a:uFill>
                  <a:solidFill>
                    <a:srgbClr val="000000"/>
                  </a:solidFill>
                </a:uFill>
              </a:defRPr>
            </a:lvl1pPr>
          </a:lstStyle>
          <a:p>
            <a:r>
              <a:t>2. Befund</a:t>
            </a:r>
          </a:p>
        </p:txBody>
      </p:sp>
      <p:sp>
        <p:nvSpPr>
          <p:cNvPr id="221" name="Linien"/>
          <p:cNvSpPr/>
          <p:nvPr/>
        </p:nvSpPr>
        <p:spPr>
          <a:xfrm>
            <a:off x="842903" y="990600"/>
            <a:ext cx="22607882" cy="0"/>
          </a:xfrm>
          <a:prstGeom prst="line">
            <a:avLst/>
          </a:prstGeom>
          <a:ln w="12700">
            <a:solidFill>
              <a:srgbClr val="000000"/>
            </a:solidFill>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222" name="2.1 Befund extraoral…"/>
          <p:cNvSpPr txBox="1"/>
          <p:nvPr/>
        </p:nvSpPr>
        <p:spPr>
          <a:xfrm>
            <a:off x="865102" y="1418849"/>
            <a:ext cx="13322301" cy="20828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l" defTabSz="449580">
              <a:spcBef>
                <a:spcPts val="400"/>
              </a:spcBef>
              <a:defRPr sz="2400" b="1">
                <a:latin typeface="Arial"/>
                <a:ea typeface="Arial"/>
                <a:cs typeface="Arial"/>
                <a:sym typeface="Arial"/>
              </a:defRPr>
            </a:pPr>
            <a:r>
              <a:rPr u="sng">
                <a:latin typeface="+mj-lt"/>
                <a:ea typeface="+mj-ea"/>
                <a:cs typeface="+mj-cs"/>
                <a:sym typeface="Gill Sans"/>
              </a:rPr>
              <a:t>2.1 Befund extraoral</a:t>
            </a:r>
          </a:p>
          <a:p>
            <a:pPr marL="673100" indent="-444500" algn="l" defTabSz="449580">
              <a:spcBef>
                <a:spcPts val="400"/>
              </a:spcBef>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gepflegte Erscheinung</a:t>
            </a:r>
          </a:p>
          <a:p>
            <a:pPr marL="673100" indent="-444500" algn="l" defTabSz="449580">
              <a:spcBef>
                <a:spcPts val="400"/>
              </a:spcBef>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Gesichtshaut, Mund, Hals, Lippen, Augen, Nase, Kinn und Hände: unauffällig</a:t>
            </a:r>
          </a:p>
          <a:p>
            <a:pPr marL="673100" indent="-444500" algn="l" defTabSz="449580">
              <a:spcBef>
                <a:spcPts val="400"/>
              </a:spcBef>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Innervation (Motorik und Sensibilität im Gesichtsbereich) ohne Funktionsdefizite</a:t>
            </a:r>
          </a:p>
          <a:p>
            <a:pPr marL="673100" indent="-444500" algn="l" defTabSz="449580">
              <a:spcBef>
                <a:spcPts val="400"/>
              </a:spcBef>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Lymphknoten unauffällig</a:t>
            </a:r>
          </a:p>
        </p:txBody>
      </p:sp>
      <p:sp>
        <p:nvSpPr>
          <p:cNvPr id="223" name="Foliennumm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8</a:t>
            </a:fld>
            <a:endParaRPr/>
          </a:p>
        </p:txBody>
      </p:sp>
      <p:sp>
        <p:nvSpPr>
          <p:cNvPr id="224" name="Falldokumentation 7"/>
          <p:cNvSpPr txBox="1"/>
          <p:nvPr/>
        </p:nvSpPr>
        <p:spPr>
          <a:xfrm>
            <a:off x="12801600" y="177800"/>
            <a:ext cx="3860800" cy="558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r" defTabSz="1270000">
              <a:lnSpc>
                <a:spcPct val="90000"/>
              </a:lnSpc>
              <a:spcBef>
                <a:spcPts val="3300"/>
              </a:spcBef>
              <a:buFont typeface="Gill Sans Light"/>
              <a:tabLst>
                <a:tab pos="5080000" algn="l"/>
                <a:tab pos="5118100" algn="l"/>
              </a:tabLst>
              <a:defRPr sz="3200">
                <a:uFill>
                  <a:solidFill>
                    <a:srgbClr val="000000"/>
                  </a:solidFill>
                </a:uFill>
              </a:defRPr>
            </a:lvl1pPr>
          </a:lstStyle>
          <a:p>
            <a:pPr>
              <a:defRPr>
                <a:latin typeface="Arial"/>
                <a:ea typeface="Arial"/>
                <a:cs typeface="Arial"/>
                <a:sym typeface="Arial"/>
              </a:defRPr>
            </a:pPr>
            <a:r>
              <a:rPr>
                <a:latin typeface="+mj-lt"/>
                <a:ea typeface="+mj-ea"/>
                <a:cs typeface="+mj-cs"/>
                <a:sym typeface="Gill Sans"/>
              </a:rPr>
              <a:t>Falldokumentation 7</a:t>
            </a:r>
          </a:p>
        </p:txBody>
      </p:sp>
      <p:sp>
        <p:nvSpPr>
          <p:cNvPr id="225" name="2.1.1 Äusseres Erscheinungsbild…"/>
          <p:cNvSpPr txBox="1"/>
          <p:nvPr/>
        </p:nvSpPr>
        <p:spPr>
          <a:xfrm>
            <a:off x="909083" y="3923548"/>
            <a:ext cx="13233401" cy="65532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p>
            <a:pPr algn="l" defTabSz="449580">
              <a:spcBef>
                <a:spcPts val="400"/>
              </a:spcBef>
              <a:defRPr sz="2400" b="1">
                <a:latin typeface="Arial"/>
                <a:ea typeface="Arial"/>
                <a:cs typeface="Arial"/>
                <a:sym typeface="Arial"/>
              </a:defRPr>
            </a:pPr>
            <a:r>
              <a:rPr u="sng">
                <a:latin typeface="+mj-lt"/>
                <a:ea typeface="+mj-ea"/>
                <a:cs typeface="+mj-cs"/>
                <a:sym typeface="Gill Sans"/>
              </a:rPr>
              <a:t>2.1.1 Äusseres Erscheinungsbild</a:t>
            </a:r>
          </a:p>
          <a:p>
            <a:pPr algn="l" defTabSz="449580">
              <a:spcBef>
                <a:spcPts val="400"/>
              </a:spcBef>
              <a:defRPr sz="2400" b="1">
                <a:latin typeface="Arial"/>
                <a:ea typeface="Arial"/>
                <a:cs typeface="Arial"/>
                <a:sym typeface="Arial"/>
              </a:defRPr>
            </a:pPr>
            <a:endParaRPr u="sng">
              <a:latin typeface="+mj-lt"/>
              <a:ea typeface="+mj-ea"/>
              <a:cs typeface="+mj-cs"/>
              <a:sym typeface="Gill Sans"/>
            </a:endParaRPr>
          </a:p>
          <a:p>
            <a:pPr algn="l" defTabSz="449580">
              <a:spcBef>
                <a:spcPts val="400"/>
              </a:spcBef>
              <a:defRPr sz="2400">
                <a:latin typeface="Gill Sans Light"/>
                <a:ea typeface="Gill Sans Light"/>
                <a:cs typeface="Gill Sans Light"/>
                <a:sym typeface="Gill Sans Light"/>
              </a:defRPr>
            </a:pPr>
            <a:r>
              <a:rPr u="sng"/>
              <a:t>Frontal</a:t>
            </a:r>
          </a:p>
          <a:p>
            <a:pPr marL="673100" indent="-444500" algn="l" defTabSz="449580">
              <a:spcBef>
                <a:spcPts val="400"/>
              </a:spcBef>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Mittellinie der Oberlippe (Subnasal - Philtrum) zur dentalen OK-Mitte: 1 mm nach rechts</a:t>
            </a:r>
          </a:p>
          <a:p>
            <a:pPr marL="673100" indent="-444500" algn="l" defTabSz="449580">
              <a:spcBef>
                <a:spcPts val="400"/>
              </a:spcBef>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Nasenverlauf zu Gesicht: zentriert</a:t>
            </a:r>
          </a:p>
          <a:p>
            <a:pPr marL="673100" indent="-444500" algn="l" defTabSz="449580">
              <a:spcBef>
                <a:spcPts val="400"/>
              </a:spcBef>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Verlauf Lachlinie zur Bipupillarlinie: parallel</a:t>
            </a:r>
          </a:p>
          <a:p>
            <a:pPr marL="673100" indent="-444500" algn="l" defTabSz="449580">
              <a:spcBef>
                <a:spcPts val="400"/>
              </a:spcBef>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Verlauf Okklusionsebene zur Bipupillarlinie: parallel</a:t>
            </a:r>
          </a:p>
          <a:p>
            <a:pPr marL="673100" indent="-444500" algn="l" defTabSz="449580">
              <a:spcBef>
                <a:spcPts val="400"/>
              </a:spcBef>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Verhältnis der Gesichtsdrittel (z.B. harmonisch)</a:t>
            </a:r>
          </a:p>
          <a:p>
            <a:pPr algn="l" defTabSz="449580">
              <a:spcBef>
                <a:spcPts val="400"/>
              </a:spcBef>
              <a:defRPr sz="2400">
                <a:latin typeface="Arial"/>
                <a:ea typeface="Arial"/>
                <a:cs typeface="Arial"/>
                <a:sym typeface="Arial"/>
              </a:defRPr>
            </a:pPr>
            <a:endParaRPr>
              <a:latin typeface="Gill Sans Light"/>
              <a:ea typeface="Gill Sans Light"/>
              <a:cs typeface="Gill Sans Light"/>
              <a:sym typeface="Gill Sans Light"/>
            </a:endParaRPr>
          </a:p>
          <a:p>
            <a:pPr algn="l" defTabSz="449580">
              <a:spcBef>
                <a:spcPts val="400"/>
              </a:spcBef>
              <a:defRPr sz="2400">
                <a:latin typeface="Gill Sans Light"/>
                <a:ea typeface="Gill Sans Light"/>
                <a:cs typeface="Gill Sans Light"/>
                <a:sym typeface="Gill Sans Light"/>
              </a:defRPr>
            </a:pPr>
            <a:r>
              <a:rPr u="sng"/>
              <a:t>Profil</a:t>
            </a:r>
          </a:p>
          <a:p>
            <a:pPr marL="673100" indent="-444500" algn="l" defTabSz="449580">
              <a:spcBef>
                <a:spcPts val="400"/>
              </a:spcBef>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Verlauf Untergesicht: konvex vs konkav</a:t>
            </a:r>
          </a:p>
          <a:p>
            <a:pPr marL="673100" indent="-444500" algn="l" defTabSz="449580">
              <a:spcBef>
                <a:spcPts val="400"/>
              </a:spcBef>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hyperdivergent vs hypodivergent vs normodivergent</a:t>
            </a:r>
          </a:p>
          <a:p>
            <a:pPr algn="l" defTabSz="449580">
              <a:spcBef>
                <a:spcPts val="400"/>
              </a:spcBef>
              <a:defRPr sz="2400">
                <a:latin typeface="Arial"/>
                <a:ea typeface="Arial"/>
                <a:cs typeface="Arial"/>
                <a:sym typeface="Arial"/>
              </a:defRPr>
            </a:pPr>
            <a:endParaRPr>
              <a:latin typeface="Gill Sans Light"/>
              <a:ea typeface="Gill Sans Light"/>
              <a:cs typeface="Gill Sans Light"/>
              <a:sym typeface="Gill Sans Light"/>
            </a:endParaRPr>
          </a:p>
          <a:p>
            <a:pPr algn="l" defTabSz="449580">
              <a:spcBef>
                <a:spcPts val="400"/>
              </a:spcBef>
              <a:defRPr sz="2400">
                <a:latin typeface="Gill Sans Light"/>
                <a:ea typeface="Gill Sans Light"/>
                <a:cs typeface="Gill Sans Light"/>
                <a:sym typeface="Gill Sans Light"/>
              </a:defRPr>
            </a:pPr>
            <a:r>
              <a:rPr u="sng"/>
              <a:t>Lippenbilder</a:t>
            </a:r>
          </a:p>
          <a:p>
            <a:pPr marL="673100" indent="-444500" algn="l" defTabSz="449580">
              <a:spcBef>
                <a:spcPts val="400"/>
              </a:spcBef>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Lachlinie: hoch- mittel- tief</a:t>
            </a:r>
          </a:p>
          <a:p>
            <a:pPr marL="673100" indent="-444500" algn="l" defTabSz="449580">
              <a:spcBef>
                <a:spcPts val="400"/>
              </a:spcBef>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OK Schneidekantenverlauf: gerade</a:t>
            </a: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7" name="header.tiff" descr="header.tiff"/>
          <p:cNvPicPr>
            <a:picLocks noChangeAspect="1"/>
          </p:cNvPicPr>
          <p:nvPr/>
        </p:nvPicPr>
        <p:blipFill>
          <a:blip r:embed="rId2"/>
          <a:stretch>
            <a:fillRect/>
          </a:stretch>
        </p:blipFill>
        <p:spPr>
          <a:xfrm>
            <a:off x="16776700" y="50800"/>
            <a:ext cx="6629400" cy="804594"/>
          </a:xfrm>
          <a:prstGeom prst="rect">
            <a:avLst/>
          </a:prstGeom>
          <a:ln w="12700">
            <a:miter lim="400000"/>
          </a:ln>
        </p:spPr>
      </p:pic>
      <p:sp>
        <p:nvSpPr>
          <p:cNvPr id="228" name="2. Befund"/>
          <p:cNvSpPr txBox="1"/>
          <p:nvPr/>
        </p:nvSpPr>
        <p:spPr>
          <a:xfrm>
            <a:off x="800100" y="165100"/>
            <a:ext cx="11645900" cy="584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l" defTabSz="1270000">
              <a:lnSpc>
                <a:spcPct val="90000"/>
              </a:lnSpc>
              <a:spcBef>
                <a:spcPts val="3300"/>
              </a:spcBef>
              <a:buFont typeface="Gill Sans Light"/>
              <a:tabLst>
                <a:tab pos="5080000" algn="l"/>
                <a:tab pos="5118100" algn="l"/>
              </a:tabLst>
              <a:defRPr sz="3200" b="1">
                <a:uFill>
                  <a:solidFill>
                    <a:srgbClr val="000000"/>
                  </a:solidFill>
                </a:uFill>
              </a:defRPr>
            </a:lvl1pPr>
          </a:lstStyle>
          <a:p>
            <a:r>
              <a:t>2. Befund</a:t>
            </a:r>
          </a:p>
        </p:txBody>
      </p:sp>
      <p:sp>
        <p:nvSpPr>
          <p:cNvPr id="229" name="Linien"/>
          <p:cNvSpPr/>
          <p:nvPr/>
        </p:nvSpPr>
        <p:spPr>
          <a:xfrm>
            <a:off x="842903" y="990600"/>
            <a:ext cx="22607882" cy="0"/>
          </a:xfrm>
          <a:prstGeom prst="line">
            <a:avLst/>
          </a:prstGeom>
          <a:ln w="12700">
            <a:solidFill>
              <a:srgbClr val="000000"/>
            </a:solidFill>
          </a:ln>
        </p:spPr>
        <p:txBody>
          <a:bodyPr lIns="50800" tIns="50800" rIns="50800" bIns="50800" anchor="ctr"/>
          <a:lstStyle/>
          <a:p>
            <a:pPr algn="l" defTabSz="457200">
              <a:defRPr sz="1200">
                <a:latin typeface="Helvetica"/>
                <a:ea typeface="Helvetica"/>
                <a:cs typeface="Helvetica"/>
                <a:sym typeface="Helvetica"/>
              </a:defRPr>
            </a:pPr>
            <a:endParaRPr/>
          </a:p>
        </p:txBody>
      </p:sp>
      <p:sp>
        <p:nvSpPr>
          <p:cNvPr id="230" name="2.2 Befund intraoral…"/>
          <p:cNvSpPr txBox="1"/>
          <p:nvPr/>
        </p:nvSpPr>
        <p:spPr>
          <a:xfrm>
            <a:off x="876300" y="1231900"/>
            <a:ext cx="16317318" cy="2463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p>
            <a:pPr algn="l" defTabSz="449580">
              <a:spcBef>
                <a:spcPts val="1200"/>
              </a:spcBef>
              <a:defRPr sz="2400" b="1">
                <a:latin typeface="Arial"/>
                <a:ea typeface="Arial"/>
                <a:cs typeface="Arial"/>
                <a:sym typeface="Arial"/>
              </a:defRPr>
            </a:pPr>
            <a:r>
              <a:rPr u="sng">
                <a:latin typeface="+mj-lt"/>
                <a:ea typeface="+mj-ea"/>
                <a:cs typeface="+mj-cs"/>
                <a:sym typeface="Gill Sans"/>
              </a:rPr>
              <a:t>2.2 Befund intraoral</a:t>
            </a:r>
          </a:p>
          <a:p>
            <a:pPr lvl="4" indent="0" algn="l" defTabSz="449580">
              <a:spcBef>
                <a:spcPts val="1200"/>
              </a:spcBef>
              <a:defRPr sz="2400" b="1">
                <a:latin typeface="Arial"/>
                <a:ea typeface="Arial"/>
                <a:cs typeface="Arial"/>
                <a:sym typeface="Arial"/>
              </a:defRPr>
            </a:pPr>
            <a:r>
              <a:rPr u="sng">
                <a:latin typeface="+mj-lt"/>
                <a:ea typeface="+mj-ea"/>
                <a:cs typeface="+mj-cs"/>
                <a:sym typeface="Gill Sans"/>
              </a:rPr>
              <a:t>2.2.1 </a:t>
            </a:r>
            <a:r>
              <a:rPr u="sng">
                <a:solidFill>
                  <a:srgbClr val="FF1A1F"/>
                </a:solidFill>
                <a:latin typeface="+mj-lt"/>
                <a:ea typeface="+mj-ea"/>
                <a:cs typeface="+mj-cs"/>
                <a:sym typeface="Gill Sans"/>
              </a:rPr>
              <a:t>Oralmedizinscher</a:t>
            </a:r>
            <a:r>
              <a:rPr u="sng">
                <a:latin typeface="+mj-lt"/>
                <a:ea typeface="+mj-ea"/>
                <a:cs typeface="+mj-cs"/>
                <a:sym typeface="Gill Sans"/>
              </a:rPr>
              <a:t> (stomatologischer) Befund</a:t>
            </a:r>
          </a:p>
          <a:p>
            <a:pPr marL="673100" indent="-444500" algn="l" defTabSz="449580">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Orale Mukosa unauffällig</a:t>
            </a:r>
          </a:p>
          <a:p>
            <a:pPr marL="673100" indent="-444500" algn="l" defTabSz="449580">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Lippen, Zunge, Planum buccale, Mundboden, Wange, Alveolarmukosa, Speicheldrüsenausführgänge, Rachen und Tonsillen: unauffällig</a:t>
            </a:r>
          </a:p>
          <a:p>
            <a:pPr marL="673100" indent="-444500" algn="l" defTabSz="449580">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Befeuchtung der Mukosa und Speichelfluss unauffällig in Quantität und Qualität</a:t>
            </a:r>
          </a:p>
          <a:p>
            <a:pPr marL="673100" indent="-444500" algn="l" defTabSz="449580">
              <a:buSzPct val="45833"/>
              <a:buFont typeface="Symbol"/>
              <a:buChar char="·"/>
              <a:defRPr sz="2400">
                <a:latin typeface="Arial"/>
                <a:ea typeface="Arial"/>
                <a:cs typeface="Arial"/>
                <a:sym typeface="Arial"/>
              </a:defRPr>
            </a:pPr>
            <a:r>
              <a:rPr>
                <a:latin typeface="Gill Sans Light"/>
                <a:ea typeface="Gill Sans Light"/>
                <a:cs typeface="Gill Sans Light"/>
                <a:sym typeface="Gill Sans Light"/>
              </a:rPr>
              <a:t>Beurteilung der Okklusionsebene</a:t>
            </a:r>
          </a:p>
        </p:txBody>
      </p:sp>
      <p:sp>
        <p:nvSpPr>
          <p:cNvPr id="231" name="Foliennummer"/>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9</a:t>
            </a:fld>
            <a:endParaRPr/>
          </a:p>
        </p:txBody>
      </p:sp>
      <p:sp>
        <p:nvSpPr>
          <p:cNvPr id="232" name="Falldokumentation 7"/>
          <p:cNvSpPr txBox="1"/>
          <p:nvPr/>
        </p:nvSpPr>
        <p:spPr>
          <a:xfrm>
            <a:off x="12801600" y="177800"/>
            <a:ext cx="3860800" cy="558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56270" marR="56270" algn="r" defTabSz="1270000">
              <a:lnSpc>
                <a:spcPct val="90000"/>
              </a:lnSpc>
              <a:spcBef>
                <a:spcPts val="3300"/>
              </a:spcBef>
              <a:buFont typeface="Gill Sans Light"/>
              <a:tabLst>
                <a:tab pos="5080000" algn="l"/>
                <a:tab pos="5118100" algn="l"/>
              </a:tabLst>
              <a:defRPr sz="3200">
                <a:uFill>
                  <a:solidFill>
                    <a:srgbClr val="000000"/>
                  </a:solidFill>
                </a:uFill>
              </a:defRPr>
            </a:lvl1pPr>
          </a:lstStyle>
          <a:p>
            <a:pPr>
              <a:defRPr>
                <a:latin typeface="Arial"/>
                <a:ea typeface="Arial"/>
                <a:cs typeface="Arial"/>
                <a:sym typeface="Arial"/>
              </a:defRPr>
            </a:pPr>
            <a:r>
              <a:rPr>
                <a:latin typeface="+mj-lt"/>
                <a:ea typeface="+mj-ea"/>
                <a:cs typeface="+mj-cs"/>
                <a:sym typeface="Gill Sans"/>
              </a:rPr>
              <a:t>Falldokumentation 7</a:t>
            </a:r>
          </a:p>
        </p:txBody>
      </p:sp>
      <p:sp>
        <p:nvSpPr>
          <p:cNvPr id="233" name="Rechteck"/>
          <p:cNvSpPr/>
          <p:nvPr/>
        </p:nvSpPr>
        <p:spPr>
          <a:xfrm>
            <a:off x="3060419" y="4956681"/>
            <a:ext cx="7414661" cy="5105309"/>
          </a:xfrm>
          <a:prstGeom prst="rect">
            <a:avLst/>
          </a:prstGeom>
          <a:ln w="114300">
            <a:solidFill>
              <a:srgbClr val="000000"/>
            </a:solidFill>
          </a:ln>
          <a:effectLst>
            <a:outerShdw blurRad="38100" dist="25400" dir="5400000" rotWithShape="0">
              <a:srgbClr val="000000">
                <a:alpha val="50000"/>
              </a:srgbClr>
            </a:outerShdw>
          </a:effectLst>
        </p:spPr>
        <p:txBody>
          <a:bodyPr lIns="50800" tIns="50800" rIns="50800" bIns="50800" anchor="ct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234" name="Rechteck"/>
          <p:cNvSpPr/>
          <p:nvPr/>
        </p:nvSpPr>
        <p:spPr>
          <a:xfrm>
            <a:off x="13818607" y="4956681"/>
            <a:ext cx="7414662" cy="5105309"/>
          </a:xfrm>
          <a:prstGeom prst="rect">
            <a:avLst/>
          </a:prstGeom>
          <a:ln w="114300">
            <a:solidFill>
              <a:srgbClr val="000000"/>
            </a:solidFill>
          </a:ln>
          <a:effectLst>
            <a:outerShdw blurRad="38100" dist="25400" dir="5400000" rotWithShape="0">
              <a:srgbClr val="000000">
                <a:alpha val="50000"/>
              </a:srgbClr>
            </a:outerShdw>
          </a:effectLst>
        </p:spPr>
        <p:txBody>
          <a:bodyPr lIns="50800" tIns="50800" rIns="50800" bIns="50800" anchor="ctr"/>
          <a:lstStyle/>
          <a:p>
            <a:pPr defTabSz="584200">
              <a:defRPr sz="4000">
                <a:solidFill>
                  <a:srgbClr val="FFFFFF"/>
                </a:solidFill>
                <a:effectLst>
                  <a:outerShdw blurRad="38100" dist="12700" dir="5400000" rotWithShape="0">
                    <a:srgbClr val="000000">
                      <a:alpha val="50000"/>
                    </a:srgbClr>
                  </a:outerShdw>
                </a:effectLst>
              </a:defRPr>
            </a:pPr>
            <a:endParaRPr/>
          </a:p>
        </p:txBody>
      </p:sp>
      <p:sp>
        <p:nvSpPr>
          <p:cNvPr id="235" name="Foto"/>
          <p:cNvSpPr txBox="1"/>
          <p:nvPr/>
        </p:nvSpPr>
        <p:spPr>
          <a:xfrm>
            <a:off x="3997254" y="7052135"/>
            <a:ext cx="5000445" cy="914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r>
              <a:t>Foto</a:t>
            </a:r>
          </a:p>
        </p:txBody>
      </p:sp>
      <p:sp>
        <p:nvSpPr>
          <p:cNvPr id="236" name="Foto"/>
          <p:cNvSpPr txBox="1"/>
          <p:nvPr/>
        </p:nvSpPr>
        <p:spPr>
          <a:xfrm>
            <a:off x="15025716" y="7052135"/>
            <a:ext cx="5000445" cy="914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r>
              <a:t>Foto</a:t>
            </a:r>
          </a:p>
        </p:txBody>
      </p:sp>
    </p:spTree>
  </p:cSld>
  <p:clrMapOvr>
    <a:masterClrMapping/>
  </p:clrMapOvr>
  <p:transition spd="med"/>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New_Template8">
  <a:themeElements>
    <a:clrScheme name="New_Template8">
      <a:dk1>
        <a:srgbClr val="000000"/>
      </a:dk1>
      <a:lt1>
        <a:srgbClr val="FFFFFF"/>
      </a:lt1>
      <a:dk2>
        <a:srgbClr val="5B5854"/>
      </a:dk2>
      <a:lt2>
        <a:srgbClr val="C9C3BA"/>
      </a:lt2>
      <a:accent1>
        <a:srgbClr val="708CA5"/>
      </a:accent1>
      <a:accent2>
        <a:srgbClr val="80A7A7"/>
      </a:accent2>
      <a:accent3>
        <a:srgbClr val="98A66D"/>
      </a:accent3>
      <a:accent4>
        <a:srgbClr val="CF9E5B"/>
      </a:accent4>
      <a:accent5>
        <a:srgbClr val="C87C6D"/>
      </a:accent5>
      <a:accent6>
        <a:srgbClr val="837B9A"/>
      </a:accent6>
      <a:hlink>
        <a:srgbClr val="0000FF"/>
      </a:hlink>
      <a:folHlink>
        <a:srgbClr val="FF00FF"/>
      </a:folHlink>
    </a:clrScheme>
    <a:fontScheme name="New_Template8">
      <a:majorFont>
        <a:latin typeface="Gill Sans"/>
        <a:ea typeface="Gill Sans"/>
        <a:cs typeface="Gill Sans"/>
      </a:majorFont>
      <a:minorFont>
        <a:latin typeface="Futura"/>
        <a:ea typeface="Futura"/>
        <a:cs typeface="Futura"/>
      </a:minorFont>
    </a:fontScheme>
    <a:fmtScheme name="New_Template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40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mj-lt"/>
            <a:ea typeface="+mj-ea"/>
            <a:cs typeface="+mj-cs"/>
            <a:sym typeface="Gill San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5">
              <a:alpha val="75000"/>
            </a:schemeClr>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t">
        <a:spAutoFit/>
      </a:bodyPr>
      <a:lstStyle>
        <a:defPPr marL="0" marR="0" indent="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mj-lt"/>
            <a:ea typeface="+mj-ea"/>
            <a:cs typeface="+mj-cs"/>
            <a:sym typeface="Gill San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New_Template8">
  <a:themeElements>
    <a:clrScheme name="New_Template8">
      <a:dk1>
        <a:srgbClr val="000000"/>
      </a:dk1>
      <a:lt1>
        <a:srgbClr val="FFFFFF"/>
      </a:lt1>
      <a:dk2>
        <a:srgbClr val="5B5854"/>
      </a:dk2>
      <a:lt2>
        <a:srgbClr val="C9C3BA"/>
      </a:lt2>
      <a:accent1>
        <a:srgbClr val="708CA5"/>
      </a:accent1>
      <a:accent2>
        <a:srgbClr val="80A7A7"/>
      </a:accent2>
      <a:accent3>
        <a:srgbClr val="98A66D"/>
      </a:accent3>
      <a:accent4>
        <a:srgbClr val="CF9E5B"/>
      </a:accent4>
      <a:accent5>
        <a:srgbClr val="C87C6D"/>
      </a:accent5>
      <a:accent6>
        <a:srgbClr val="837B9A"/>
      </a:accent6>
      <a:hlink>
        <a:srgbClr val="0000FF"/>
      </a:hlink>
      <a:folHlink>
        <a:srgbClr val="FF00FF"/>
      </a:folHlink>
    </a:clrScheme>
    <a:fontScheme name="New_Template8">
      <a:majorFont>
        <a:latin typeface="Gill Sans"/>
        <a:ea typeface="Gill Sans"/>
        <a:cs typeface="Gill Sans"/>
      </a:majorFont>
      <a:minorFont>
        <a:latin typeface="Futura"/>
        <a:ea typeface="Futura"/>
        <a:cs typeface="Futura"/>
      </a:minorFont>
    </a:fontScheme>
    <a:fmtScheme name="New_Template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40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mj-lt"/>
            <a:ea typeface="+mj-ea"/>
            <a:cs typeface="+mj-cs"/>
            <a:sym typeface="Gill San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5">
              <a:alpha val="75000"/>
            </a:schemeClr>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t">
        <a:spAutoFit/>
      </a:bodyPr>
      <a:lstStyle>
        <a:defPPr marL="0" marR="0" indent="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mj-lt"/>
            <a:ea typeface="+mj-ea"/>
            <a:cs typeface="+mj-cs"/>
            <a:sym typeface="Gill San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0</TotalTime>
  <Words>8524</Words>
  <Application>Microsoft Macintosh PowerPoint</Application>
  <PresentationFormat>Benutzerdefiniert</PresentationFormat>
  <Paragraphs>1045</Paragraphs>
  <Slides>61</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61</vt:i4>
      </vt:variant>
    </vt:vector>
  </HeadingPairs>
  <TitlesOfParts>
    <vt:vector size="67" baseType="lpstr">
      <vt:lpstr>Gill Sans</vt:lpstr>
      <vt:lpstr>Gill Sans Light</vt:lpstr>
      <vt:lpstr>Helvetica</vt:lpstr>
      <vt:lpstr>Lucida Grande</vt:lpstr>
      <vt:lpstr>Symbol</vt:lpstr>
      <vt:lpstr>New_Template8</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Nicola Zitzmann</cp:lastModifiedBy>
  <cp:revision>3</cp:revision>
  <dcterms:modified xsi:type="dcterms:W3CDTF">2025-11-13T08:37:45Z</dcterms:modified>
</cp:coreProperties>
</file>