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</p:sldIdLst>
  <p:sldSz cx="7556500" cy="10693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text"/>
          <p:cNvSpPr txBox="1"/>
          <p:nvPr>
            <p:ph type="title"/>
          </p:nvPr>
        </p:nvSpPr>
        <p:spPr>
          <a:xfrm>
            <a:off x="913666" y="3573717"/>
            <a:ext cx="5729169" cy="1807748"/>
          </a:xfrm>
          <a:prstGeom prst="rect">
            <a:avLst/>
          </a:prstGeom>
        </p:spPr>
        <p:txBody>
          <a:bodyPr anchor="b"/>
          <a:lstStyle/>
          <a:p>
            <a:pPr/>
            <a:r>
              <a:t>Titeltext</a:t>
            </a:r>
          </a:p>
        </p:txBody>
      </p:sp>
      <p:sp>
        <p:nvSpPr>
          <p:cNvPr id="12" name="Textebene 1…"/>
          <p:cNvSpPr txBox="1"/>
          <p:nvPr>
            <p:ph type="body" sz="quarter" idx="1"/>
          </p:nvPr>
        </p:nvSpPr>
        <p:spPr>
          <a:xfrm>
            <a:off x="913666" y="5430134"/>
            <a:ext cx="5729169" cy="61880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913666" y="6160186"/>
            <a:ext cx="5729169" cy="423924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913666" y="4880778"/>
            <a:ext cx="5729169" cy="639824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ild"/>
          <p:cNvSpPr/>
          <p:nvPr>
            <p:ph type="pic" idx="13"/>
          </p:nvPr>
        </p:nvSpPr>
        <p:spPr>
          <a:xfrm>
            <a:off x="218378" y="2676796"/>
            <a:ext cx="7116797" cy="533980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"/>
          <p:cNvSpPr/>
          <p:nvPr>
            <p:ph type="pic" sz="half" idx="13"/>
          </p:nvPr>
        </p:nvSpPr>
        <p:spPr>
          <a:xfrm>
            <a:off x="1097917" y="3024440"/>
            <a:ext cx="5353713" cy="324004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eltext"/>
          <p:cNvSpPr txBox="1"/>
          <p:nvPr>
            <p:ph type="title"/>
          </p:nvPr>
        </p:nvSpPr>
        <p:spPr>
          <a:xfrm>
            <a:off x="913666" y="6354866"/>
            <a:ext cx="5729169" cy="778723"/>
          </a:xfrm>
          <a:prstGeom prst="rect">
            <a:avLst/>
          </a:prstGeom>
        </p:spPr>
        <p:txBody>
          <a:bodyPr anchor="b"/>
          <a:lstStyle/>
          <a:p>
            <a:pPr/>
            <a:r>
              <a:t>Titeltext</a:t>
            </a:r>
          </a:p>
        </p:txBody>
      </p:sp>
      <p:sp>
        <p:nvSpPr>
          <p:cNvPr id="22" name="Textebene 1…"/>
          <p:cNvSpPr txBox="1"/>
          <p:nvPr>
            <p:ph type="body" sz="quarter" idx="1"/>
          </p:nvPr>
        </p:nvSpPr>
        <p:spPr>
          <a:xfrm>
            <a:off x="913666" y="7161400"/>
            <a:ext cx="5729169" cy="61880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3" name="Foliennummer"/>
          <p:cNvSpPr txBox="1"/>
          <p:nvPr>
            <p:ph type="sldNum" sz="quarter" idx="2"/>
          </p:nvPr>
        </p:nvSpPr>
        <p:spPr>
          <a:xfrm>
            <a:off x="3627632" y="7738488"/>
            <a:ext cx="294283" cy="296924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eltext"/>
          <p:cNvSpPr txBox="1"/>
          <p:nvPr>
            <p:ph type="title"/>
          </p:nvPr>
        </p:nvSpPr>
        <p:spPr>
          <a:xfrm>
            <a:off x="913666" y="4442826"/>
            <a:ext cx="5729169" cy="1807748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3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ild"/>
          <p:cNvSpPr/>
          <p:nvPr>
            <p:ph type="pic" sz="quarter" idx="13"/>
          </p:nvPr>
        </p:nvSpPr>
        <p:spPr>
          <a:xfrm>
            <a:off x="3896448" y="3024440"/>
            <a:ext cx="2920209" cy="450546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eltext"/>
          <p:cNvSpPr txBox="1"/>
          <p:nvPr>
            <p:ph type="title"/>
          </p:nvPr>
        </p:nvSpPr>
        <p:spPr>
          <a:xfrm>
            <a:off x="739844" y="3024440"/>
            <a:ext cx="2920208" cy="2183203"/>
          </a:xfrm>
          <a:prstGeom prst="rect">
            <a:avLst/>
          </a:prstGeom>
        </p:spPr>
        <p:txBody>
          <a:bodyPr anchor="b"/>
          <a:lstStyle>
            <a:lvl1pPr>
              <a:defRPr sz="6400"/>
            </a:lvl1pPr>
          </a:lstStyle>
          <a:p>
            <a:pPr/>
            <a:r>
              <a:t>Titeltext</a:t>
            </a:r>
          </a:p>
        </p:txBody>
      </p:sp>
      <p:sp>
        <p:nvSpPr>
          <p:cNvPr id="40" name="Textebene 1…"/>
          <p:cNvSpPr txBox="1"/>
          <p:nvPr>
            <p:ph type="body" sz="quarter" idx="1"/>
          </p:nvPr>
        </p:nvSpPr>
        <p:spPr>
          <a:xfrm>
            <a:off x="739844" y="5284123"/>
            <a:ext cx="2920208" cy="224578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49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7" name="Textebene 1…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ild"/>
          <p:cNvSpPr/>
          <p:nvPr>
            <p:ph type="pic" sz="quarter" idx="13"/>
          </p:nvPr>
        </p:nvSpPr>
        <p:spPr>
          <a:xfrm>
            <a:off x="3896448" y="4102135"/>
            <a:ext cx="2920208" cy="344167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eltext"/>
          <p:cNvSpPr txBox="1"/>
          <p:nvPr>
            <p:ph type="title"/>
          </p:nvPr>
        </p:nvSpPr>
        <p:spPr>
          <a:xfrm>
            <a:off x="739844" y="2892335"/>
            <a:ext cx="6076812" cy="1181990"/>
          </a:xfrm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67" name="Textebene 1…"/>
          <p:cNvSpPr txBox="1"/>
          <p:nvPr>
            <p:ph type="body" sz="quarter" idx="1"/>
          </p:nvPr>
        </p:nvSpPr>
        <p:spPr>
          <a:xfrm>
            <a:off x="739844" y="4102135"/>
            <a:ext cx="2920208" cy="3441674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ebene 1…"/>
          <p:cNvSpPr txBox="1"/>
          <p:nvPr>
            <p:ph type="body" sz="half" idx="1"/>
          </p:nvPr>
        </p:nvSpPr>
        <p:spPr>
          <a:xfrm>
            <a:off x="739844" y="3372083"/>
            <a:ext cx="6076812" cy="3949233"/>
          </a:xfrm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ild"/>
          <p:cNvSpPr/>
          <p:nvPr>
            <p:ph type="pic" sz="quarter" idx="13"/>
          </p:nvPr>
        </p:nvSpPr>
        <p:spPr>
          <a:xfrm>
            <a:off x="739844" y="3163497"/>
            <a:ext cx="2920208" cy="436640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Bild"/>
          <p:cNvSpPr/>
          <p:nvPr>
            <p:ph type="pic" sz="quarter" idx="14"/>
          </p:nvPr>
        </p:nvSpPr>
        <p:spPr>
          <a:xfrm>
            <a:off x="3896448" y="5464898"/>
            <a:ext cx="2920208" cy="206500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Bild"/>
          <p:cNvSpPr/>
          <p:nvPr>
            <p:ph type="pic" sz="quarter" idx="15"/>
          </p:nvPr>
        </p:nvSpPr>
        <p:spPr>
          <a:xfrm>
            <a:off x="3899853" y="3163497"/>
            <a:ext cx="2920208" cy="20650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/>
          <p:nvPr>
            <p:ph type="title"/>
          </p:nvPr>
        </p:nvSpPr>
        <p:spPr>
          <a:xfrm>
            <a:off x="739844" y="2920147"/>
            <a:ext cx="6076812" cy="118198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3" name="Textebene 1…"/>
          <p:cNvSpPr txBox="1"/>
          <p:nvPr>
            <p:ph type="body" idx="1"/>
          </p:nvPr>
        </p:nvSpPr>
        <p:spPr>
          <a:xfrm>
            <a:off x="739844" y="4102135"/>
            <a:ext cx="6076812" cy="344167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normAutofit fontScale="100000" lnSpcReduction="0"/>
          </a:bodyPr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" name="Foliennummer"/>
          <p:cNvSpPr txBox="1"/>
          <p:nvPr>
            <p:ph type="sldNum" sz="quarter" idx="2"/>
          </p:nvPr>
        </p:nvSpPr>
        <p:spPr>
          <a:xfrm>
            <a:off x="3627632" y="7741964"/>
            <a:ext cx="294283" cy="296924"/>
          </a:xfrm>
          <a:prstGeom prst="rect">
            <a:avLst/>
          </a:prstGeom>
          <a:ln w="3175">
            <a:miter lim="400000"/>
          </a:ln>
        </p:spPr>
        <p:txBody>
          <a:bodyPr wrap="none" lIns="27811" tIns="27811" rIns="27811" bIns="27811">
            <a:normAutofit fontScale="100000" lnSpcReduction="0"/>
          </a:bodyPr>
          <a:lstStyle>
            <a:lvl1pPr>
              <a:defRPr sz="16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6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Übersicht Theoretischer Prüfungsanteil – Falldokumentationen"/>
          <p:cNvSpPr txBox="1"/>
          <p:nvPr/>
        </p:nvSpPr>
        <p:spPr>
          <a:xfrm>
            <a:off x="425449" y="477437"/>
            <a:ext cx="6705601" cy="6017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 algn="l" defTabSz="457200">
              <a:defRPr sz="1800"/>
            </a:lvl1pPr>
          </a:lstStyle>
          <a:p>
            <a:pPr/>
            <a:r>
              <a:t>Übersicht Theoretischer Prüfungsanteil – Falldokumentationen </a:t>
            </a:r>
          </a:p>
        </p:txBody>
      </p:sp>
      <p:graphicFrame>
        <p:nvGraphicFramePr>
          <p:cNvPr id="120" name="Tabelle"/>
          <p:cNvGraphicFramePr/>
          <p:nvPr/>
        </p:nvGraphicFramePr>
        <p:xfrm>
          <a:off x="450850" y="1414862"/>
          <a:ext cx="6722895" cy="861140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{C7B018BB-80A7-4F77-B60F-C8B233D01FF8}</a:tableStyleId>
              </a:tblPr>
              <a:tblGrid>
                <a:gridCol w="318471"/>
                <a:gridCol w="636109"/>
                <a:gridCol w="477290"/>
                <a:gridCol w="477290"/>
                <a:gridCol w="477290"/>
                <a:gridCol w="477290"/>
                <a:gridCol w="477290"/>
                <a:gridCol w="477290"/>
                <a:gridCol w="477290"/>
                <a:gridCol w="477290"/>
                <a:gridCol w="477290"/>
                <a:gridCol w="477290"/>
                <a:gridCol w="477290"/>
                <a:gridCol w="477290"/>
              </a:tblGrid>
              <a:tr h="1480784"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</a:tr>
              <a:tr h="73054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Foto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12/2018 (14)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noFill/>
                  </a:tcPr>
                </a:tc>
              </a:tr>
              <a:tr h="83551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Foto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9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Vorbehandlung Michigan-Schiene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noFill/>
                  </a:tcPr>
                </a:tc>
              </a:tr>
              <a:tr h="89121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Foto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noFill/>
                  </a:tcPr>
                </a:tc>
              </a:tr>
              <a:tr h="93212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Foto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noFill/>
                  </a:tcPr>
                </a:tc>
              </a:tr>
              <a:tr h="93212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Foto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noFill/>
                  </a:tcPr>
                </a:tc>
              </a:tr>
              <a:tr h="93212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Foto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noFill/>
                  </a:tcPr>
                </a:tc>
              </a:tr>
              <a:tr h="93212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7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Foto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noFill/>
                  </a:tcPr>
                </a:tc>
              </a:tr>
              <a:tr h="93212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8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Foto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1" name="Patienten-Initialen/ Alter"/>
          <p:cNvSpPr txBox="1"/>
          <p:nvPr/>
        </p:nvSpPr>
        <p:spPr>
          <a:xfrm rot="16200000">
            <a:off x="1131937" y="1857573"/>
            <a:ext cx="966082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Patienten-Initialen/ Alter</a:t>
            </a:r>
          </a:p>
        </p:txBody>
      </p:sp>
      <p:sp>
        <p:nvSpPr>
          <p:cNvPr id="122" name="Festsitzende Rekonstruktion"/>
          <p:cNvSpPr txBox="1"/>
          <p:nvPr/>
        </p:nvSpPr>
        <p:spPr>
          <a:xfrm rot="16200000">
            <a:off x="1424068" y="1984475"/>
            <a:ext cx="1443157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Festsitzende Rekonstruktion</a:t>
            </a:r>
          </a:p>
        </p:txBody>
      </p:sp>
      <p:sp>
        <p:nvSpPr>
          <p:cNvPr id="123" name="Abnehmbare Rekonstruktion"/>
          <p:cNvSpPr txBox="1"/>
          <p:nvPr/>
        </p:nvSpPr>
        <p:spPr>
          <a:xfrm rot="16200000">
            <a:off x="1856439" y="1984475"/>
            <a:ext cx="1443157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Abnehmbare Rekonstruktion</a:t>
            </a:r>
          </a:p>
        </p:txBody>
      </p:sp>
      <p:sp>
        <p:nvSpPr>
          <p:cNvPr id="124" name="KVG/ IV/ EL"/>
          <p:cNvSpPr txBox="1"/>
          <p:nvPr/>
        </p:nvSpPr>
        <p:spPr>
          <a:xfrm rot="16200000">
            <a:off x="2424493" y="2089503"/>
            <a:ext cx="1322680" cy="233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KVG/ IV/ EL</a:t>
            </a:r>
          </a:p>
        </p:txBody>
      </p:sp>
      <p:sp>
        <p:nvSpPr>
          <p:cNvPr id="125" name="Implantate"/>
          <p:cNvSpPr txBox="1"/>
          <p:nvPr/>
        </p:nvSpPr>
        <p:spPr>
          <a:xfrm rot="16200000">
            <a:off x="3043550" y="2073375"/>
            <a:ext cx="922398" cy="233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Implantate</a:t>
            </a:r>
          </a:p>
        </p:txBody>
      </p:sp>
      <p:sp>
        <p:nvSpPr>
          <p:cNvPr id="126" name="Parodontale…"/>
          <p:cNvSpPr txBox="1"/>
          <p:nvPr/>
        </p:nvSpPr>
        <p:spPr>
          <a:xfrm rot="16200000">
            <a:off x="3764133" y="1954269"/>
            <a:ext cx="1443156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/>
          <a:p>
            <a:pPr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Parodontale </a:t>
            </a:r>
          </a:p>
          <a:p>
            <a:pPr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Vorerkrankung</a:t>
            </a:r>
          </a:p>
        </p:txBody>
      </p:sp>
      <p:sp>
        <p:nvSpPr>
          <p:cNvPr id="127" name="Nachsorge seit Datum (x Monate)"/>
          <p:cNvSpPr txBox="1"/>
          <p:nvPr/>
        </p:nvSpPr>
        <p:spPr>
          <a:xfrm rot="16200000">
            <a:off x="6233885" y="1877245"/>
            <a:ext cx="1406570" cy="5890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/>
          <a:p>
            <a:pPr defTabSz="457200"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Nachsorge seit </a:t>
            </a:r>
            <a:r>
              <a:rPr i="1"/>
              <a:t>Datum</a:t>
            </a:r>
            <a:r>
              <a:t> (</a:t>
            </a:r>
            <a:r>
              <a:rPr i="1"/>
              <a:t>x</a:t>
            </a:r>
            <a:r>
              <a:t> Monate)</a:t>
            </a:r>
          </a:p>
        </p:txBody>
      </p:sp>
      <p:sp>
        <p:nvSpPr>
          <p:cNvPr id="128" name="Ästhetik…"/>
          <p:cNvSpPr txBox="1"/>
          <p:nvPr/>
        </p:nvSpPr>
        <p:spPr>
          <a:xfrm rot="16200000">
            <a:off x="4219298" y="1966182"/>
            <a:ext cx="1406570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/>
          <a:p>
            <a:pPr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Ästhetik</a:t>
            </a:r>
          </a:p>
          <a:p>
            <a:pPr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Frontzahnbereich</a:t>
            </a:r>
          </a:p>
        </p:txBody>
      </p:sp>
      <p:sp>
        <p:nvSpPr>
          <p:cNvPr id="129" name="Präproth., MKG, Kieferorthopädie"/>
          <p:cNvSpPr txBox="1"/>
          <p:nvPr/>
        </p:nvSpPr>
        <p:spPr>
          <a:xfrm rot="16200000">
            <a:off x="4708904" y="1966182"/>
            <a:ext cx="1461306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Präproth., MKG, Kieferorthopädie</a:t>
            </a:r>
          </a:p>
        </p:txBody>
      </p:sp>
      <p:sp>
        <p:nvSpPr>
          <p:cNvPr id="130" name="Dr. med. dent. Max Mustermann…"/>
          <p:cNvSpPr txBox="1"/>
          <p:nvPr/>
        </p:nvSpPr>
        <p:spPr>
          <a:xfrm>
            <a:off x="425449" y="853940"/>
            <a:ext cx="6705601" cy="41196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/>
          <a:p>
            <a:pPr algn="l"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Dr. med. dent. Max Mustermann </a:t>
            </a:r>
          </a:p>
          <a:p>
            <a:pPr algn="l">
              <a:defRPr i="1"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Diese Zusammenfassung dient der Übersicht und ist </a:t>
            </a:r>
            <a:r>
              <a:rPr b="1"/>
              <a:t>nicht</a:t>
            </a:r>
            <a:r>
              <a:t> als Anforderungskatalog zu verstehen.</a:t>
            </a:r>
          </a:p>
        </p:txBody>
      </p:sp>
      <p:sp>
        <p:nvSpPr>
          <p:cNvPr id="131" name="Gerodontologie, Special care"/>
          <p:cNvSpPr txBox="1"/>
          <p:nvPr/>
        </p:nvSpPr>
        <p:spPr>
          <a:xfrm rot="16200000">
            <a:off x="5233142" y="1984475"/>
            <a:ext cx="1443157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Gerodontologie, Special care</a:t>
            </a:r>
          </a:p>
        </p:txBody>
      </p:sp>
      <p:sp>
        <p:nvSpPr>
          <p:cNvPr id="132" name="XY/…"/>
          <p:cNvSpPr txBox="1"/>
          <p:nvPr/>
        </p:nvSpPr>
        <p:spPr>
          <a:xfrm>
            <a:off x="1509936" y="3009110"/>
            <a:ext cx="353404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811" tIns="27811" rIns="27811" bIns="27811" anchor="ctr">
            <a:spAutoFit/>
          </a:bodyPr>
          <a:lstStyle/>
          <a:p>
            <a:pPr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XY/</a:t>
            </a:r>
          </a:p>
          <a:p>
            <a:pPr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xx J.</a:t>
            </a:r>
          </a:p>
        </p:txBody>
      </p:sp>
      <p:sp>
        <p:nvSpPr>
          <p:cNvPr id="133" name="Adhäsiv, minimalinvasiv"/>
          <p:cNvSpPr txBox="1"/>
          <p:nvPr/>
        </p:nvSpPr>
        <p:spPr>
          <a:xfrm rot="16200000">
            <a:off x="3368945" y="1966182"/>
            <a:ext cx="1203205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Adhäsiv, minimalinvasiv</a:t>
            </a:r>
          </a:p>
        </p:txBody>
      </p:sp>
      <p:sp>
        <p:nvSpPr>
          <p:cNvPr id="134" name="Besonderheiten"/>
          <p:cNvSpPr txBox="1"/>
          <p:nvPr/>
        </p:nvSpPr>
        <p:spPr>
          <a:xfrm rot="16200000">
            <a:off x="5679898" y="2076803"/>
            <a:ext cx="1443157" cy="233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Besonderheiten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Übersicht weiterer Falldokumentationen im 3-jährigen WB-Programm"/>
          <p:cNvSpPr txBox="1"/>
          <p:nvPr/>
        </p:nvSpPr>
        <p:spPr>
          <a:xfrm>
            <a:off x="425449" y="293287"/>
            <a:ext cx="6918083" cy="5636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 algn="l" defTabSz="457200">
              <a:defRPr sz="1700"/>
            </a:lvl1pPr>
          </a:lstStyle>
          <a:p>
            <a:pPr/>
            <a:r>
              <a:t>Übersicht weiterer Falldokumentationen im 3-jährigen WB-Programm</a:t>
            </a:r>
          </a:p>
        </p:txBody>
      </p:sp>
      <p:graphicFrame>
        <p:nvGraphicFramePr>
          <p:cNvPr id="137" name="Tabelle"/>
          <p:cNvGraphicFramePr/>
          <p:nvPr/>
        </p:nvGraphicFramePr>
        <p:xfrm>
          <a:off x="450850" y="1402162"/>
          <a:ext cx="6722895" cy="861140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{C7B018BB-80A7-4F77-B60F-C8B233D01FF8}</a:tableStyleId>
              </a:tblPr>
              <a:tblGrid>
                <a:gridCol w="351978"/>
                <a:gridCol w="527507"/>
                <a:gridCol w="527507"/>
                <a:gridCol w="527507"/>
                <a:gridCol w="527507"/>
                <a:gridCol w="527507"/>
                <a:gridCol w="527507"/>
                <a:gridCol w="527507"/>
                <a:gridCol w="527507"/>
                <a:gridCol w="527507"/>
                <a:gridCol w="527507"/>
                <a:gridCol w="527507"/>
                <a:gridCol w="527507"/>
              </a:tblGrid>
              <a:tr h="1480784"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2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lnT w="12700">
                      <a:solidFill>
                        <a:srgbClr val="606060"/>
                      </a:solidFill>
                      <a:miter lim="400000"/>
                    </a:lnT>
                    <a:noFill/>
                  </a:tcPr>
                </a:tc>
              </a:tr>
              <a:tr h="73054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12/2018 (14)</a:t>
                      </a: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noFill/>
                  </a:tcPr>
                </a:tc>
              </a:tr>
              <a:tr h="73929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2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9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Vorbehandlung Michigan-Schiene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noFill/>
                  </a:tcPr>
                </a:tc>
              </a:tr>
              <a:tr h="83172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3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noFill/>
                  </a:tcPr>
                </a:tc>
              </a:tr>
              <a:tr h="80196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4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noFill/>
                  </a:tcPr>
                </a:tc>
              </a:tr>
              <a:tr h="85738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5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noFill/>
                  </a:tcPr>
                </a:tc>
              </a:tr>
              <a:tr h="88896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6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noFill/>
                  </a:tcPr>
                </a:tc>
              </a:tr>
              <a:tr h="92573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7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noFill/>
                  </a:tcPr>
                </a:tc>
              </a:tr>
              <a:tr h="920266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10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8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606060"/>
                      </a:solidFill>
                      <a:miter lim="400000"/>
                    </a:lnL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800"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8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000">
                          <a:latin typeface="Gill Sans"/>
                          <a:ea typeface="Gill Sans"/>
                          <a:cs typeface="Gill Sans"/>
                          <a:sym typeface="Gill Sans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R w="12700">
                      <a:solidFill>
                        <a:srgbClr val="606060"/>
                      </a:solidFill>
                      <a:miter lim="400000"/>
                    </a:lnR>
                    <a:lnB w="12700">
                      <a:solidFill>
                        <a:srgbClr val="606060"/>
                      </a:solidFill>
                      <a:miter lim="400000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8" name="Patienten-Initialen/ Alter"/>
          <p:cNvSpPr txBox="1"/>
          <p:nvPr/>
        </p:nvSpPr>
        <p:spPr>
          <a:xfrm rot="16200000">
            <a:off x="567071" y="1866720"/>
            <a:ext cx="966082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Patienten-Initialen/ Alter</a:t>
            </a:r>
          </a:p>
        </p:txBody>
      </p:sp>
      <p:sp>
        <p:nvSpPr>
          <p:cNvPr id="139" name="Festsitzende Rekonstruktion"/>
          <p:cNvSpPr txBox="1"/>
          <p:nvPr/>
        </p:nvSpPr>
        <p:spPr>
          <a:xfrm rot="16200000">
            <a:off x="884413" y="1987903"/>
            <a:ext cx="1443157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Festsitzende Rekonstruktion</a:t>
            </a:r>
          </a:p>
        </p:txBody>
      </p:sp>
      <p:sp>
        <p:nvSpPr>
          <p:cNvPr id="140" name="Abnehmbare Rekonstruktion"/>
          <p:cNvSpPr txBox="1"/>
          <p:nvPr/>
        </p:nvSpPr>
        <p:spPr>
          <a:xfrm rot="16200000">
            <a:off x="1316784" y="1987903"/>
            <a:ext cx="1443157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Abnehmbare Rekonstruktion</a:t>
            </a:r>
          </a:p>
        </p:txBody>
      </p:sp>
      <p:sp>
        <p:nvSpPr>
          <p:cNvPr id="141" name="KVG/ IV/ EL"/>
          <p:cNvSpPr txBox="1"/>
          <p:nvPr/>
        </p:nvSpPr>
        <p:spPr>
          <a:xfrm rot="16200000">
            <a:off x="1884839" y="2092930"/>
            <a:ext cx="1322679" cy="233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KVG/ IV/ EL</a:t>
            </a:r>
          </a:p>
        </p:txBody>
      </p:sp>
      <p:sp>
        <p:nvSpPr>
          <p:cNvPr id="142" name="Implantate"/>
          <p:cNvSpPr txBox="1"/>
          <p:nvPr/>
        </p:nvSpPr>
        <p:spPr>
          <a:xfrm rot="16200000">
            <a:off x="2644402" y="2076803"/>
            <a:ext cx="922398" cy="233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Implantate</a:t>
            </a:r>
          </a:p>
        </p:txBody>
      </p:sp>
      <p:sp>
        <p:nvSpPr>
          <p:cNvPr id="143" name="Parodontale…"/>
          <p:cNvSpPr txBox="1"/>
          <p:nvPr/>
        </p:nvSpPr>
        <p:spPr>
          <a:xfrm rot="16200000">
            <a:off x="3484421" y="1984475"/>
            <a:ext cx="1443157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/>
          <a:p>
            <a:pPr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Parodontale </a:t>
            </a:r>
          </a:p>
          <a:p>
            <a:pPr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Vorerkrankung</a:t>
            </a:r>
          </a:p>
        </p:txBody>
      </p:sp>
      <p:sp>
        <p:nvSpPr>
          <p:cNvPr id="144" name="Nachsorge seit Datum (x Monate)"/>
          <p:cNvSpPr txBox="1"/>
          <p:nvPr/>
        </p:nvSpPr>
        <p:spPr>
          <a:xfrm rot="16200000">
            <a:off x="6233885" y="1877245"/>
            <a:ext cx="1406570" cy="58909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/>
          <a:p>
            <a:pPr defTabSz="457200"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Nachsorge seit </a:t>
            </a:r>
            <a:r>
              <a:rPr i="1"/>
              <a:t>Datum</a:t>
            </a:r>
            <a:r>
              <a:t> (</a:t>
            </a:r>
            <a:r>
              <a:rPr i="1"/>
              <a:t>x</a:t>
            </a:r>
            <a:r>
              <a:t> Monate)</a:t>
            </a:r>
          </a:p>
        </p:txBody>
      </p:sp>
      <p:sp>
        <p:nvSpPr>
          <p:cNvPr id="145" name="Ästhetik…"/>
          <p:cNvSpPr txBox="1"/>
          <p:nvPr/>
        </p:nvSpPr>
        <p:spPr>
          <a:xfrm rot="16200000">
            <a:off x="4018784" y="1984475"/>
            <a:ext cx="1406570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/>
          <a:p>
            <a:pPr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Ästhetik</a:t>
            </a:r>
          </a:p>
          <a:p>
            <a:pPr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Frontzahnbereich</a:t>
            </a:r>
          </a:p>
        </p:txBody>
      </p:sp>
      <p:sp>
        <p:nvSpPr>
          <p:cNvPr id="146" name="Präproth., MKG, Kieferorthopädie"/>
          <p:cNvSpPr txBox="1"/>
          <p:nvPr/>
        </p:nvSpPr>
        <p:spPr>
          <a:xfrm rot="16200000">
            <a:off x="4507485" y="1930779"/>
            <a:ext cx="1461306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Präproth., MKG, Kieferorthopädie</a:t>
            </a:r>
          </a:p>
        </p:txBody>
      </p:sp>
      <p:sp>
        <p:nvSpPr>
          <p:cNvPr id="147" name="Dr. med. dent. Max Mustermann…"/>
          <p:cNvSpPr txBox="1"/>
          <p:nvPr/>
        </p:nvSpPr>
        <p:spPr>
          <a:xfrm>
            <a:off x="425449" y="650740"/>
            <a:ext cx="6705601" cy="411968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/>
          <a:p>
            <a:pPr algn="l"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Dr. med. dent. Max Mustermann </a:t>
            </a:r>
          </a:p>
          <a:p>
            <a:pPr algn="l">
              <a:defRPr i="1"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Diese Zusammenfassung dient der Übersicht und ist </a:t>
            </a:r>
            <a:r>
              <a:rPr b="1"/>
              <a:t>nicht</a:t>
            </a:r>
            <a:r>
              <a:t> als Anforderungskatalog zu verstehen.</a:t>
            </a:r>
          </a:p>
        </p:txBody>
      </p:sp>
      <p:sp>
        <p:nvSpPr>
          <p:cNvPr id="148" name="Gerodontologie, Special care"/>
          <p:cNvSpPr txBox="1"/>
          <p:nvPr/>
        </p:nvSpPr>
        <p:spPr>
          <a:xfrm rot="16200000">
            <a:off x="5063572" y="1921704"/>
            <a:ext cx="1443157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Gerodontologie, Special care</a:t>
            </a:r>
          </a:p>
        </p:txBody>
      </p:sp>
      <p:sp>
        <p:nvSpPr>
          <p:cNvPr id="149" name="XY/…"/>
          <p:cNvSpPr txBox="1"/>
          <p:nvPr/>
        </p:nvSpPr>
        <p:spPr>
          <a:xfrm>
            <a:off x="945070" y="3018257"/>
            <a:ext cx="353404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27811" tIns="27811" rIns="27811" bIns="27811" anchor="ctr">
            <a:spAutoFit/>
          </a:bodyPr>
          <a:lstStyle/>
          <a:p>
            <a:pPr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XY/</a:t>
            </a:r>
          </a:p>
          <a:p>
            <a:pPr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xx J.</a:t>
            </a:r>
          </a:p>
        </p:txBody>
      </p:sp>
      <p:sp>
        <p:nvSpPr>
          <p:cNvPr id="150" name="Adhäsiv, minimalinvasiv"/>
          <p:cNvSpPr txBox="1"/>
          <p:nvPr/>
        </p:nvSpPr>
        <p:spPr>
          <a:xfrm rot="16200000">
            <a:off x="3088328" y="1987903"/>
            <a:ext cx="1203205" cy="4112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Adhäsiv, minimalinvasiv</a:t>
            </a:r>
          </a:p>
        </p:txBody>
      </p:sp>
      <p:sp>
        <p:nvSpPr>
          <p:cNvPr id="151" name="Besonderheiten"/>
          <p:cNvSpPr txBox="1"/>
          <p:nvPr/>
        </p:nvSpPr>
        <p:spPr>
          <a:xfrm rot="16200000">
            <a:off x="5616958" y="2076803"/>
            <a:ext cx="1443157" cy="233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>
            <a:lvl1pPr>
              <a:defRPr sz="120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Besonderheiten</a:t>
            </a:r>
          </a:p>
        </p:txBody>
      </p:sp>
      <p:sp>
        <p:nvSpPr>
          <p:cNvPr id="152" name="Bemerkungen zum Behandlungsumfang: _________________________________________________…"/>
          <p:cNvSpPr txBox="1"/>
          <p:nvPr/>
        </p:nvSpPr>
        <p:spPr>
          <a:xfrm>
            <a:off x="425449" y="9686914"/>
            <a:ext cx="6705601" cy="11224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7811" tIns="27811" rIns="27811" bIns="27811" anchor="ctr">
            <a:spAutoFit/>
          </a:bodyPr>
          <a:lstStyle/>
          <a:p>
            <a:pPr algn="l"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Bemerkungen zum Behandlungsumfang: _________________________________________________</a:t>
            </a:r>
          </a:p>
          <a:p>
            <a:pPr algn="l">
              <a:defRPr sz="1200">
                <a:latin typeface="Gill Sans"/>
                <a:ea typeface="Gill Sans"/>
                <a:cs typeface="Gill Sans"/>
                <a:sym typeface="Gill Sans"/>
              </a:defRPr>
            </a:pPr>
          </a:p>
          <a:p>
            <a:pPr algn="l"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_______________________________________________________________________________</a:t>
            </a:r>
          </a:p>
          <a:p>
            <a:pPr algn="l">
              <a:defRPr sz="1200">
                <a:latin typeface="Gill Sans"/>
                <a:ea typeface="Gill Sans"/>
                <a:cs typeface="Gill Sans"/>
                <a:sym typeface="Gill Sans"/>
              </a:defRPr>
            </a:pPr>
          </a:p>
          <a:p>
            <a:pPr algn="l">
              <a:defRPr sz="1200">
                <a:latin typeface="Gill Sans"/>
                <a:ea typeface="Gill Sans"/>
                <a:cs typeface="Gill Sans"/>
                <a:sym typeface="Gill Sans"/>
              </a:defRPr>
            </a:pPr>
            <a:r>
              <a:t>_______________________________________________________________________________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12700" dist="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25400" dist="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12700" dist="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3175" cap="flat">
          <a:noFill/>
          <a:miter lim="400000"/>
        </a:ln>
        <a:effectLst>
          <a:outerShdw sx="100000" sy="100000" kx="0" ky="0" algn="b" rotWithShape="0" blurRad="12700" dist="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27811" tIns="27811" rIns="27811" bIns="27811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175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7811" tIns="27811" rIns="27811" bIns="27811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12700" dist="0" dir="540000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25400" dist="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12700" dist="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3175" cap="flat">
          <a:noFill/>
          <a:miter lim="400000"/>
        </a:ln>
        <a:effectLst>
          <a:outerShdw sx="100000" sy="100000" kx="0" ky="0" algn="b" rotWithShape="0" blurRad="12700" dist="0" dir="540000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27811" tIns="27811" rIns="27811" bIns="27811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3175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7811" tIns="27811" rIns="27811" bIns="27811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